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61"/>
  </p:notesMasterIdLst>
  <p:handoutMasterIdLst>
    <p:handoutMasterId r:id="rId62"/>
  </p:handoutMasterIdLst>
  <p:sldIdLst>
    <p:sldId id="273" r:id="rId10"/>
    <p:sldId id="486" r:id="rId11"/>
    <p:sldId id="394" r:id="rId12"/>
    <p:sldId id="587" r:id="rId13"/>
    <p:sldId id="588" r:id="rId14"/>
    <p:sldId id="553" r:id="rId15"/>
    <p:sldId id="554" r:id="rId16"/>
    <p:sldId id="589" r:id="rId17"/>
    <p:sldId id="590" r:id="rId18"/>
    <p:sldId id="591" r:id="rId19"/>
    <p:sldId id="592" r:id="rId20"/>
    <p:sldId id="593" r:id="rId21"/>
    <p:sldId id="594" r:id="rId22"/>
    <p:sldId id="595" r:id="rId23"/>
    <p:sldId id="596" r:id="rId24"/>
    <p:sldId id="597" r:id="rId25"/>
    <p:sldId id="598" r:id="rId26"/>
    <p:sldId id="565" r:id="rId27"/>
    <p:sldId id="599" r:id="rId28"/>
    <p:sldId id="600" r:id="rId29"/>
    <p:sldId id="601" r:id="rId30"/>
    <p:sldId id="602" r:id="rId31"/>
    <p:sldId id="603" r:id="rId32"/>
    <p:sldId id="604" r:id="rId33"/>
    <p:sldId id="605" r:id="rId34"/>
    <p:sldId id="606" r:id="rId35"/>
    <p:sldId id="607" r:id="rId36"/>
    <p:sldId id="608" r:id="rId37"/>
    <p:sldId id="609" r:id="rId38"/>
    <p:sldId id="610" r:id="rId39"/>
    <p:sldId id="611" r:id="rId40"/>
    <p:sldId id="612" r:id="rId41"/>
    <p:sldId id="613" r:id="rId42"/>
    <p:sldId id="614" r:id="rId43"/>
    <p:sldId id="615" r:id="rId44"/>
    <p:sldId id="616" r:id="rId45"/>
    <p:sldId id="560" r:id="rId46"/>
    <p:sldId id="617" r:id="rId47"/>
    <p:sldId id="618" r:id="rId48"/>
    <p:sldId id="517" r:id="rId49"/>
    <p:sldId id="619" r:id="rId50"/>
    <p:sldId id="620" r:id="rId51"/>
    <p:sldId id="621" r:id="rId52"/>
    <p:sldId id="622" r:id="rId53"/>
    <p:sldId id="623" r:id="rId54"/>
    <p:sldId id="624" r:id="rId55"/>
    <p:sldId id="625" r:id="rId56"/>
    <p:sldId id="626" r:id="rId57"/>
    <p:sldId id="627" r:id="rId58"/>
    <p:sldId id="628" r:id="rId59"/>
    <p:sldId id="62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BAEEB58-5458-461A-BAA0-075E0227F1B4}">
          <p14:sldIdLst>
            <p14:sldId id="273"/>
            <p14:sldId id="486"/>
            <p14:sldId id="394"/>
            <p14:sldId id="587"/>
            <p14:sldId id="588"/>
            <p14:sldId id="553"/>
            <p14:sldId id="554"/>
            <p14:sldId id="589"/>
            <p14:sldId id="590"/>
            <p14:sldId id="591"/>
            <p14:sldId id="592"/>
            <p14:sldId id="593"/>
            <p14:sldId id="594"/>
            <p14:sldId id="595"/>
            <p14:sldId id="596"/>
            <p14:sldId id="597"/>
            <p14:sldId id="598"/>
            <p14:sldId id="565"/>
            <p14:sldId id="599"/>
            <p14:sldId id="600"/>
            <p14:sldId id="601"/>
            <p14:sldId id="602"/>
            <p14:sldId id="603"/>
            <p14:sldId id="604"/>
            <p14:sldId id="605"/>
            <p14:sldId id="606"/>
            <p14:sldId id="607"/>
            <p14:sldId id="608"/>
            <p14:sldId id="609"/>
            <p14:sldId id="610"/>
            <p14:sldId id="611"/>
            <p14:sldId id="612"/>
            <p14:sldId id="613"/>
            <p14:sldId id="614"/>
            <p14:sldId id="615"/>
            <p14:sldId id="616"/>
            <p14:sldId id="560"/>
            <p14:sldId id="617"/>
            <p14:sldId id="618"/>
            <p14:sldId id="517"/>
          </p14:sldIdLst>
        </p14:section>
        <p14:section name="Appendix: Image Descriptions for Unsighted Students" id="{C1E13141-E8EC-48D2-A4B8-258D05867D3C}">
          <p14:sldIdLst>
            <p14:sldId id="619"/>
            <p14:sldId id="620"/>
            <p14:sldId id="621"/>
            <p14:sldId id="622"/>
            <p14:sldId id="623"/>
            <p14:sldId id="624"/>
            <p14:sldId id="625"/>
            <p14:sldId id="626"/>
            <p14:sldId id="627"/>
            <p14:sldId id="628"/>
            <p14:sldId id="629"/>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300"/>
    <a:srgbClr val="4F81BD"/>
    <a:srgbClr val="DDD9C3"/>
    <a:srgbClr val="C6D9F1"/>
    <a:srgbClr val="DBEEF4"/>
    <a:srgbClr val="FCD5B5"/>
    <a:srgbClr val="F79646"/>
    <a:srgbClr val="0000CC"/>
    <a:srgbClr val="FFAA6E"/>
    <a:srgbClr val="B4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50" autoAdjust="0"/>
    <p:restoredTop sz="95706" autoAdjust="0"/>
  </p:normalViewPr>
  <p:slideViewPr>
    <p:cSldViewPr>
      <p:cViewPr varScale="1">
        <p:scale>
          <a:sx n="62" d="100"/>
          <a:sy n="62" d="100"/>
        </p:scale>
        <p:origin x="90" y="1212"/>
      </p:cViewPr>
      <p:guideLst>
        <p:guide orient="horz" pos="3408"/>
        <p:guide orient="horz" pos="3600"/>
        <p:guide orient="horz" pos="912"/>
        <p:guide orient="horz" pos="3360"/>
        <p:guide pos="5616"/>
        <p:guide pos="4320"/>
      </p:guideLst>
    </p:cSldViewPr>
  </p:slideViewPr>
  <p:outlineViewPr>
    <p:cViewPr>
      <p:scale>
        <a:sx n="33" d="100"/>
        <a:sy n="33" d="100"/>
      </p:scale>
      <p:origin x="0" y="-14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a:p>
        </p:txBody>
      </p:sp>
    </p:spTree>
    <p:extLst>
      <p:ext uri="{BB962C8B-B14F-4D97-AF65-F5344CB8AC3E}">
        <p14:creationId xmlns:p14="http://schemas.microsoft.com/office/powerpoint/2010/main" val="163032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a:p>
        </p:txBody>
      </p:sp>
    </p:spTree>
    <p:extLst>
      <p:ext uri="{BB962C8B-B14F-4D97-AF65-F5344CB8AC3E}">
        <p14:creationId xmlns:p14="http://schemas.microsoft.com/office/powerpoint/2010/main" val="369219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a:p>
        </p:txBody>
      </p:sp>
    </p:spTree>
    <p:extLst>
      <p:ext uri="{BB962C8B-B14F-4D97-AF65-F5344CB8AC3E}">
        <p14:creationId xmlns:p14="http://schemas.microsoft.com/office/powerpoint/2010/main" val="306209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a:p>
        </p:txBody>
      </p:sp>
    </p:spTree>
    <p:extLst>
      <p:ext uri="{BB962C8B-B14F-4D97-AF65-F5344CB8AC3E}">
        <p14:creationId xmlns:p14="http://schemas.microsoft.com/office/powerpoint/2010/main" val="44231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a:p>
        </p:txBody>
      </p:sp>
    </p:spTree>
    <p:extLst>
      <p:ext uri="{BB962C8B-B14F-4D97-AF65-F5344CB8AC3E}">
        <p14:creationId xmlns:p14="http://schemas.microsoft.com/office/powerpoint/2010/main" val="363217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a:p>
        </p:txBody>
      </p:sp>
    </p:spTree>
    <p:extLst>
      <p:ext uri="{BB962C8B-B14F-4D97-AF65-F5344CB8AC3E}">
        <p14:creationId xmlns:p14="http://schemas.microsoft.com/office/powerpoint/2010/main" val="133569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a:p>
        </p:txBody>
      </p:sp>
    </p:spTree>
    <p:extLst>
      <p:ext uri="{BB962C8B-B14F-4D97-AF65-F5344CB8AC3E}">
        <p14:creationId xmlns:p14="http://schemas.microsoft.com/office/powerpoint/2010/main" val="200115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a:p>
        </p:txBody>
      </p:sp>
    </p:spTree>
    <p:extLst>
      <p:ext uri="{BB962C8B-B14F-4D97-AF65-F5344CB8AC3E}">
        <p14:creationId xmlns:p14="http://schemas.microsoft.com/office/powerpoint/2010/main" val="125851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a:p>
        </p:txBody>
      </p:sp>
    </p:spTree>
    <p:extLst>
      <p:ext uri="{BB962C8B-B14F-4D97-AF65-F5344CB8AC3E}">
        <p14:creationId xmlns:p14="http://schemas.microsoft.com/office/powerpoint/2010/main" val="175795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798320"/>
            <a:ext cx="8229600" cy="1097280"/>
          </a:xfrm>
          <a:prstGeom prst="rect">
            <a:avLst/>
          </a:prstGeom>
        </p:spPr>
        <p:txBody>
          <a:bodyPr anchor="ctr"/>
          <a:lstStyle>
            <a:lvl1pPr algn="ctr">
              <a:defRPr sz="3600" b="1">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hasCustomPrompt="1"/>
          </p:nvPr>
        </p:nvSpPr>
        <p:spPr>
          <a:xfrm>
            <a:off x="457200" y="3124200"/>
            <a:ext cx="8229600" cy="2514600"/>
          </a:xfrm>
          <a:prstGeom prst="rect">
            <a:avLst/>
          </a:prstGeom>
        </p:spPr>
        <p:txBody>
          <a:bodyPr/>
          <a:lstStyle>
            <a:lvl1pPr marL="0" indent="0" algn="ctr">
              <a:spcBef>
                <a:spcPts val="600"/>
              </a:spcBef>
              <a:spcAft>
                <a:spcPts val="600"/>
              </a:spcAft>
              <a:buFont typeface="Arial" panose="020B0604020202020204" pitchFamily="34" charset="0"/>
              <a:buNone/>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676725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477000"/>
            <a:ext cx="2208976"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6265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8"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04301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46304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02280"/>
            <a:ext cx="8229600" cy="146304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8"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 name="Content Placeholder 1"/>
          <p:cNvSpPr>
            <a:spLocks noGrp="1"/>
          </p:cNvSpPr>
          <p:nvPr>
            <p:ph idx="16"/>
          </p:nvPr>
        </p:nvSpPr>
        <p:spPr>
          <a:xfrm>
            <a:off x="457200" y="4709160"/>
            <a:ext cx="8229600" cy="146304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0228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2954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8"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2067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6416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9268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9"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18001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301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1546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40081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615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16"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06411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2514600" y="152400"/>
            <a:ext cx="6400800" cy="1447800"/>
          </a:xfrm>
          <a:prstGeom prst="rect">
            <a:avLst/>
          </a:prstGeom>
        </p:spPr>
        <p:txBody>
          <a:bodyPr anchor="t" anchorCtr="0"/>
          <a:lstStyle>
            <a:lvl1pPr algn="r">
              <a:spcBef>
                <a:spcPts val="480"/>
              </a:spcBef>
              <a:defRPr sz="3600" b="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1"/>
          <p:cNvSpPr>
            <a:spLocks noGrp="1"/>
          </p:cNvSpPr>
          <p:nvPr>
            <p:ph type="body" idx="1"/>
          </p:nvPr>
        </p:nvSpPr>
        <p:spPr>
          <a:xfrm>
            <a:off x="4526280" y="2057400"/>
            <a:ext cx="4389120" cy="533400"/>
          </a:xfrm>
          <a:prstGeom prst="rect">
            <a:avLst/>
          </a:prstGeom>
        </p:spPr>
        <p:txBody>
          <a:bodyPr anchor="t" anchorCtr="0"/>
          <a:lstStyle>
            <a:lvl1pPr marL="0" indent="0">
              <a:spcBef>
                <a:spcPts val="0"/>
              </a:spcBef>
              <a:buNone/>
              <a:defRPr sz="2400">
                <a:solidFill>
                  <a:srgbClr val="214E9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Content Placeholder 6"/>
          <p:cNvSpPr>
            <a:spLocks noGrp="1"/>
          </p:cNvSpPr>
          <p:nvPr>
            <p:ph sz="quarter" idx="12"/>
          </p:nvPr>
        </p:nvSpPr>
        <p:spPr>
          <a:xfrm>
            <a:off x="4526280" y="3124200"/>
            <a:ext cx="4389120" cy="3037839"/>
          </a:xfrm>
          <a:prstGeom prst="rect">
            <a:avLst/>
          </a:prstGeom>
        </p:spPr>
        <p:txBody>
          <a:bodyPr anchor="t"/>
          <a:lstStyle>
            <a:lvl1pPr algn="ctr">
              <a:defRPr sz="3200" b="1">
                <a:latin typeface="Verdana" panose="020B0604030504040204" pitchFamily="34" charset="0"/>
                <a:ea typeface="Verdana" panose="020B0604030504040204" pitchFamily="34" charset="0"/>
                <a:cs typeface="Verdana" panose="020B0604030504040204" pitchFamily="34" charset="0"/>
              </a:defRPr>
            </a:lvl1pPr>
            <a:lvl2pPr algn="l">
              <a:defRPr/>
            </a:lvl2pPr>
            <a:lvl3pPr algn="l">
              <a:defRPr/>
            </a:lvl3pPr>
            <a:lvl4pPr algn="l">
              <a:defRPr/>
            </a:lvl4pPr>
            <a:lvl5pPr algn="l">
              <a:defRPr/>
            </a:lvl5pPr>
          </a:lstStyle>
          <a:p>
            <a:pPr lvl="0"/>
            <a:r>
              <a:rPr lang="en-US" dirty="0"/>
              <a:t>Click to edit Master text styles</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pic>
        <p:nvPicPr>
          <p:cNvPr id="9" name="Picture 8" descr="Lanen6e20ld_nm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863600"/>
            <a:ext cx="4145916" cy="5303520"/>
          </a:xfrm>
          <a:prstGeom prst="rect">
            <a:avLst/>
          </a:prstGeom>
        </p:spPr>
      </p:pic>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46304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4" name="TextBox 3"/>
          <p:cNvSpPr txBox="1"/>
          <p:nvPr userDrawn="1"/>
        </p:nvSpPr>
        <p:spPr>
          <a:xfrm>
            <a:off x="8651557" y="6477000"/>
            <a:ext cx="492443" cy="182880"/>
          </a:xfrm>
          <a:prstGeom prst="rect">
            <a:avLst/>
          </a:prstGeom>
          <a:noFill/>
        </p:spPr>
        <p:txBody>
          <a:bodyPr wrap="square" rtlCol="0">
            <a:noAutofit/>
          </a:bodyPr>
          <a:lstStyle/>
          <a:p>
            <a:pPr algn="r"/>
            <a:r>
              <a:rPr lang="en-US" sz="1200" dirty="0" smtClean="0"/>
              <a:t>7-</a:t>
            </a:r>
            <a:fld id="{D284030D-0224-4BD8-89C1-1614B36E06C2}" type="slidenum">
              <a:rPr lang="en-US" sz="1200" smtClean="0"/>
              <a:pPr algn="r"/>
              <a:t>‹#›</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51" r:id="rId2"/>
    <p:sldLayoutId id="2147483966" r:id="rId3"/>
    <p:sldLayoutId id="2147483971" r:id="rId4"/>
    <p:sldLayoutId id="2147483969" r:id="rId5"/>
    <p:sldLayoutId id="2147483967" r:id="rId6"/>
    <p:sldLayoutId id="2147483968" r:id="rId7"/>
    <p:sldLayoutId id="2147483953" r:id="rId8"/>
    <p:sldLayoutId id="2147483954" r:id="rId9"/>
    <p:sldLayoutId id="2147483955" r:id="rId10"/>
    <p:sldLayoutId id="2147483956" r:id="rId11"/>
    <p:sldLayoutId id="2147483957" r:id="rId12"/>
    <p:sldLayoutId id="2147483958" r:id="rId13"/>
    <p:sldLayoutId id="21474839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8.xml"/><Relationship Id="rId4" Type="http://schemas.openxmlformats.org/officeDocument/2006/relationships/slide" Target="slide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 Id="rId4" Type="http://schemas.openxmlformats.org/officeDocument/2006/relationships/slide" Target="slide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slide" Target="slide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7.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8.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4.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7.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8.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67200" y="685800"/>
            <a:ext cx="4648200" cy="2057400"/>
          </a:xfrm>
        </p:spPr>
        <p:txBody>
          <a:bodyPr/>
          <a:lstStyle/>
          <a:p>
            <a:pPr>
              <a:spcAft>
                <a:spcPts val="600"/>
              </a:spcAft>
            </a:pPr>
            <a:r>
              <a:rPr lang="en-US" sz="4800" cap="none" dirty="0">
                <a:solidFill>
                  <a:srgbClr val="0A0A32"/>
                </a:solidFill>
                <a:latin typeface="+mj-lt"/>
                <a:cs typeface="Arial" panose="020B0604020202020204" pitchFamily="34" charset="0"/>
              </a:rPr>
              <a:t>Fundamentals </a:t>
            </a:r>
            <a:r>
              <a:rPr lang="en-US" sz="4800" b="0" cap="none" dirty="0">
                <a:solidFill>
                  <a:srgbClr val="0A0A32"/>
                </a:solidFill>
                <a:latin typeface="+mj-lt"/>
                <a:cs typeface="Arial" panose="020B0604020202020204" pitchFamily="34" charset="0"/>
              </a:rPr>
              <a:t>of</a:t>
            </a:r>
            <a:r>
              <a:rPr lang="en-US" sz="4800" cap="none" dirty="0">
                <a:solidFill>
                  <a:srgbClr val="0A0A32"/>
                </a:solidFill>
                <a:latin typeface="+mj-lt"/>
                <a:cs typeface="Arial" panose="020B0604020202020204" pitchFamily="34" charset="0"/>
              </a:rPr>
              <a:t> Cost Accounting</a:t>
            </a:r>
            <a:r>
              <a:rPr lang="en-US" sz="4000" cap="none" dirty="0">
                <a:solidFill>
                  <a:srgbClr val="0A0A32"/>
                </a:solidFill>
                <a:latin typeface="+mj-lt"/>
                <a:cs typeface="Arial" panose="020B0604020202020204" pitchFamily="34" charset="0"/>
              </a:rPr>
              <a:t/>
            </a:r>
            <a:br>
              <a:rPr lang="en-US" sz="4000" cap="none" dirty="0">
                <a:solidFill>
                  <a:srgbClr val="0A0A32"/>
                </a:solidFill>
                <a:latin typeface="+mj-lt"/>
                <a:cs typeface="Arial" panose="020B0604020202020204" pitchFamily="34" charset="0"/>
              </a:rPr>
            </a:br>
            <a:r>
              <a:rPr lang="en-US" sz="2400" b="0" cap="none" dirty="0">
                <a:solidFill>
                  <a:srgbClr val="0A0A32"/>
                </a:solidFill>
                <a:latin typeface="+mj-lt"/>
                <a:cs typeface="Arial" panose="020B0604020202020204" pitchFamily="34" charset="0"/>
              </a:rPr>
              <a:t>Sixth Edition</a:t>
            </a:r>
            <a:endParaRPr lang="en-US" sz="2400" cap="none" dirty="0">
              <a:solidFill>
                <a:schemeClr val="tx1"/>
              </a:solidFill>
              <a:latin typeface="+mj-lt"/>
              <a:cs typeface="Arial" panose="020B0604020202020204" pitchFamily="34" charset="0"/>
            </a:endParaRPr>
          </a:p>
        </p:txBody>
      </p:sp>
      <p:sp>
        <p:nvSpPr>
          <p:cNvPr id="7" name="Text Placeholder 2"/>
          <p:cNvSpPr>
            <a:spLocks noGrp="1"/>
          </p:cNvSpPr>
          <p:nvPr>
            <p:ph type="body" idx="1"/>
          </p:nvPr>
        </p:nvSpPr>
        <p:spPr>
          <a:xfrm>
            <a:off x="4526280" y="3200400"/>
            <a:ext cx="4389120" cy="1828800"/>
          </a:xfrm>
        </p:spPr>
        <p:txBody>
          <a:bodyPr/>
          <a:lstStyle/>
          <a:p>
            <a:pPr algn="ctr">
              <a:spcBef>
                <a:spcPts val="600"/>
              </a:spcBef>
              <a:spcAft>
                <a:spcPts val="600"/>
              </a:spcAft>
            </a:pPr>
            <a:r>
              <a:rPr lang="en-US" sz="3200" b="1" dirty="0">
                <a:latin typeface="+mj-lt"/>
              </a:rPr>
              <a:t>William </a:t>
            </a:r>
            <a:r>
              <a:rPr lang="en-US" sz="3200" b="1" dirty="0" err="1">
                <a:latin typeface="+mj-lt"/>
              </a:rPr>
              <a:t>Lanen</a:t>
            </a:r>
            <a:endParaRPr lang="en-US" sz="3200" b="1" dirty="0">
              <a:latin typeface="+mj-lt"/>
            </a:endParaRPr>
          </a:p>
          <a:p>
            <a:pPr algn="ctr">
              <a:spcBef>
                <a:spcPts val="600"/>
              </a:spcBef>
              <a:spcAft>
                <a:spcPts val="600"/>
              </a:spcAft>
            </a:pPr>
            <a:r>
              <a:rPr lang="en-US" sz="3200" b="1" dirty="0">
                <a:latin typeface="+mj-lt"/>
              </a:rPr>
              <a:t>Shannon Anderson</a:t>
            </a:r>
          </a:p>
          <a:p>
            <a:pPr algn="ctr">
              <a:spcBef>
                <a:spcPts val="600"/>
              </a:spcBef>
              <a:spcAft>
                <a:spcPts val="600"/>
              </a:spcAft>
            </a:pPr>
            <a:r>
              <a:rPr lang="en-US" sz="3200" b="1" dirty="0">
                <a:latin typeface="+mj-lt"/>
              </a:rPr>
              <a:t>Michael Maher</a:t>
            </a:r>
          </a:p>
        </p:txBody>
      </p:sp>
      <p:sp>
        <p:nvSpPr>
          <p:cNvPr id="3" name="Content Placeholder 3"/>
          <p:cNvSpPr>
            <a:spLocks noGrp="1"/>
          </p:cNvSpPr>
          <p:nvPr>
            <p:ph sz="quarter" idx="13"/>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Accounts</a:t>
            </a:r>
          </a:p>
        </p:txBody>
      </p:sp>
      <p:sp>
        <p:nvSpPr>
          <p:cNvPr id="3" name="Content Placeholder 2"/>
          <p:cNvSpPr>
            <a:spLocks noGrp="1"/>
          </p:cNvSpPr>
          <p:nvPr>
            <p:ph idx="1"/>
          </p:nvPr>
        </p:nvSpPr>
        <p:spPr>
          <a:xfrm>
            <a:off x="990600" y="1737360"/>
            <a:ext cx="7162800" cy="853440"/>
          </a:xfrm>
          <a:solidFill>
            <a:srgbClr val="DDD9C3"/>
          </a:solidFill>
          <a:ln w="19050">
            <a:solidFill>
              <a:srgbClr val="4F81BD"/>
            </a:solidFill>
          </a:ln>
        </p:spPr>
        <p:txBody>
          <a:bodyPr/>
          <a:lstStyle/>
          <a:p>
            <a:pPr algn="ctr" defTabSz="274320">
              <a:buSzPct val="100000"/>
              <a:defRPr/>
            </a:pPr>
            <a:r>
              <a:rPr lang="en-US" sz="2400" dirty="0"/>
              <a:t>On January 1, Gupta has the following balances in each of its three inventory accounts: </a:t>
            </a:r>
          </a:p>
        </p:txBody>
      </p:sp>
      <p:graphicFrame>
        <p:nvGraphicFramePr>
          <p:cNvPr id="5" name="Table 3"/>
          <p:cNvGraphicFramePr>
            <a:graphicFrameLocks noGrp="1"/>
          </p:cNvGraphicFramePr>
          <p:nvPr>
            <p:extLst>
              <p:ext uri="{D42A27DB-BD31-4B8C-83A1-F6EECF244321}">
                <p14:modId xmlns:p14="http://schemas.microsoft.com/office/powerpoint/2010/main" val="2999163692"/>
              </p:ext>
            </p:extLst>
          </p:nvPr>
        </p:nvGraphicFramePr>
        <p:xfrm>
          <a:off x="990599" y="2971800"/>
          <a:ext cx="7162801" cy="1371600"/>
        </p:xfrm>
        <a:graphic>
          <a:graphicData uri="http://schemas.openxmlformats.org/drawingml/2006/table">
            <a:tbl>
              <a:tblPr firstRow="1" bandRow="1">
                <a:tableStyleId>{5C22544A-7EE6-4342-B048-85BDC9FD1C3A}</a:tableStyleId>
              </a:tblPr>
              <a:tblGrid>
                <a:gridCol w="5640705">
                  <a:extLst>
                    <a:ext uri="{9D8B030D-6E8A-4147-A177-3AD203B41FA5}">
                      <a16:colId xmlns:a16="http://schemas.microsoft.com/office/drawing/2014/main" val="1198018697"/>
                    </a:ext>
                  </a:extLst>
                </a:gridCol>
                <a:gridCol w="1522096">
                  <a:extLst>
                    <a:ext uri="{9D8B030D-6E8A-4147-A177-3AD203B41FA5}">
                      <a16:colId xmlns:a16="http://schemas.microsoft.com/office/drawing/2014/main" val="3646562499"/>
                    </a:ext>
                  </a:extLst>
                </a:gridCol>
              </a:tblGrid>
              <a:tr h="370840">
                <a:tc>
                  <a:txBody>
                    <a:bodyPr/>
                    <a:lstStyle/>
                    <a:p>
                      <a:r>
                        <a:rPr lang="en-US" sz="2400" b="0" dirty="0">
                          <a:solidFill>
                            <a:schemeClr val="tx1"/>
                          </a:solidFill>
                          <a:latin typeface="Arial" pitchFamily="34" charset="0"/>
                          <a:cs typeface="Arial" pitchFamily="34" charset="0"/>
                        </a:rPr>
                        <a:t>Direct materials inventory</a:t>
                      </a:r>
                      <a:endParaRPr lang="en-IN" sz="2400" b="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964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Arial" pitchFamily="34" charset="0"/>
                          <a:cs typeface="Arial" pitchFamily="34" charset="0"/>
                        </a:rPr>
                        <a:t>$30,000</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015517835"/>
                  </a:ext>
                </a:extLst>
              </a:tr>
              <a:tr h="370840">
                <a:tc>
                  <a:txBody>
                    <a:bodyPr/>
                    <a:lstStyle/>
                    <a:p>
                      <a:r>
                        <a:rPr lang="en-US" sz="2400" b="0" dirty="0">
                          <a:solidFill>
                            <a:schemeClr val="tx1"/>
                          </a:solidFill>
                          <a:latin typeface="Arial" pitchFamily="34" charset="0"/>
                          <a:cs typeface="Arial" pitchFamily="34" charset="0"/>
                        </a:rPr>
                        <a:t>Work-in-process inventory (Job 12-03)</a:t>
                      </a:r>
                      <a:endParaRPr lang="en-IN" sz="2400" b="0"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7964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Arial" pitchFamily="34" charset="0"/>
                          <a:cs typeface="Arial" pitchFamily="34" charset="0"/>
                        </a:rPr>
                        <a:t>$41,000</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2041374391"/>
                  </a:ext>
                </a:extLst>
              </a:tr>
              <a:tr h="370840">
                <a:tc>
                  <a:txBody>
                    <a:bodyPr/>
                    <a:lstStyle/>
                    <a:p>
                      <a:r>
                        <a:rPr lang="en-US" sz="2400" b="0" dirty="0">
                          <a:solidFill>
                            <a:schemeClr val="tx1"/>
                          </a:solidFill>
                          <a:latin typeface="Arial" pitchFamily="34" charset="0"/>
                          <a:cs typeface="Arial" pitchFamily="34" charset="0"/>
                        </a:rPr>
                        <a:t>Finished goods inventory (Job 12-02)</a:t>
                      </a:r>
                      <a:endParaRPr lang="en-IN" sz="2400" b="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Arial" pitchFamily="34" charset="0"/>
                          <a:cs typeface="Arial" pitchFamily="34" charset="0"/>
                        </a:rPr>
                        <a:t>$27,000</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181506800"/>
                  </a:ext>
                </a:extLst>
              </a:tr>
            </a:tbl>
          </a:graphicData>
        </a:graphic>
      </p:graphicFrame>
      <p:sp>
        <p:nvSpPr>
          <p:cNvPr id="4" name="Content Placeholder 4"/>
          <p:cNvSpPr>
            <a:spLocks noGrp="1"/>
          </p:cNvSpPr>
          <p:nvPr>
            <p:ph idx="13"/>
          </p:nvPr>
        </p:nvSpPr>
        <p:spPr>
          <a:xfrm>
            <a:off x="1219200" y="4724400"/>
            <a:ext cx="6705600" cy="533400"/>
          </a:xfrm>
          <a:solidFill>
            <a:srgbClr val="DDD9C3"/>
          </a:solidFill>
          <a:ln w="19050">
            <a:solidFill>
              <a:srgbClr val="4F81BD"/>
            </a:solidFill>
          </a:ln>
        </p:spPr>
        <p:txBody>
          <a:bodyPr/>
          <a:lstStyle/>
          <a:p>
            <a:pPr algn="ctr">
              <a:buSzPct val="100000"/>
            </a:pPr>
            <a:r>
              <a:rPr lang="en-US" sz="2400" dirty="0"/>
              <a:t>Now, let’s record January’s activities for Gupta.</a:t>
            </a:r>
          </a:p>
        </p:txBody>
      </p:sp>
      <p:sp>
        <p:nvSpPr>
          <p:cNvPr id="9" name="Content Placeholder 5"/>
          <p:cNvSpPr>
            <a:spLocks noGrp="1"/>
          </p:cNvSpPr>
          <p:nvPr>
            <p:ph idx="14"/>
          </p:nvPr>
        </p:nvSpPr>
        <p:spPr>
          <a:xfrm>
            <a:off x="0" y="0"/>
            <a:ext cx="457200" cy="457200"/>
          </a:xfrm>
          <a:solidFill>
            <a:srgbClr val="BEBEBE"/>
          </a:solidFill>
        </p:spPr>
        <p:txBody>
          <a:bodyPr anchor="ctr"/>
          <a:lstStyle/>
          <a:p>
            <a:pPr algn="ctr"/>
            <a:r>
              <a:rPr lang="en-US" sz="1200" b="1" dirty="0"/>
              <a:t>LO 7-2</a:t>
            </a:r>
          </a:p>
        </p:txBody>
      </p:sp>
    </p:spTree>
    <p:extLst>
      <p:ext uri="{BB962C8B-B14F-4D97-AF65-F5344CB8AC3E}">
        <p14:creationId xmlns:p14="http://schemas.microsoft.com/office/powerpoint/2010/main" val="378888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Direct Materials</a:t>
            </a:r>
            <a:r>
              <a:rPr lang="en-IN" sz="1500" dirty="0"/>
              <a:t> </a:t>
            </a:r>
            <a:r>
              <a:rPr lang="en-IN" sz="1200" dirty="0"/>
              <a:t>1</a:t>
            </a:r>
          </a:p>
        </p:txBody>
      </p:sp>
      <p:sp>
        <p:nvSpPr>
          <p:cNvPr id="3" name="Content Placeholder 2"/>
          <p:cNvSpPr>
            <a:spLocks noGrp="1"/>
          </p:cNvSpPr>
          <p:nvPr>
            <p:ph idx="1"/>
          </p:nvPr>
        </p:nvSpPr>
        <p:spPr>
          <a:xfrm>
            <a:off x="2514600" y="1676400"/>
            <a:ext cx="4114800" cy="838200"/>
          </a:xfrm>
          <a:solidFill>
            <a:srgbClr val="DDD9C3"/>
          </a:solidFill>
          <a:ln w="19050">
            <a:solidFill>
              <a:srgbClr val="4F81BD"/>
            </a:solidFill>
          </a:ln>
        </p:spPr>
        <p:txBody>
          <a:bodyPr/>
          <a:lstStyle/>
          <a:p>
            <a:pPr algn="ctr" defTabSz="274320">
              <a:buSzPct val="100000"/>
              <a:defRPr/>
            </a:pPr>
            <a:r>
              <a:rPr lang="en-US" sz="2400" dirty="0"/>
              <a:t>Gupta purchased $135,000</a:t>
            </a:r>
            <a:br>
              <a:rPr lang="en-US" sz="2400" dirty="0"/>
            </a:br>
            <a:r>
              <a:rPr lang="en-US" sz="2400" dirty="0"/>
              <a:t>of raw materials on account.</a:t>
            </a:r>
          </a:p>
        </p:txBody>
      </p:sp>
      <p:pic>
        <p:nvPicPr>
          <p:cNvPr id="9" name="Picture 3" descr="A Materials Inventory T account has two entries in the debit column: Beginning balance, 30,000, followed by (1) 135,000."/>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04206" y="2989537"/>
            <a:ext cx="3562994" cy="1615519"/>
          </a:xfrm>
          <a:prstGeom prst="rect">
            <a:avLst/>
          </a:prstGeom>
        </p:spPr>
      </p:pic>
      <p:pic>
        <p:nvPicPr>
          <p:cNvPr id="10" name="Picture 4" descr="An Accounts Payable T account has two entries in the credit column: 17,000 Beginning Balance, and 135,000 (1)."/>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5027560" y="2989537"/>
            <a:ext cx="3594004" cy="1580497"/>
          </a:xfrm>
          <a:prstGeom prst="rect">
            <a:avLst/>
          </a:prstGeom>
        </p:spPr>
      </p:pic>
      <p:sp>
        <p:nvSpPr>
          <p:cNvPr id="11" name="Content Placeholder 5"/>
          <p:cNvSpPr>
            <a:spLocks noGrp="1"/>
          </p:cNvSpPr>
          <p:nvPr>
            <p:ph idx="15"/>
          </p:nvPr>
        </p:nvSpPr>
        <p:spPr>
          <a:xfrm>
            <a:off x="0" y="0"/>
            <a:ext cx="457200" cy="457200"/>
          </a:xfrm>
          <a:solidFill>
            <a:srgbClr val="BEBEBE"/>
          </a:solidFill>
        </p:spPr>
        <p:txBody>
          <a:bodyPr anchor="ctr"/>
          <a:lstStyle/>
          <a:p>
            <a:pPr algn="ctr"/>
            <a:r>
              <a:rPr lang="en-US" sz="1200" b="1" dirty="0"/>
              <a:t>LO 7-2</a:t>
            </a:r>
          </a:p>
        </p:txBody>
      </p:sp>
    </p:spTree>
    <p:extLst>
      <p:ext uri="{BB962C8B-B14F-4D97-AF65-F5344CB8AC3E}">
        <p14:creationId xmlns:p14="http://schemas.microsoft.com/office/powerpoint/2010/main" val="120822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Direct Materials</a:t>
            </a:r>
            <a:r>
              <a:rPr lang="en-IN" sz="1500" dirty="0"/>
              <a:t> </a:t>
            </a:r>
            <a:r>
              <a:rPr lang="en-IN" sz="1200" dirty="0"/>
              <a:t>2</a:t>
            </a:r>
          </a:p>
        </p:txBody>
      </p:sp>
      <p:sp>
        <p:nvSpPr>
          <p:cNvPr id="3" name="Content Placeholder 2"/>
          <p:cNvSpPr>
            <a:spLocks noGrp="1"/>
          </p:cNvSpPr>
          <p:nvPr>
            <p:ph idx="1"/>
          </p:nvPr>
        </p:nvSpPr>
        <p:spPr>
          <a:xfrm>
            <a:off x="762000" y="1447800"/>
            <a:ext cx="7620000" cy="1219200"/>
          </a:xfrm>
          <a:solidFill>
            <a:srgbClr val="DDD9C3"/>
          </a:solidFill>
          <a:ln w="19050">
            <a:solidFill>
              <a:srgbClr val="4F81BD"/>
            </a:solidFill>
          </a:ln>
        </p:spPr>
        <p:txBody>
          <a:bodyPr/>
          <a:lstStyle/>
          <a:p>
            <a:pPr algn="ctr" defTabSz="274320">
              <a:buSzPct val="100000"/>
              <a:defRPr/>
            </a:pPr>
            <a:r>
              <a:rPr lang="en-US" sz="2400" dirty="0"/>
              <a:t>Gupta used $12,000 of direct materials for 12-03.</a:t>
            </a:r>
            <a:br>
              <a:rPr lang="en-US" sz="2400" dirty="0"/>
            </a:br>
            <a:r>
              <a:rPr lang="en-US" sz="2400" dirty="0"/>
              <a:t>They also started 01-01 and 01-02 and used $102,000</a:t>
            </a:r>
            <a:br>
              <a:rPr lang="en-US" sz="2400" dirty="0"/>
            </a:br>
            <a:r>
              <a:rPr lang="en-US" sz="2400" dirty="0"/>
              <a:t>and $15,000 of direct materials respectively. </a:t>
            </a:r>
          </a:p>
        </p:txBody>
      </p:sp>
      <p:pic>
        <p:nvPicPr>
          <p:cNvPr id="11" name="Picture 3" descr="A Materials Inventory T Account has two entries in the debit column and 1 in the credit column. Debit: Beginning Balance 30,000; (1) 135,000; Credit: 129,000 (2)."/>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691308" y="2798546"/>
            <a:ext cx="3426859" cy="1468654"/>
          </a:xfrm>
          <a:prstGeom prst="rect">
            <a:avLst/>
          </a:prstGeom>
        </p:spPr>
      </p:pic>
      <p:pic>
        <p:nvPicPr>
          <p:cNvPr id="12" name="Picture 4" descr="A WIP T Account has two entries in the debit column. Debit: Beginning Balance 41,000; (2) 129,000."/>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4565073" y="2865303"/>
            <a:ext cx="3054361" cy="1335140"/>
          </a:xfrm>
          <a:prstGeom prst="rect">
            <a:avLst/>
          </a:prstGeom>
        </p:spPr>
      </p:pic>
      <p:sp>
        <p:nvSpPr>
          <p:cNvPr id="6" name="Content Placeholder 5"/>
          <p:cNvSpPr>
            <a:spLocks noGrp="1"/>
          </p:cNvSpPr>
          <p:nvPr>
            <p:ph idx="15"/>
          </p:nvPr>
        </p:nvSpPr>
        <p:spPr>
          <a:xfrm>
            <a:off x="2895600" y="4495800"/>
            <a:ext cx="3352800" cy="396240"/>
          </a:xfrm>
          <a:solidFill>
            <a:srgbClr val="4F81BD"/>
          </a:solidFill>
        </p:spPr>
        <p:txBody>
          <a:bodyPr anchor="ctr"/>
          <a:lstStyle/>
          <a:p>
            <a:pPr algn="ctr"/>
            <a:r>
              <a:rPr lang="en-US" sz="2000" b="1" dirty="0">
                <a:solidFill>
                  <a:srgbClr val="FFFFFF"/>
                </a:solidFill>
                <a:ea typeface="ＭＳ Ｐゴシック" charset="0"/>
              </a:rPr>
              <a:t>Subsidiary WIP Accounts</a:t>
            </a:r>
          </a:p>
        </p:txBody>
      </p:sp>
      <p:pic>
        <p:nvPicPr>
          <p:cNvPr id="13" name="Picture 6" descr="Three WIP T-accounts as follows. 12-03 debit side has beginning balance of 41,000 followed by (2) 12,000. 01-01 account has a debit of (2) 102,000. 01-02 has a debit of (2) 15,000."/>
          <p:cNvPicPr>
            <a:picLocks noGrp="1" noChangeAspect="1"/>
          </p:cNvPicPr>
          <p:nvPr>
            <p:ph idx="16"/>
          </p:nvPr>
        </p:nvPicPr>
        <p:blipFill>
          <a:blip r:embed="rId4">
            <a:extLst>
              <a:ext uri="{28A0092B-C50C-407E-A947-70E740481C1C}">
                <a14:useLocalDpi xmlns:a14="http://schemas.microsoft.com/office/drawing/2010/main" val="0"/>
              </a:ext>
            </a:extLst>
          </a:blip>
          <a:stretch>
            <a:fillRect/>
          </a:stretch>
        </p:blipFill>
        <p:spPr>
          <a:xfrm>
            <a:off x="457200" y="5110307"/>
            <a:ext cx="8229600" cy="1214293"/>
          </a:xfrm>
          <a:prstGeom prst="rect">
            <a:avLst/>
          </a:prstGeom>
        </p:spPr>
      </p:pic>
      <p:sp>
        <p:nvSpPr>
          <p:cNvPr id="14" name="Content Placeholder 7"/>
          <p:cNvSpPr>
            <a:spLocks noGrp="1"/>
          </p:cNvSpPr>
          <p:nvPr>
            <p:ph idx="17"/>
          </p:nvPr>
        </p:nvSpPr>
        <p:spPr>
          <a:xfrm>
            <a:off x="0" y="0"/>
            <a:ext cx="457200" cy="457200"/>
          </a:xfrm>
          <a:solidFill>
            <a:srgbClr val="BEBEBE"/>
          </a:solidFill>
        </p:spPr>
        <p:txBody>
          <a:bodyPr anchor="ctr"/>
          <a:lstStyle/>
          <a:p>
            <a:pPr algn="ctr"/>
            <a:r>
              <a:rPr lang="en-US" sz="1200" b="1" dirty="0"/>
              <a:t>LO 7-2</a:t>
            </a:r>
          </a:p>
        </p:txBody>
      </p:sp>
    </p:spTree>
    <p:extLst>
      <p:ext uri="{BB962C8B-B14F-4D97-AF65-F5344CB8AC3E}">
        <p14:creationId xmlns:p14="http://schemas.microsoft.com/office/powerpoint/2010/main" val="85234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Direct Materials</a:t>
            </a:r>
            <a:r>
              <a:rPr lang="en-IN" sz="1500" dirty="0"/>
              <a:t> </a:t>
            </a:r>
            <a:r>
              <a:rPr lang="en-IN" sz="1200" dirty="0"/>
              <a:t>3</a:t>
            </a:r>
          </a:p>
        </p:txBody>
      </p:sp>
      <p:sp>
        <p:nvSpPr>
          <p:cNvPr id="3" name="Content Placeholder 2"/>
          <p:cNvSpPr>
            <a:spLocks noGrp="1"/>
          </p:cNvSpPr>
          <p:nvPr>
            <p:ph idx="1"/>
          </p:nvPr>
        </p:nvSpPr>
        <p:spPr>
          <a:xfrm>
            <a:off x="685800" y="1447800"/>
            <a:ext cx="7772400" cy="914400"/>
          </a:xfrm>
          <a:solidFill>
            <a:srgbClr val="DDD9C3"/>
          </a:solidFill>
          <a:ln w="19050">
            <a:solidFill>
              <a:srgbClr val="4F81BD"/>
            </a:solidFill>
          </a:ln>
        </p:spPr>
        <p:txBody>
          <a:bodyPr/>
          <a:lstStyle/>
          <a:p>
            <a:pPr algn="ctr" defTabSz="274320">
              <a:buSzPct val="100000"/>
              <a:defRPr/>
            </a:pPr>
            <a:r>
              <a:rPr lang="en-US" sz="2400" dirty="0"/>
              <a:t>Direct labor of $98,000 was incurred ($16,000 for 12-03, $71,000 for 01-01, and $11,000 for 01-02).</a:t>
            </a:r>
          </a:p>
        </p:txBody>
      </p:sp>
      <p:pic>
        <p:nvPicPr>
          <p:cNvPr id="11" name="Picture 3" descr="A WIP Inventory T Account has 3 entries in the debit column: Beginning balance, 41,000; (2) 129,000; and (3) 98,000."/>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79486" y="2667000"/>
            <a:ext cx="3250502" cy="1615519"/>
          </a:xfrm>
          <a:prstGeom prst="rect">
            <a:avLst/>
          </a:prstGeom>
        </p:spPr>
      </p:pic>
      <p:pic>
        <p:nvPicPr>
          <p:cNvPr id="12" name="Picture 4" descr="Wages Payable T account has 1 entry in the credit column: 98,000 (3)"/>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4480072" y="2740432"/>
            <a:ext cx="3224363" cy="1468654"/>
          </a:xfrm>
          <a:prstGeom prst="rect">
            <a:avLst/>
          </a:prstGeom>
        </p:spPr>
      </p:pic>
      <p:sp>
        <p:nvSpPr>
          <p:cNvPr id="6" name="Content Placeholder 5"/>
          <p:cNvSpPr>
            <a:spLocks noGrp="1"/>
          </p:cNvSpPr>
          <p:nvPr>
            <p:ph idx="15"/>
          </p:nvPr>
        </p:nvSpPr>
        <p:spPr>
          <a:xfrm>
            <a:off x="2895600" y="4556760"/>
            <a:ext cx="3352800" cy="396240"/>
          </a:xfrm>
          <a:solidFill>
            <a:srgbClr val="4F81BD"/>
          </a:solidFill>
        </p:spPr>
        <p:txBody>
          <a:bodyPr anchor="ctr"/>
          <a:lstStyle/>
          <a:p>
            <a:pPr algn="ctr"/>
            <a:r>
              <a:rPr lang="en-US" sz="2000" b="1" dirty="0">
                <a:solidFill>
                  <a:srgbClr val="FFFFFF"/>
                </a:solidFill>
                <a:ea typeface="ＭＳ Ｐゴシック" charset="0"/>
              </a:rPr>
              <a:t>Subsidiary WIP Accounts</a:t>
            </a:r>
          </a:p>
        </p:txBody>
      </p:sp>
      <p:pic>
        <p:nvPicPr>
          <p:cNvPr id="13" name="Picture 6" descr="Three WIP T-accounts as follows. 12-03 debit side has beginning balance of 41,000 followed by (2) 12,000 and (3) 16,000. 01-01 account has a debit of (2) 102,000 and (3) 71,000. 01-02 has a debit of (2) 15,000 and (3) 11,000."/>
          <p:cNvPicPr>
            <a:picLocks noGrp="1" noChangeAspect="1"/>
          </p:cNvPicPr>
          <p:nvPr>
            <p:ph idx="16"/>
          </p:nvPr>
        </p:nvPicPr>
        <p:blipFill>
          <a:blip r:embed="rId4">
            <a:extLst>
              <a:ext uri="{28A0092B-C50C-407E-A947-70E740481C1C}">
                <a14:useLocalDpi xmlns:a14="http://schemas.microsoft.com/office/drawing/2010/main" val="0"/>
              </a:ext>
            </a:extLst>
          </a:blip>
          <a:stretch>
            <a:fillRect/>
          </a:stretch>
        </p:blipFill>
        <p:spPr>
          <a:xfrm>
            <a:off x="457200" y="5105400"/>
            <a:ext cx="8229600" cy="1374360"/>
          </a:xfrm>
          <a:prstGeom prst="rect">
            <a:avLst/>
          </a:prstGeom>
        </p:spPr>
      </p:pic>
      <p:sp>
        <p:nvSpPr>
          <p:cNvPr id="14" name="Content Placeholder 7"/>
          <p:cNvSpPr>
            <a:spLocks noGrp="1"/>
          </p:cNvSpPr>
          <p:nvPr>
            <p:ph idx="17"/>
          </p:nvPr>
        </p:nvSpPr>
        <p:spPr>
          <a:xfrm>
            <a:off x="0" y="0"/>
            <a:ext cx="457200" cy="457200"/>
          </a:xfrm>
          <a:solidFill>
            <a:srgbClr val="BEBEBE"/>
          </a:solidFill>
        </p:spPr>
        <p:txBody>
          <a:bodyPr anchor="ctr"/>
          <a:lstStyle/>
          <a:p>
            <a:pPr algn="ctr"/>
            <a:r>
              <a:rPr lang="en-US" sz="1200" b="1" dirty="0"/>
              <a:t>LO 7-2</a:t>
            </a:r>
          </a:p>
        </p:txBody>
      </p:sp>
    </p:spTree>
    <p:extLst>
      <p:ext uri="{BB962C8B-B14F-4D97-AF65-F5344CB8AC3E}">
        <p14:creationId xmlns:p14="http://schemas.microsoft.com/office/powerpoint/2010/main" val="23807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Manufacturing Overhead</a:t>
            </a:r>
            <a:r>
              <a:rPr lang="en-US" sz="1200" dirty="0"/>
              <a:t> 1</a:t>
            </a:r>
          </a:p>
        </p:txBody>
      </p:sp>
      <p:sp>
        <p:nvSpPr>
          <p:cNvPr id="3" name="Content Placeholder 2"/>
          <p:cNvSpPr>
            <a:spLocks noGrp="1"/>
          </p:cNvSpPr>
          <p:nvPr>
            <p:ph idx="1"/>
          </p:nvPr>
        </p:nvSpPr>
        <p:spPr>
          <a:xfrm>
            <a:off x="1219200" y="1371600"/>
            <a:ext cx="6705600" cy="853440"/>
          </a:xfrm>
          <a:solidFill>
            <a:srgbClr val="DDD9C3"/>
          </a:solidFill>
          <a:ln w="19050">
            <a:solidFill>
              <a:srgbClr val="4F81BD"/>
            </a:solidFill>
          </a:ln>
        </p:spPr>
        <p:txBody>
          <a:bodyPr/>
          <a:lstStyle/>
          <a:p>
            <a:pPr algn="ctr">
              <a:buSzPct val="100000"/>
            </a:pPr>
            <a:r>
              <a:rPr lang="en-US" sz="2400" dirty="0"/>
              <a:t>Gupta incurred the following “actual” overhead</a:t>
            </a:r>
            <a:br>
              <a:rPr lang="en-US" sz="2400" dirty="0"/>
            </a:br>
            <a:r>
              <a:rPr lang="en-US" sz="2400" dirty="0"/>
              <a:t>costs in January:</a:t>
            </a:r>
          </a:p>
        </p:txBody>
      </p:sp>
      <p:graphicFrame>
        <p:nvGraphicFramePr>
          <p:cNvPr id="5" name="Table 3"/>
          <p:cNvGraphicFramePr>
            <a:graphicFrameLocks noGrp="1"/>
          </p:cNvGraphicFramePr>
          <p:nvPr>
            <p:extLst>
              <p:ext uri="{D42A27DB-BD31-4B8C-83A1-F6EECF244321}">
                <p14:modId xmlns:p14="http://schemas.microsoft.com/office/powerpoint/2010/main" val="2946329706"/>
              </p:ext>
            </p:extLst>
          </p:nvPr>
        </p:nvGraphicFramePr>
        <p:xfrm>
          <a:off x="640080" y="2468880"/>
          <a:ext cx="7863840" cy="27736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1198018697"/>
                    </a:ext>
                  </a:extLst>
                </a:gridCol>
                <a:gridCol w="5212080">
                  <a:extLst>
                    <a:ext uri="{9D8B030D-6E8A-4147-A177-3AD203B41FA5}">
                      <a16:colId xmlns:a16="http://schemas.microsoft.com/office/drawing/2014/main" val="3646562499"/>
                    </a:ext>
                  </a:extLst>
                </a:gridCol>
                <a:gridCol w="1554480">
                  <a:extLst>
                    <a:ext uri="{9D8B030D-6E8A-4147-A177-3AD203B41FA5}">
                      <a16:colId xmlns:a16="http://schemas.microsoft.com/office/drawing/2014/main" val="3866481522"/>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JE#</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Item</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Amount</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5517835"/>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Indirect material requisitioned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$12,000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204137439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Indirect labor incurred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9,500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181506800"/>
                  </a:ext>
                </a:extLst>
              </a:tr>
              <a:tr h="393192">
                <a:tc>
                  <a:txBody>
                    <a:bodyPr/>
                    <a:lstStyle/>
                    <a:p>
                      <a:pPr algn="ctr"/>
                      <a:r>
                        <a:rPr lang="en-US" sz="2000" dirty="0">
                          <a:latin typeface="Arial" panose="020B0604020202020204" pitchFamily="34" charset="0"/>
                          <a:ea typeface="ＭＳ Ｐゴシック" panose="020B0600070205080204" pitchFamily="34" charset="-128"/>
                          <a:cs typeface="Arial" panose="020B0604020202020204" pitchFamily="34" charset="0"/>
                        </a:rPr>
                        <a:t>(6)</a:t>
                      </a:r>
                      <a:endParaRPr lang="en-IN"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Utilities &amp; other factory expenses (credit 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13,750</a:t>
                      </a:r>
                      <a:endParaRPr lang="en-US" sz="20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4235414063"/>
                  </a:ext>
                </a:extLst>
              </a:tr>
              <a:tr h="370840">
                <a:tc>
                  <a:txBody>
                    <a:bodyPr/>
                    <a:lstStyle/>
                    <a:p>
                      <a:pPr algn="ctr"/>
                      <a:r>
                        <a:rPr lang="en-US" sz="2000" dirty="0">
                          <a:latin typeface="Arial" panose="020B0604020202020204" pitchFamily="34" charset="0"/>
                          <a:ea typeface="ＭＳ Ｐゴシック" panose="020B0600070205080204" pitchFamily="34" charset="-128"/>
                          <a:cs typeface="Arial" panose="020B0604020202020204" pitchFamily="34" charset="0"/>
                        </a:rPr>
                        <a:t>(6)</a:t>
                      </a:r>
                      <a:endParaRPr lang="en-IN"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Prepaid factory expenses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5,000</a:t>
                      </a:r>
                      <a:endParaRPr lang="en-US" sz="20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412671696"/>
                  </a:ext>
                </a:extLst>
              </a:tr>
              <a:tr h="370840">
                <a:tc>
                  <a:txBody>
                    <a:bodyPr/>
                    <a:lstStyle/>
                    <a:p>
                      <a:pPr algn="ctr"/>
                      <a:r>
                        <a:rPr lang="en-US" sz="2000" dirty="0">
                          <a:latin typeface="Arial" panose="020B0604020202020204" pitchFamily="34" charset="0"/>
                          <a:ea typeface="ＭＳ Ｐゴシック" panose="020B0600070205080204" pitchFamily="34" charset="-128"/>
                          <a:cs typeface="Arial" panose="020B0604020202020204" pitchFamily="34" charset="0"/>
                        </a:rPr>
                        <a:t>(6)</a:t>
                      </a:r>
                      <a:endParaRPr lang="en-IN"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Factory depreciation</a:t>
                      </a:r>
                      <a:endParaRPr lang="en-US" sz="20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11,200</a:t>
                      </a:r>
                      <a:endParaRPr lang="en-US" sz="20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294635643"/>
                  </a:ext>
                </a:extLst>
              </a:tr>
              <a:tr h="370840">
                <a:tc>
                  <a:txBody>
                    <a:bodyPr/>
                    <a:lstStyle/>
                    <a:p>
                      <a:pPr algn="ctr"/>
                      <a:endParaRPr lang="en-IN"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Total actual overhead expenses</a:t>
                      </a:r>
                      <a:endParaRPr lang="en-US" sz="20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$51,450</a:t>
                      </a:r>
                      <a:endParaRPr lang="en-US" sz="20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558503500"/>
                  </a:ext>
                </a:extLst>
              </a:tr>
            </a:tbl>
          </a:graphicData>
        </a:graphic>
      </p:graphicFrame>
      <p:sp>
        <p:nvSpPr>
          <p:cNvPr id="4" name="Content Placeholder 4"/>
          <p:cNvSpPr>
            <a:spLocks noGrp="1"/>
          </p:cNvSpPr>
          <p:nvPr>
            <p:ph idx="13"/>
          </p:nvPr>
        </p:nvSpPr>
        <p:spPr>
          <a:xfrm>
            <a:off x="1219200" y="5486400"/>
            <a:ext cx="6705600" cy="838200"/>
          </a:xfrm>
          <a:solidFill>
            <a:srgbClr val="DDD9C3"/>
          </a:solidFill>
          <a:ln w="19050">
            <a:solidFill>
              <a:srgbClr val="4F81BD"/>
            </a:solidFill>
          </a:ln>
        </p:spPr>
        <p:txBody>
          <a:bodyPr/>
          <a:lstStyle/>
          <a:p>
            <a:pPr algn="ctr">
              <a:buSzPct val="100000"/>
            </a:pPr>
            <a:r>
              <a:rPr lang="en-US" sz="2400" dirty="0"/>
              <a:t>With this information, let’s continue recording</a:t>
            </a:r>
            <a:br>
              <a:rPr lang="en-US" sz="2400" dirty="0"/>
            </a:br>
            <a:r>
              <a:rPr lang="en-US" sz="2400" dirty="0"/>
              <a:t>Gupta’s activities.</a:t>
            </a:r>
          </a:p>
        </p:txBody>
      </p:sp>
      <p:sp>
        <p:nvSpPr>
          <p:cNvPr id="9" name="Content Placeholder 5"/>
          <p:cNvSpPr>
            <a:spLocks noGrp="1"/>
          </p:cNvSpPr>
          <p:nvPr>
            <p:ph idx="14"/>
          </p:nvPr>
        </p:nvSpPr>
        <p:spPr>
          <a:xfrm>
            <a:off x="0" y="0"/>
            <a:ext cx="457200" cy="457200"/>
          </a:xfrm>
          <a:solidFill>
            <a:srgbClr val="BEBEBE"/>
          </a:solidFill>
        </p:spPr>
        <p:txBody>
          <a:bodyPr anchor="ctr"/>
          <a:lstStyle/>
          <a:p>
            <a:pPr algn="ctr"/>
            <a:r>
              <a:rPr lang="en-US" sz="1200" b="1" dirty="0"/>
              <a:t>LO 7-2</a:t>
            </a:r>
          </a:p>
        </p:txBody>
      </p:sp>
    </p:spTree>
    <p:extLst>
      <p:ext uri="{BB962C8B-B14F-4D97-AF65-F5344CB8AC3E}">
        <p14:creationId xmlns:p14="http://schemas.microsoft.com/office/powerpoint/2010/main" val="3418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Manufacturing Overhead</a:t>
            </a:r>
            <a:r>
              <a:rPr lang="en-US" sz="1200" dirty="0"/>
              <a:t> 2</a:t>
            </a:r>
            <a:endParaRPr lang="en-IN" dirty="0"/>
          </a:p>
        </p:txBody>
      </p:sp>
      <p:pic>
        <p:nvPicPr>
          <p:cNvPr id="7" name="Picture 2" descr="Three T accounts illustrating Manufacturing Overhead.&#10;&#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34018"/>
            <a:ext cx="8229600" cy="1875982"/>
          </a:xfrm>
          <a:prstGeom prst="rect">
            <a:avLst/>
          </a:prstGeom>
        </p:spPr>
      </p:pic>
      <p:pic>
        <p:nvPicPr>
          <p:cNvPr id="8" name="Picture 3" descr="Another set of 3 T accounts illustrating Manufacturing Overhead.&#10;&#10;&#10;"/>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457200" y="4182787"/>
            <a:ext cx="8229600" cy="1379813"/>
          </a:xfrm>
          <a:prstGeom prst="rect">
            <a:avLst/>
          </a:prstGeom>
        </p:spPr>
      </p:pic>
      <p:sp>
        <p:nvSpPr>
          <p:cNvPr id="11" name="Content Placeholder 4"/>
          <p:cNvSpPr>
            <a:spLocks noGrp="1"/>
          </p:cNvSpPr>
          <p:nvPr>
            <p:ph idx="16"/>
          </p:nvPr>
        </p:nvSpPr>
        <p:spPr>
          <a:xfrm>
            <a:off x="0" y="0"/>
            <a:ext cx="457200" cy="457200"/>
          </a:xfrm>
          <a:solidFill>
            <a:srgbClr val="BEBEBE"/>
          </a:solidFill>
        </p:spPr>
        <p:txBody>
          <a:bodyPr anchor="ctr"/>
          <a:lstStyle/>
          <a:p>
            <a:pPr algn="ctr"/>
            <a:r>
              <a:rPr lang="en-US" sz="1200" b="1" dirty="0"/>
              <a:t>LO 7-2</a:t>
            </a:r>
          </a:p>
        </p:txBody>
      </p:sp>
      <p:sp>
        <p:nvSpPr>
          <p:cNvPr id="6" name="Text Placeholder 5"/>
          <p:cNvSpPr>
            <a:spLocks noGrp="1"/>
          </p:cNvSpPr>
          <p:nvPr>
            <p:ph type="body" sz="quarter" idx="14"/>
          </p:nvPr>
        </p:nvSpPr>
        <p:spPr>
          <a:xfrm>
            <a:off x="3337560" y="6477000"/>
            <a:ext cx="2468880" cy="182880"/>
          </a:xfrm>
          <a:prstGeom prst="rect">
            <a:avLst/>
          </a:prstGeom>
        </p:spPr>
        <p:txBody>
          <a:bodyPr/>
          <a:lstStyle/>
          <a:p>
            <a:r>
              <a:rPr lang="en-US" dirty="0">
                <a:latin typeface="+mj-lt"/>
                <a:cs typeface="Arial" panose="020B0604020202020204" pitchFamily="34" charset="0"/>
                <a:hlinkClick r:id="rId4" action="ppaction://hlinksldjump"/>
              </a:rPr>
              <a:t>Access the text alternative for these images</a:t>
            </a:r>
            <a:endParaRPr lang="en-US" dirty="0">
              <a:latin typeface="+mj-lt"/>
              <a:cs typeface="Arial" panose="020B0604020202020204" pitchFamily="34" charset="0"/>
            </a:endParaRPr>
          </a:p>
        </p:txBody>
      </p:sp>
    </p:spTree>
    <p:extLst>
      <p:ext uri="{BB962C8B-B14F-4D97-AF65-F5344CB8AC3E}">
        <p14:creationId xmlns:p14="http://schemas.microsoft.com/office/powerpoint/2010/main" val="182381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How Manufacturing Overhead</a:t>
            </a:r>
            <a:br>
              <a:rPr lang="en-IN" sz="3600" dirty="0"/>
            </a:br>
            <a:r>
              <a:rPr lang="en-IN" sz="3600" dirty="0"/>
              <a:t>Costs Are Recorded at Gupta</a:t>
            </a:r>
            <a:endParaRPr lang="en-US" sz="3600" dirty="0"/>
          </a:p>
        </p:txBody>
      </p:sp>
      <p:sp>
        <p:nvSpPr>
          <p:cNvPr id="3" name="Content Placeholder 2"/>
          <p:cNvSpPr>
            <a:spLocks noGrp="1"/>
          </p:cNvSpPr>
          <p:nvPr>
            <p:ph idx="1"/>
          </p:nvPr>
        </p:nvSpPr>
        <p:spPr>
          <a:xfrm>
            <a:off x="457200" y="1889760"/>
            <a:ext cx="8305800" cy="548640"/>
          </a:xfrm>
          <a:solidFill>
            <a:srgbClr val="C6D9F1"/>
          </a:solidFill>
        </p:spPr>
        <p:txBody>
          <a:bodyPr/>
          <a:lstStyle/>
          <a:p>
            <a:pPr defTabSz="365760">
              <a:spcBef>
                <a:spcPts val="0"/>
              </a:spcBef>
              <a:defRPr/>
            </a:pPr>
            <a:r>
              <a:rPr lang="en-US" sz="2800" b="1" dirty="0">
                <a:solidFill>
                  <a:srgbClr val="0000CC"/>
                </a:solidFill>
                <a:ea typeface="ＭＳ Ｐゴシック" panose="020B0600070205080204" pitchFamily="34" charset="-128"/>
              </a:rPr>
              <a:t>LO 7-3</a:t>
            </a:r>
            <a:r>
              <a:rPr lang="en-US" sz="2400" dirty="0">
                <a:ea typeface="ＭＳ Ｐゴシック" panose="020B0600070205080204" pitchFamily="34" charset="-128"/>
              </a:rPr>
              <a:t>	Account for overhead using predetermined rates.</a:t>
            </a:r>
          </a:p>
        </p:txBody>
      </p:sp>
      <p:sp>
        <p:nvSpPr>
          <p:cNvPr id="4" name="Content Placeholder 3"/>
          <p:cNvSpPr>
            <a:spLocks noGrp="1"/>
          </p:cNvSpPr>
          <p:nvPr>
            <p:ph idx="13"/>
          </p:nvPr>
        </p:nvSpPr>
        <p:spPr>
          <a:xfrm>
            <a:off x="731520" y="2971800"/>
            <a:ext cx="7680960" cy="2362200"/>
          </a:xfrm>
          <a:solidFill>
            <a:srgbClr val="DDD9C3"/>
          </a:solidFill>
          <a:ln w="19050">
            <a:solidFill>
              <a:srgbClr val="4F81BD"/>
            </a:solidFill>
          </a:ln>
        </p:spPr>
        <p:txBody>
          <a:bodyPr/>
          <a:lstStyle/>
          <a:p>
            <a:pPr defTabSz="273050">
              <a:buSzPct val="100000"/>
              <a:defRPr/>
            </a:pPr>
            <a:r>
              <a:rPr lang="en-US" sz="2800" dirty="0">
                <a:ea typeface="ＭＳ Ｐゴシック" pitchFamily="34" charset="-128"/>
              </a:rPr>
              <a:t>Two common events that lead to manufacturing</a:t>
            </a:r>
          </a:p>
          <a:p>
            <a:pPr defTabSz="273050">
              <a:buSzPct val="100000"/>
              <a:defRPr/>
            </a:pPr>
            <a:r>
              <a:rPr lang="en-US" sz="2800" dirty="0">
                <a:ea typeface="ＭＳ Ｐゴシック" pitchFamily="34" charset="-128"/>
              </a:rPr>
              <a:t>overhead being recorded are:</a:t>
            </a:r>
          </a:p>
          <a:p>
            <a:pPr marL="512064" indent="-512064" defTabSz="273050">
              <a:buFont typeface="+mj-lt"/>
              <a:buAutoNum type="arabicPeriod"/>
              <a:defRPr/>
            </a:pPr>
            <a:r>
              <a:rPr lang="en-US" sz="2400" dirty="0">
                <a:solidFill>
                  <a:srgbClr val="000000"/>
                </a:solidFill>
                <a:ea typeface="ＭＳ Ｐゴシック" pitchFamily="34" charset="-128"/>
              </a:rPr>
              <a:t>Preparing financial statements</a:t>
            </a:r>
          </a:p>
          <a:p>
            <a:pPr marL="512064" indent="-512064" defTabSz="273050">
              <a:buFont typeface="+mj-lt"/>
              <a:buAutoNum type="arabicPeriod"/>
              <a:defRPr/>
            </a:pPr>
            <a:r>
              <a:rPr lang="en-US" sz="2400" dirty="0">
                <a:solidFill>
                  <a:srgbClr val="000000"/>
                </a:solidFill>
                <a:ea typeface="ＭＳ Ｐゴシック" pitchFamily="34" charset="-128"/>
              </a:rPr>
              <a:t>Completing a job</a:t>
            </a:r>
            <a:endParaRPr lang="en-US" sz="2400" dirty="0">
              <a:ea typeface="ＭＳ Ｐゴシック" pitchFamily="34" charset="-128"/>
            </a:endParaRPr>
          </a:p>
        </p:txBody>
      </p:sp>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331566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Predetermined Rate</a:t>
            </a:r>
          </a:p>
        </p:txBody>
      </p:sp>
      <p:sp>
        <p:nvSpPr>
          <p:cNvPr id="3" name="Content Placeholder 2"/>
          <p:cNvSpPr>
            <a:spLocks noGrp="1"/>
          </p:cNvSpPr>
          <p:nvPr>
            <p:ph idx="1"/>
          </p:nvPr>
        </p:nvSpPr>
        <p:spPr>
          <a:xfrm>
            <a:off x="457200" y="1295400"/>
            <a:ext cx="8229600" cy="1219200"/>
          </a:xfrm>
          <a:solidFill>
            <a:srgbClr val="DDD9C3"/>
          </a:solidFill>
          <a:ln w="19050">
            <a:solidFill>
              <a:srgbClr val="4F81BD"/>
            </a:solidFill>
          </a:ln>
        </p:spPr>
        <p:txBody>
          <a:bodyPr/>
          <a:lstStyle/>
          <a:p>
            <a:pPr algn="ctr" defTabSz="274320">
              <a:buSzPct val="100000"/>
              <a:defRPr/>
            </a:pPr>
            <a:r>
              <a:rPr lang="en-US" sz="2400" dirty="0"/>
              <a:t>The estimated manufacturing overhead predetermined</a:t>
            </a:r>
            <a:br>
              <a:rPr lang="en-US" sz="2400" dirty="0"/>
            </a:br>
            <a:r>
              <a:rPr lang="en-US" sz="2400" dirty="0"/>
              <a:t>rate	 is the estimated overhead divided by the estimated</a:t>
            </a:r>
            <a:br>
              <a:rPr lang="en-US" sz="2400" dirty="0"/>
            </a:br>
            <a:r>
              <a:rPr lang="en-US" sz="2400" dirty="0"/>
              <a:t>activity for the allocation base.</a:t>
            </a:r>
          </a:p>
        </p:txBody>
      </p:sp>
      <p:sp>
        <p:nvSpPr>
          <p:cNvPr id="4" name="Content Placeholder 3"/>
          <p:cNvSpPr>
            <a:spLocks noGrp="1"/>
          </p:cNvSpPr>
          <p:nvPr>
            <p:ph idx="13"/>
          </p:nvPr>
        </p:nvSpPr>
        <p:spPr>
          <a:xfrm>
            <a:off x="457200" y="2773680"/>
            <a:ext cx="8229600" cy="853440"/>
          </a:xfrm>
          <a:solidFill>
            <a:srgbClr val="DDD9C3"/>
          </a:solidFill>
          <a:ln w="19050">
            <a:solidFill>
              <a:srgbClr val="4F81BD"/>
            </a:solidFill>
          </a:ln>
        </p:spPr>
        <p:txBody>
          <a:bodyPr/>
          <a:lstStyle/>
          <a:p>
            <a:pPr algn="ctr" defTabSz="274320">
              <a:buSzPct val="100000"/>
              <a:defRPr/>
            </a:pPr>
            <a:r>
              <a:rPr lang="en-US" sz="2400" dirty="0"/>
              <a:t>Gupta uses estimates based on annual manufacturing</a:t>
            </a:r>
            <a:br>
              <a:rPr lang="en-US" sz="2400" dirty="0"/>
            </a:br>
            <a:r>
              <a:rPr lang="en-US" sz="2400" dirty="0"/>
              <a:t>overhead and annual production volume.</a:t>
            </a:r>
          </a:p>
        </p:txBody>
      </p:sp>
      <p:sp>
        <p:nvSpPr>
          <p:cNvPr id="5" name="Content Placeholder 4"/>
          <p:cNvSpPr>
            <a:spLocks noGrp="1"/>
          </p:cNvSpPr>
          <p:nvPr>
            <p:ph idx="14"/>
          </p:nvPr>
        </p:nvSpPr>
        <p:spPr>
          <a:xfrm>
            <a:off x="3810000" y="3886200"/>
            <a:ext cx="1524000" cy="579120"/>
          </a:xfrm>
        </p:spPr>
        <p:txBody>
          <a:bodyPr anchor="ctr"/>
          <a:lstStyle/>
          <a:p>
            <a:pPr algn="ctr"/>
            <a:r>
              <a:rPr lang="en-US" b="1" dirty="0">
                <a:ln w="1905"/>
                <a:solidFill>
                  <a:srgbClr val="823300"/>
                </a:solidFill>
                <a:effectLst>
                  <a:innerShdw blurRad="69850" dist="43180" dir="5400000">
                    <a:srgbClr val="000000">
                      <a:alpha val="65000"/>
                    </a:srgbClr>
                  </a:innerShdw>
                </a:effectLst>
                <a:ea typeface="ＭＳ Ｐゴシック" panose="020B0600070205080204" pitchFamily="34" charset="-128"/>
              </a:rPr>
              <a:t>Why?</a:t>
            </a:r>
          </a:p>
        </p:txBody>
      </p:sp>
      <p:sp>
        <p:nvSpPr>
          <p:cNvPr id="6" name="Content Placeholder 5"/>
          <p:cNvSpPr>
            <a:spLocks noGrp="1"/>
          </p:cNvSpPr>
          <p:nvPr>
            <p:ph idx="15"/>
          </p:nvPr>
        </p:nvSpPr>
        <p:spPr>
          <a:xfrm>
            <a:off x="457200" y="4724400"/>
            <a:ext cx="8229600" cy="853440"/>
          </a:xfrm>
          <a:solidFill>
            <a:srgbClr val="DDD9C3"/>
          </a:solidFill>
          <a:ln w="19050">
            <a:solidFill>
              <a:srgbClr val="4F81BD"/>
            </a:solidFill>
          </a:ln>
        </p:spPr>
        <p:txBody>
          <a:bodyPr/>
          <a:lstStyle/>
          <a:p>
            <a:pPr algn="ctr" defTabSz="274320">
              <a:buSzPct val="100000"/>
              <a:defRPr/>
            </a:pPr>
            <a:r>
              <a:rPr lang="en-US" sz="2400" dirty="0"/>
              <a:t>Because it does not want erratic or monthly costs or</a:t>
            </a:r>
            <a:br>
              <a:rPr lang="en-US" sz="2400" dirty="0"/>
            </a:br>
            <a:r>
              <a:rPr lang="en-US" sz="2400" dirty="0"/>
              <a:t>production volumes to affect the long-run production costs.</a:t>
            </a:r>
          </a:p>
        </p:txBody>
      </p:sp>
      <p:sp>
        <p:nvSpPr>
          <p:cNvPr id="11" name="Content Placeholder 6"/>
          <p:cNvSpPr>
            <a:spLocks noGrp="1"/>
          </p:cNvSpPr>
          <p:nvPr>
            <p:ph idx="16"/>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369714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Application of Manufacturing</a:t>
            </a:r>
            <a:br>
              <a:rPr lang="en-IN" sz="3600" dirty="0"/>
            </a:br>
            <a:r>
              <a:rPr lang="en-IN" sz="3600" dirty="0"/>
              <a:t>Costs to Jobs</a:t>
            </a:r>
            <a:r>
              <a:rPr lang="en-IN" sz="1200" dirty="0"/>
              <a:t> 1</a:t>
            </a:r>
            <a:endParaRPr lang="en-US" dirty="0"/>
          </a:p>
        </p:txBody>
      </p:sp>
      <p:sp>
        <p:nvSpPr>
          <p:cNvPr id="3" name="Content Placeholder 2"/>
          <p:cNvSpPr>
            <a:spLocks noGrp="1"/>
          </p:cNvSpPr>
          <p:nvPr>
            <p:ph idx="1"/>
          </p:nvPr>
        </p:nvSpPr>
        <p:spPr>
          <a:xfrm>
            <a:off x="1981200" y="1676400"/>
            <a:ext cx="5181600" cy="914400"/>
          </a:xfrm>
          <a:solidFill>
            <a:srgbClr val="DDD9C3"/>
          </a:solidFill>
          <a:ln w="19050">
            <a:solidFill>
              <a:schemeClr val="tx1"/>
            </a:solidFill>
          </a:ln>
        </p:spPr>
        <p:txBody>
          <a:bodyPr/>
          <a:lstStyle/>
          <a:p>
            <a:pPr algn="ctr" defTabSz="274320">
              <a:buSzPct val="100000"/>
              <a:defRPr/>
            </a:pPr>
            <a:r>
              <a:rPr lang="en-US" sz="2400" dirty="0"/>
              <a:t>Overhead is allocated to jobs using</a:t>
            </a:r>
            <a:br>
              <a:rPr lang="en-US" sz="2400" dirty="0"/>
            </a:br>
            <a:r>
              <a:rPr lang="en-US" sz="2400" dirty="0"/>
              <a:t>direct labor cost as its base.</a:t>
            </a:r>
          </a:p>
        </p:txBody>
      </p:sp>
      <p:sp>
        <p:nvSpPr>
          <p:cNvPr id="4" name="Content Placeholder 3"/>
          <p:cNvSpPr>
            <a:spLocks noGrp="1"/>
          </p:cNvSpPr>
          <p:nvPr>
            <p:ph idx="13"/>
          </p:nvPr>
        </p:nvSpPr>
        <p:spPr>
          <a:xfrm>
            <a:off x="1524000" y="3036570"/>
            <a:ext cx="6096000" cy="1562100"/>
          </a:xfrm>
          <a:solidFill>
            <a:srgbClr val="DDD9C3"/>
          </a:solidFill>
          <a:ln w="19050">
            <a:solidFill>
              <a:schemeClr val="tx1"/>
            </a:solidFill>
          </a:ln>
        </p:spPr>
        <p:txBody>
          <a:bodyPr/>
          <a:lstStyle/>
          <a:p>
            <a:pPr algn="ctr" defTabSz="365125">
              <a:defRPr/>
            </a:pPr>
            <a:r>
              <a:rPr lang="en-US" sz="2400" dirty="0">
                <a:ea typeface="ＭＳ Ｐゴシック" panose="020B0600070205080204" pitchFamily="34" charset="-128"/>
              </a:rPr>
              <a:t>Gupta estimated that the manufacturing</a:t>
            </a:r>
            <a:br>
              <a:rPr lang="en-US" sz="2400" dirty="0">
                <a:ea typeface="ＭＳ Ｐゴシック" panose="020B0600070205080204" pitchFamily="34" charset="-128"/>
              </a:rPr>
            </a:br>
            <a:r>
              <a:rPr lang="en-US" sz="2400" dirty="0">
                <a:ea typeface="ＭＳ Ｐゴシック" panose="020B0600070205080204" pitchFamily="34" charset="-128"/>
              </a:rPr>
              <a:t>overhead for the coming year would be</a:t>
            </a:r>
            <a:br>
              <a:rPr lang="en-US" sz="2400" dirty="0">
                <a:ea typeface="ＭＳ Ｐゴシック" panose="020B0600070205080204" pitchFamily="34" charset="-128"/>
              </a:rPr>
            </a:br>
            <a:r>
              <a:rPr lang="en-US" sz="2400" dirty="0">
                <a:ea typeface="ＭＳ Ｐゴシック" panose="020B0600070205080204" pitchFamily="34" charset="-128"/>
              </a:rPr>
              <a:t>$600,000 and that direct labor cost</a:t>
            </a:r>
            <a:br>
              <a:rPr lang="en-US" sz="2400" dirty="0">
                <a:ea typeface="ＭＳ Ｐゴシック" panose="020B0600070205080204" pitchFamily="34" charset="-128"/>
              </a:rPr>
            </a:br>
            <a:r>
              <a:rPr lang="en-US" sz="2400" dirty="0">
                <a:ea typeface="ＭＳ Ｐゴシック" panose="020B0600070205080204" pitchFamily="34" charset="-128"/>
              </a:rPr>
              <a:t>would be $1,200,000.</a:t>
            </a:r>
          </a:p>
        </p:txBody>
      </p:sp>
      <p:sp>
        <p:nvSpPr>
          <p:cNvPr id="5" name="Content Placeholder 4"/>
          <p:cNvSpPr>
            <a:spLocks noGrp="1"/>
          </p:cNvSpPr>
          <p:nvPr>
            <p:ph idx="14"/>
          </p:nvPr>
        </p:nvSpPr>
        <p:spPr>
          <a:xfrm>
            <a:off x="990600" y="5041582"/>
            <a:ext cx="6324600" cy="518160"/>
          </a:xfrm>
          <a:noFill/>
          <a:ln w="19050">
            <a:noFill/>
          </a:ln>
        </p:spPr>
        <p:txBody>
          <a:bodyPr/>
          <a:lstStyle/>
          <a:p>
            <a:pPr>
              <a:defRPr/>
            </a:pPr>
            <a:r>
              <a:rPr lang="en-US" sz="2400" b="1" dirty="0">
                <a:solidFill>
                  <a:srgbClr val="823300"/>
                </a:solidFill>
              </a:rPr>
              <a:t>What is the predetermined overhead rate?</a:t>
            </a:r>
          </a:p>
        </p:txBody>
      </p:sp>
      <p:sp>
        <p:nvSpPr>
          <p:cNvPr id="7" name="Right Arrow 5">
            <a:extLst>
              <a:ext uri="{FF2B5EF4-FFF2-40B4-BE49-F238E27FC236}">
                <a16:creationId xmlns:a16="http://schemas.microsoft.com/office/drawing/2014/main" id="{49EBDB60-C97A-574F-B559-883DA8F732EB}"/>
              </a:ext>
            </a:extLst>
          </p:cNvPr>
          <p:cNvSpPr/>
          <p:nvPr/>
        </p:nvSpPr>
        <p:spPr>
          <a:xfrm>
            <a:off x="7391400" y="5038725"/>
            <a:ext cx="990600" cy="523875"/>
          </a:xfrm>
          <a:prstGeom prst="rightArrow">
            <a:avLst/>
          </a:prstGeom>
          <a:solidFill>
            <a:srgbClr val="FF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9" name="Content Placeholder 6"/>
          <p:cNvSpPr>
            <a:spLocks noGrp="1"/>
          </p:cNvSpPr>
          <p:nvPr>
            <p:ph idx="15"/>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405035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Application of Manufacturing</a:t>
            </a:r>
            <a:br>
              <a:rPr lang="en-IN" sz="3600" dirty="0"/>
            </a:br>
            <a:r>
              <a:rPr lang="en-IN" sz="3600" dirty="0"/>
              <a:t>Costs to Jobs</a:t>
            </a:r>
            <a:r>
              <a:rPr lang="en-IN" sz="1200" dirty="0"/>
              <a:t> 2</a:t>
            </a:r>
            <a:endParaRPr lang="en-US" sz="1200" dirty="0"/>
          </a:p>
        </p:txBody>
      </p:sp>
      <p:pic>
        <p:nvPicPr>
          <p:cNvPr id="7" name="Picture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10" y="2267388"/>
            <a:ext cx="8285180" cy="3524556"/>
          </a:xfrm>
          <a:prstGeom prst="rect">
            <a:avLst/>
          </a:prstGeom>
        </p:spPr>
      </p:pic>
      <p:sp>
        <p:nvSpPr>
          <p:cNvPr id="8"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87282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7</a:t>
            </a:r>
          </a:p>
        </p:txBody>
      </p:sp>
      <p:sp>
        <p:nvSpPr>
          <p:cNvPr id="3" name="Content Placeholder 2"/>
          <p:cNvSpPr>
            <a:spLocks noGrp="1"/>
          </p:cNvSpPr>
          <p:nvPr>
            <p:ph idx="1"/>
          </p:nvPr>
        </p:nvSpPr>
        <p:spPr/>
        <p:txBody>
          <a:bodyPr/>
          <a:lstStyle/>
          <a:p>
            <a:r>
              <a:rPr lang="en-US" dirty="0"/>
              <a:t>Job Costing</a:t>
            </a:r>
          </a:p>
        </p:txBody>
      </p:sp>
    </p:spTree>
    <p:extLst>
      <p:ext uri="{BB962C8B-B14F-4D97-AF65-F5344CB8AC3E}">
        <p14:creationId xmlns:p14="http://schemas.microsoft.com/office/powerpoint/2010/main" val="363768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Application of Manufacturing</a:t>
            </a:r>
            <a:br>
              <a:rPr lang="en-IN" sz="3600" dirty="0"/>
            </a:br>
            <a:r>
              <a:rPr lang="en-IN" sz="3600" dirty="0"/>
              <a:t>Costs to Jobs</a:t>
            </a:r>
            <a:r>
              <a:rPr lang="en-IN" sz="1200" dirty="0"/>
              <a:t> 3</a:t>
            </a:r>
            <a:endParaRPr lang="en-US" sz="1200" dirty="0"/>
          </a:p>
        </p:txBody>
      </p:sp>
      <p:graphicFrame>
        <p:nvGraphicFramePr>
          <p:cNvPr id="5" name="Table 2"/>
          <p:cNvGraphicFramePr>
            <a:graphicFrameLocks noGrp="1"/>
          </p:cNvGraphicFramePr>
          <p:nvPr>
            <p:extLst>
              <p:ext uri="{D42A27DB-BD31-4B8C-83A1-F6EECF244321}">
                <p14:modId xmlns:p14="http://schemas.microsoft.com/office/powerpoint/2010/main" val="63800568"/>
              </p:ext>
            </p:extLst>
          </p:nvPr>
        </p:nvGraphicFramePr>
        <p:xfrm>
          <a:off x="1714500" y="2514600"/>
          <a:ext cx="5715000" cy="2199640"/>
        </p:xfrm>
        <a:graphic>
          <a:graphicData uri="http://schemas.openxmlformats.org/drawingml/2006/table">
            <a:tbl>
              <a:tblPr firstRow="1" bandRow="1">
                <a:tableStyleId>{5C22544A-7EE6-4342-B048-85BDC9FD1C3A}</a:tableStyleId>
              </a:tblPr>
              <a:tblGrid>
                <a:gridCol w="1136685">
                  <a:extLst>
                    <a:ext uri="{9D8B030D-6E8A-4147-A177-3AD203B41FA5}">
                      <a16:colId xmlns:a16="http://schemas.microsoft.com/office/drawing/2014/main" val="3313685577"/>
                    </a:ext>
                  </a:extLst>
                </a:gridCol>
                <a:gridCol w="1420857">
                  <a:extLst>
                    <a:ext uri="{9D8B030D-6E8A-4147-A177-3AD203B41FA5}">
                      <a16:colId xmlns:a16="http://schemas.microsoft.com/office/drawing/2014/main" val="1139146426"/>
                    </a:ext>
                  </a:extLst>
                </a:gridCol>
                <a:gridCol w="1578729">
                  <a:extLst>
                    <a:ext uri="{9D8B030D-6E8A-4147-A177-3AD203B41FA5}">
                      <a16:colId xmlns:a16="http://schemas.microsoft.com/office/drawing/2014/main" val="1784336442"/>
                    </a:ext>
                  </a:extLst>
                </a:gridCol>
                <a:gridCol w="1578729">
                  <a:extLst>
                    <a:ext uri="{9D8B030D-6E8A-4147-A177-3AD203B41FA5}">
                      <a16:colId xmlns:a16="http://schemas.microsoft.com/office/drawing/2014/main" val="3698070220"/>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charset="0"/>
                        </a:rPr>
                        <a:t>Job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charset="0"/>
                        </a:rPr>
                        <a:t>DL$</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charset="0"/>
                        </a:rPr>
                        <a:t>Rate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charset="0"/>
                        </a:rPr>
                        <a:t>OH Applied</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942952"/>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mn-cs"/>
                        </a:rPr>
                        <a:t>12-03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mn-cs"/>
                        </a:rPr>
                        <a:t>$16,000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mn-cs"/>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mn-cs"/>
                        </a:rPr>
                        <a:t>$  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656080172"/>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mn-cs"/>
                        </a:rPr>
                        <a:t>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mn-cs"/>
                        </a:rPr>
                        <a:t>71,000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mn-cs"/>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2400" dirty="0">
                          <a:solidFill>
                            <a:schemeClr val="tx1"/>
                          </a:solidFill>
                          <a:latin typeface="Arial" panose="020B0604020202020204" pitchFamily="34" charset="0"/>
                          <a:ea typeface="ＭＳ Ｐゴシック" panose="020B0600070205080204" pitchFamily="34" charset="-128"/>
                          <a:cs typeface="+mn-cs"/>
                        </a:rPr>
                        <a:t>35,500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933859322"/>
                  </a:ext>
                </a:extLst>
              </a:tr>
              <a:tr h="370840">
                <a:tc>
                  <a:txBody>
                    <a:bodyPr/>
                    <a:lstStyle/>
                    <a:p>
                      <a:pPr algn="r"/>
                      <a:r>
                        <a:rPr lang="en-US" sz="2400" dirty="0">
                          <a:solidFill>
                            <a:schemeClr val="tx1"/>
                          </a:solidFill>
                          <a:latin typeface="Arial" panose="020B0604020202020204" pitchFamily="34" charset="0"/>
                          <a:ea typeface="ＭＳ Ｐゴシック" panose="020B0600070205080204" pitchFamily="34" charset="-128"/>
                          <a:cs typeface="+mn-cs"/>
                        </a:rPr>
                        <a:t>01-02</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2400" u="sng" dirty="0">
                          <a:solidFill>
                            <a:schemeClr val="tx1"/>
                          </a:solidFill>
                          <a:latin typeface="Arial" panose="020B0604020202020204" pitchFamily="34" charset="0"/>
                          <a:ea typeface="ＭＳ Ｐゴシック" panose="020B0600070205080204" pitchFamily="34" charset="-128"/>
                          <a:cs typeface="+mn-cs"/>
                        </a:rPr>
                        <a:t>   11,000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mn-cs"/>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2400" u="sng" dirty="0">
                          <a:solidFill>
                            <a:schemeClr val="tx1"/>
                          </a:solidFill>
                          <a:latin typeface="Arial" panose="020B0604020202020204" pitchFamily="34" charset="0"/>
                          <a:ea typeface="ＭＳ Ｐゴシック" panose="020B0600070205080204" pitchFamily="34" charset="-128"/>
                          <a:cs typeface="+mn-cs"/>
                        </a:rPr>
                        <a:t>  </a:t>
                      </a:r>
                      <a:r>
                        <a:rPr lang="en-US" sz="2400" u="sng" baseline="0" dirty="0">
                          <a:solidFill>
                            <a:schemeClr val="tx1"/>
                          </a:solidFill>
                          <a:latin typeface="Arial" panose="020B0604020202020204" pitchFamily="34" charset="0"/>
                          <a:ea typeface="ＭＳ Ｐゴシック" panose="020B0600070205080204" pitchFamily="34" charset="-128"/>
                          <a:cs typeface="+mn-cs"/>
                        </a:rPr>
                        <a:t>  </a:t>
                      </a:r>
                      <a:r>
                        <a:rPr lang="en-US" sz="2400" u="sng" dirty="0">
                          <a:solidFill>
                            <a:schemeClr val="tx1"/>
                          </a:solidFill>
                          <a:latin typeface="Arial" panose="020B0604020202020204" pitchFamily="34" charset="0"/>
                          <a:ea typeface="ＭＳ Ｐゴシック" panose="020B0600070205080204" pitchFamily="34" charset="-128"/>
                          <a:cs typeface="+mn-cs"/>
                        </a:rPr>
                        <a:t>5,500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126346176"/>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u="dbl" dirty="0">
                          <a:solidFill>
                            <a:schemeClr val="tx1"/>
                          </a:solidFill>
                          <a:latin typeface="Arial" panose="020B0604020202020204" pitchFamily="34" charset="0"/>
                          <a:ea typeface="ＭＳ Ｐゴシック" panose="020B0600070205080204" pitchFamily="34" charset="-128"/>
                          <a:cs typeface="+mn-cs"/>
                        </a:rPr>
                        <a:t>$98,000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mn-cs"/>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u="dbl" dirty="0">
                          <a:solidFill>
                            <a:schemeClr val="tx1"/>
                          </a:solidFill>
                          <a:latin typeface="Arial" panose="020B0604020202020204" pitchFamily="34" charset="0"/>
                          <a:ea typeface="ＭＳ Ｐゴシック" panose="020B0600070205080204" pitchFamily="34" charset="-128"/>
                          <a:cs typeface="+mn-cs"/>
                        </a:rPr>
                        <a:t>$49,000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55000160"/>
                  </a:ext>
                </a:extLst>
              </a:tr>
            </a:tbl>
          </a:graphicData>
        </a:graphic>
      </p:graphicFrame>
      <p:sp>
        <p:nvSpPr>
          <p:cNvPr id="6" name="Content Placeholder 3"/>
          <p:cNvSpPr>
            <a:spLocks noGrp="1"/>
          </p:cNvSpPr>
          <p:nvPr>
            <p:ph idx="1"/>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459263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Application of Manufacturing</a:t>
            </a:r>
            <a:br>
              <a:rPr lang="en-IN" sz="3600" dirty="0"/>
            </a:br>
            <a:r>
              <a:rPr lang="en-IN" sz="3600" dirty="0"/>
              <a:t>Costs to Jobs</a:t>
            </a:r>
            <a:r>
              <a:rPr lang="en-IN" sz="1200" dirty="0"/>
              <a:t> 4</a:t>
            </a:r>
            <a:endParaRPr lang="en-IN" dirty="0"/>
          </a:p>
        </p:txBody>
      </p:sp>
      <p:pic>
        <p:nvPicPr>
          <p:cNvPr id="8" name="Picture 2" descr="MOH – Applied T Account has two entries in the credit column: 43,500 (7) [boxed in orange], 5,500 (11) [boxed in olive gree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350" y="1560460"/>
            <a:ext cx="2987299" cy="1335140"/>
          </a:xfrm>
          <a:prstGeom prst="rect">
            <a:avLst/>
          </a:prstGeom>
        </p:spPr>
      </p:pic>
      <p:pic>
        <p:nvPicPr>
          <p:cNvPr id="9" name="Picture 3" descr="Three WIP T-accounts as follows. 12-03 debit side has beginning balance of 41,000 followed by (2) 12,000, (3) 16,000, and (7) 8,000, which is boxed in orange. 01-01 account has debits of (2) 102,000, (3) 71,000, and (7) 35,500, boxed in orange. 01-02 has debits of (2) 15,000, (3) 11,000, and (11) 5,500, boxed in green."/>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457200" y="3759865"/>
            <a:ext cx="8229600" cy="1650335"/>
          </a:xfrm>
          <a:prstGeom prst="rect">
            <a:avLst/>
          </a:prstGeom>
        </p:spPr>
      </p:pic>
      <p:sp>
        <p:nvSpPr>
          <p:cNvPr id="10" name="Content Placeholder 4"/>
          <p:cNvSpPr>
            <a:spLocks noGrp="1"/>
          </p:cNvSpPr>
          <p:nvPr>
            <p:ph idx="16"/>
          </p:nvPr>
        </p:nvSpPr>
        <p:spPr>
          <a:xfrm>
            <a:off x="0" y="0"/>
            <a:ext cx="457200" cy="457200"/>
          </a:xfrm>
          <a:solidFill>
            <a:srgbClr val="BEBEBE"/>
          </a:solidFill>
        </p:spPr>
        <p:txBody>
          <a:bodyPr anchor="ctr"/>
          <a:lstStyle/>
          <a:p>
            <a:pPr algn="ctr"/>
            <a:r>
              <a:rPr lang="en-US" sz="1200" b="1" dirty="0"/>
              <a:t>LO 7-3</a:t>
            </a:r>
          </a:p>
        </p:txBody>
      </p:sp>
      <p:sp>
        <p:nvSpPr>
          <p:cNvPr id="6" name="Text Placeholder 5"/>
          <p:cNvSpPr>
            <a:spLocks noGrp="1"/>
          </p:cNvSpPr>
          <p:nvPr>
            <p:ph type="body" sz="quarter" idx="14"/>
          </p:nvPr>
        </p:nvSpPr>
        <p:spPr>
          <a:xfrm>
            <a:off x="3337560" y="6477000"/>
            <a:ext cx="2468880" cy="182880"/>
          </a:xfrm>
          <a:prstGeom prst="rect">
            <a:avLst/>
          </a:prstGeom>
        </p:spPr>
        <p:txBody>
          <a:bodyPr/>
          <a:lstStyle/>
          <a:p>
            <a:r>
              <a:rPr lang="en-US" dirty="0">
                <a:latin typeface="+mj-lt"/>
                <a:cs typeface="Arial" panose="020B0604020202020204" pitchFamily="34" charset="0"/>
                <a:hlinkClick r:id="rId4" action="ppaction://hlinksldjump"/>
              </a:rPr>
              <a:t>Access the text alternative for these images</a:t>
            </a:r>
            <a:endParaRPr lang="en-US" dirty="0">
              <a:latin typeface="+mj-lt"/>
              <a:cs typeface="Arial" panose="020B0604020202020204" pitchFamily="34" charset="0"/>
            </a:endParaRPr>
          </a:p>
        </p:txBody>
      </p:sp>
    </p:spTree>
    <p:extLst>
      <p:ext uri="{BB962C8B-B14F-4D97-AF65-F5344CB8AC3E}">
        <p14:creationId xmlns:p14="http://schemas.microsoft.com/office/powerpoint/2010/main" val="266514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Cost of Jobs Completed</a:t>
            </a:r>
            <a:br>
              <a:rPr lang="en-IN" sz="3600" dirty="0"/>
            </a:br>
            <a:r>
              <a:rPr lang="en-IN" sz="3600" dirty="0"/>
              <a:t>in January</a:t>
            </a:r>
            <a:r>
              <a:rPr lang="en-IN" sz="1200" dirty="0"/>
              <a:t> 1</a:t>
            </a:r>
            <a:endParaRPr lang="en-US" sz="1200" dirty="0"/>
          </a:p>
        </p:txBody>
      </p:sp>
      <p:sp>
        <p:nvSpPr>
          <p:cNvPr id="3" name="Content Placeholder 2"/>
          <p:cNvSpPr>
            <a:spLocks noGrp="1"/>
          </p:cNvSpPr>
          <p:nvPr>
            <p:ph idx="1"/>
          </p:nvPr>
        </p:nvSpPr>
        <p:spPr>
          <a:xfrm>
            <a:off x="1600200" y="1371600"/>
            <a:ext cx="5943600" cy="853440"/>
          </a:xfrm>
          <a:solidFill>
            <a:srgbClr val="DDD9C3"/>
          </a:solidFill>
          <a:ln w="19050">
            <a:solidFill>
              <a:srgbClr val="4F81BD"/>
            </a:solidFill>
          </a:ln>
        </p:spPr>
        <p:txBody>
          <a:bodyPr/>
          <a:lstStyle/>
          <a:p>
            <a:pPr algn="ctr" defTabSz="274320">
              <a:buSzPct val="100000"/>
              <a:defRPr/>
            </a:pPr>
            <a:r>
              <a:rPr lang="en-US" sz="2400" dirty="0"/>
              <a:t>Gupta completed Jobs 12-03 and 01-01</a:t>
            </a:r>
            <a:br>
              <a:rPr lang="en-US" sz="2400" dirty="0"/>
            </a:br>
            <a:r>
              <a:rPr lang="en-US" sz="2400" dirty="0"/>
              <a:t>and transferred them to Finished Goods.</a:t>
            </a:r>
          </a:p>
        </p:txBody>
      </p:sp>
      <p:graphicFrame>
        <p:nvGraphicFramePr>
          <p:cNvPr id="5" name="Table 3"/>
          <p:cNvGraphicFramePr>
            <a:graphicFrameLocks noGrp="1"/>
          </p:cNvGraphicFramePr>
          <p:nvPr>
            <p:extLst>
              <p:ext uri="{D42A27DB-BD31-4B8C-83A1-F6EECF244321}">
                <p14:modId xmlns:p14="http://schemas.microsoft.com/office/powerpoint/2010/main" val="3446037826"/>
              </p:ext>
            </p:extLst>
          </p:nvPr>
        </p:nvGraphicFramePr>
        <p:xfrm>
          <a:off x="640080" y="2743200"/>
          <a:ext cx="7955280" cy="237744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1198018697"/>
                    </a:ext>
                  </a:extLst>
                </a:gridCol>
                <a:gridCol w="1554480">
                  <a:extLst>
                    <a:ext uri="{9D8B030D-6E8A-4147-A177-3AD203B41FA5}">
                      <a16:colId xmlns:a16="http://schemas.microsoft.com/office/drawing/2014/main" val="3646562499"/>
                    </a:ext>
                  </a:extLst>
                </a:gridCol>
                <a:gridCol w="1554480">
                  <a:extLst>
                    <a:ext uri="{9D8B030D-6E8A-4147-A177-3AD203B41FA5}">
                      <a16:colId xmlns:a16="http://schemas.microsoft.com/office/drawing/2014/main" val="3866481522"/>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Job Ticket Summary</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Job 12-03</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Job 01-01</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551783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Beginning inventory January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$41,000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204137439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Direct materials – January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12,000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102,000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181506800"/>
                  </a:ext>
                </a:extLst>
              </a:tr>
              <a:tr h="393192">
                <a:tc>
                  <a:txBody>
                    <a:bodyPr/>
                    <a:lstStyle/>
                    <a:p>
                      <a:pPr algn="l"/>
                      <a:r>
                        <a:rPr lang="en-IN" sz="2000" b="0" dirty="0">
                          <a:solidFill>
                            <a:schemeClr val="tx1"/>
                          </a:solidFill>
                          <a:latin typeface="Arial" panose="020B0604020202020204" pitchFamily="34" charset="0"/>
                          <a:cs typeface="Arial" panose="020B0604020202020204" pitchFamily="34" charset="0"/>
                        </a:rPr>
                        <a:t>Direct labor – January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16,000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71,000</a:t>
                      </a:r>
                      <a:endParaRPr lang="en-US" sz="20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4235414063"/>
                  </a:ext>
                </a:extLst>
              </a:tr>
              <a:tr h="370840">
                <a:tc>
                  <a:txBody>
                    <a:bodyPr/>
                    <a:lstStyle/>
                    <a:p>
                      <a:pPr algn="l"/>
                      <a:r>
                        <a:rPr lang="en-IN" sz="2000" b="0" dirty="0">
                          <a:solidFill>
                            <a:schemeClr val="tx1"/>
                          </a:solidFill>
                          <a:latin typeface="Arial" panose="020B0604020202020204" pitchFamily="34" charset="0"/>
                          <a:cs typeface="Arial" panose="020B0604020202020204" pitchFamily="34" charset="0"/>
                        </a:rPr>
                        <a:t>OH applied – January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8,000</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35,500</a:t>
                      </a:r>
                      <a:endParaRPr lang="en-US" sz="20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412671696"/>
                  </a:ext>
                </a:extLst>
              </a:tr>
              <a:tr h="370840">
                <a:tc>
                  <a:txBody>
                    <a:bodyPr/>
                    <a:lstStyle/>
                    <a:p>
                      <a:pPr algn="l"/>
                      <a:r>
                        <a:rPr lang="en-IN" sz="2000" b="0" dirty="0">
                          <a:solidFill>
                            <a:schemeClr val="tx1"/>
                          </a:solidFill>
                          <a:latin typeface="Arial" panose="020B0604020202020204" pitchFamily="34" charset="0"/>
                          <a:cs typeface="Arial" panose="020B0604020202020204" pitchFamily="34" charset="0"/>
                        </a:rPr>
                        <a:t>Total cost on job tickets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u="dbl" dirty="0">
                          <a:latin typeface="Arial" panose="020B0604020202020204" pitchFamily="34" charset="0"/>
                          <a:ea typeface="ＭＳ Ｐゴシック" panose="020B0600070205080204" pitchFamily="34" charset="-128"/>
                          <a:cs typeface="Arial" panose="020B0604020202020204" pitchFamily="34" charset="0"/>
                        </a:rPr>
                        <a:t>$77,000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u="dbl" dirty="0">
                          <a:latin typeface="Arial" panose="020B0604020202020204" pitchFamily="34" charset="0"/>
                          <a:ea typeface="ＭＳ Ｐゴシック" panose="020B0600070205080204" pitchFamily="34" charset="-128"/>
                          <a:cs typeface="Arial" panose="020B0604020202020204" pitchFamily="34" charset="0"/>
                        </a:rPr>
                        <a:t>$208,500</a:t>
                      </a:r>
                      <a:endParaRPr lang="en-US" sz="20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294635643"/>
                  </a:ext>
                </a:extLst>
              </a:tr>
            </a:tbl>
          </a:graphicData>
        </a:graphic>
      </p:graphicFrame>
      <p:sp>
        <p:nvSpPr>
          <p:cNvPr id="4" name="Content Placeholder 4"/>
          <p:cNvSpPr>
            <a:spLocks noGrp="1"/>
          </p:cNvSpPr>
          <p:nvPr>
            <p:ph idx="13"/>
          </p:nvPr>
        </p:nvSpPr>
        <p:spPr>
          <a:xfrm>
            <a:off x="2514600" y="5638800"/>
            <a:ext cx="4114800" cy="457200"/>
          </a:xfrm>
          <a:noFill/>
          <a:ln w="19050">
            <a:noFill/>
          </a:ln>
        </p:spPr>
        <p:txBody>
          <a:bodyPr/>
          <a:lstStyle/>
          <a:p>
            <a:pPr algn="ctr">
              <a:buSzPct val="100000"/>
            </a:pPr>
            <a:r>
              <a:rPr lang="en-US" sz="2400" b="1" dirty="0">
                <a:solidFill>
                  <a:srgbClr val="823300"/>
                </a:solidFill>
              </a:rPr>
              <a:t>What is the journal entry?</a:t>
            </a:r>
            <a:endParaRPr lang="en-US" sz="2400" dirty="0">
              <a:solidFill>
                <a:srgbClr val="823300"/>
              </a:solidFill>
            </a:endParaRPr>
          </a:p>
        </p:txBody>
      </p:sp>
      <p:sp>
        <p:nvSpPr>
          <p:cNvPr id="7" name="Right Arrow 5">
            <a:extLst>
              <a:ext uri="{FF2B5EF4-FFF2-40B4-BE49-F238E27FC236}">
                <a16:creationId xmlns:a16="http://schemas.microsoft.com/office/drawing/2014/main" id="{5C5B71AA-D89C-9D41-9B5B-460369292108}"/>
              </a:ext>
            </a:extLst>
          </p:cNvPr>
          <p:cNvSpPr/>
          <p:nvPr/>
        </p:nvSpPr>
        <p:spPr>
          <a:xfrm>
            <a:off x="6705600" y="5648325"/>
            <a:ext cx="990600" cy="523875"/>
          </a:xfrm>
          <a:prstGeom prst="rightArrow">
            <a:avLst/>
          </a:prstGeom>
          <a:solidFill>
            <a:srgbClr val="FF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Content Placeholder 6"/>
          <p:cNvSpPr>
            <a:spLocks noGrp="1"/>
          </p:cNvSpPr>
          <p:nvPr>
            <p:ph idx="14"/>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3836787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Cost of Jobs Completed</a:t>
            </a:r>
            <a:br>
              <a:rPr lang="en-IN" sz="3600" dirty="0"/>
            </a:br>
            <a:r>
              <a:rPr lang="en-IN" sz="3600" dirty="0"/>
              <a:t>in January</a:t>
            </a:r>
            <a:r>
              <a:rPr lang="en-IN" sz="1200" dirty="0"/>
              <a:t> 2</a:t>
            </a:r>
            <a:endParaRPr lang="en-US" sz="1200" dirty="0"/>
          </a:p>
        </p:txBody>
      </p:sp>
      <p:graphicFrame>
        <p:nvGraphicFramePr>
          <p:cNvPr id="5" name="Table 2"/>
          <p:cNvGraphicFramePr>
            <a:graphicFrameLocks noGrp="1"/>
          </p:cNvGraphicFramePr>
          <p:nvPr>
            <p:extLst>
              <p:ext uri="{D42A27DB-BD31-4B8C-83A1-F6EECF244321}">
                <p14:modId xmlns:p14="http://schemas.microsoft.com/office/powerpoint/2010/main" val="3953987076"/>
              </p:ext>
            </p:extLst>
          </p:nvPr>
        </p:nvGraphicFramePr>
        <p:xfrm>
          <a:off x="640080" y="1600200"/>
          <a:ext cx="7955280" cy="158496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1198018697"/>
                    </a:ext>
                  </a:extLst>
                </a:gridCol>
                <a:gridCol w="1554480">
                  <a:extLst>
                    <a:ext uri="{9D8B030D-6E8A-4147-A177-3AD203B41FA5}">
                      <a16:colId xmlns:a16="http://schemas.microsoft.com/office/drawing/2014/main" val="3646562499"/>
                    </a:ext>
                  </a:extLst>
                </a:gridCol>
                <a:gridCol w="1554480">
                  <a:extLst>
                    <a:ext uri="{9D8B030D-6E8A-4147-A177-3AD203B41FA5}">
                      <a16:colId xmlns:a16="http://schemas.microsoft.com/office/drawing/2014/main" val="386648152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Finished Goods Inventory (12-03)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77,000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01551783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Finished Goods Inventory (01-01)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208,500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2041374391"/>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Work-in-Process Inventory (12-03)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77,000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181506800"/>
                  </a:ext>
                </a:extLst>
              </a:tr>
              <a:tr h="393192">
                <a:tc>
                  <a:txBody>
                    <a:bodyPr/>
                    <a:lstStyle/>
                    <a:p>
                      <a:pPr marL="274320" algn="l"/>
                      <a:r>
                        <a:rPr lang="en-IN" sz="2000" b="0" dirty="0">
                          <a:solidFill>
                            <a:schemeClr val="tx1"/>
                          </a:solidFill>
                          <a:latin typeface="Arial" panose="020B0604020202020204" pitchFamily="34" charset="0"/>
                          <a:cs typeface="Arial" panose="020B0604020202020204" pitchFamily="34" charset="0"/>
                        </a:rPr>
                        <a:t>Work-in-Process Inventory (01-01)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itchFamily="34" charset="0"/>
                          <a:cs typeface="Arial" pitchFamily="34" charset="0"/>
                        </a:rPr>
                        <a:t>208,500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4235414063"/>
                  </a:ext>
                </a:extLst>
              </a:tr>
            </a:tbl>
          </a:graphicData>
        </a:graphic>
      </p:graphicFrame>
      <p:sp>
        <p:nvSpPr>
          <p:cNvPr id="3" name="Content Placeholder 3"/>
          <p:cNvSpPr>
            <a:spLocks noGrp="1"/>
          </p:cNvSpPr>
          <p:nvPr>
            <p:ph idx="1"/>
          </p:nvPr>
        </p:nvSpPr>
        <p:spPr>
          <a:xfrm>
            <a:off x="1600200" y="3985260"/>
            <a:ext cx="5943600" cy="853440"/>
          </a:xfrm>
          <a:solidFill>
            <a:srgbClr val="DDD9C3"/>
          </a:solidFill>
          <a:ln w="19050">
            <a:solidFill>
              <a:srgbClr val="4F81BD"/>
            </a:solidFill>
          </a:ln>
        </p:spPr>
        <p:txBody>
          <a:bodyPr/>
          <a:lstStyle/>
          <a:p>
            <a:pPr algn="ctr" defTabSz="273050">
              <a:defRPr/>
            </a:pPr>
            <a:r>
              <a:rPr lang="en-US" sz="2400" dirty="0">
                <a:ea typeface="ＭＳ Ｐゴシック" panose="020B0600070205080204" pitchFamily="34" charset="-128"/>
              </a:rPr>
              <a:t>Next, Jobs 12-02 and 12-03 were sold for</a:t>
            </a:r>
            <a:br>
              <a:rPr lang="en-US" sz="2400" dirty="0">
                <a:ea typeface="ＭＳ Ｐゴシック" panose="020B0600070205080204" pitchFamily="34" charset="-128"/>
              </a:rPr>
            </a:br>
            <a:r>
              <a:rPr lang="en-US" sz="2400" dirty="0">
                <a:ea typeface="ＭＳ Ｐゴシック" panose="020B0600070205080204" pitchFamily="34" charset="-128"/>
              </a:rPr>
              <a:t>$35,000 and $95,000, respectively.</a:t>
            </a:r>
          </a:p>
        </p:txBody>
      </p:sp>
      <p:sp>
        <p:nvSpPr>
          <p:cNvPr id="4" name="Content Placeholder 4"/>
          <p:cNvSpPr>
            <a:spLocks noGrp="1"/>
          </p:cNvSpPr>
          <p:nvPr>
            <p:ph idx="13"/>
          </p:nvPr>
        </p:nvSpPr>
        <p:spPr>
          <a:xfrm>
            <a:off x="1981200" y="5638800"/>
            <a:ext cx="4648200" cy="457200"/>
          </a:xfrm>
          <a:noFill/>
          <a:ln w="19050">
            <a:noFill/>
          </a:ln>
        </p:spPr>
        <p:txBody>
          <a:bodyPr/>
          <a:lstStyle/>
          <a:p>
            <a:pPr algn="ctr">
              <a:buSzPct val="100000"/>
            </a:pPr>
            <a:r>
              <a:rPr lang="en-US" sz="2400" b="1" dirty="0">
                <a:solidFill>
                  <a:srgbClr val="823300"/>
                </a:solidFill>
              </a:rPr>
              <a:t>What are the journal entries?</a:t>
            </a:r>
            <a:endParaRPr lang="en-US" sz="2400" dirty="0">
              <a:solidFill>
                <a:srgbClr val="823300"/>
              </a:solidFill>
            </a:endParaRPr>
          </a:p>
        </p:txBody>
      </p:sp>
      <p:sp>
        <p:nvSpPr>
          <p:cNvPr id="7" name="Right Arrow 5">
            <a:extLst>
              <a:ext uri="{FF2B5EF4-FFF2-40B4-BE49-F238E27FC236}">
                <a16:creationId xmlns:a16="http://schemas.microsoft.com/office/drawing/2014/main" id="{5C5B71AA-D89C-9D41-9B5B-460369292108}"/>
              </a:ext>
            </a:extLst>
          </p:cNvPr>
          <p:cNvSpPr/>
          <p:nvPr/>
        </p:nvSpPr>
        <p:spPr>
          <a:xfrm>
            <a:off x="6705600" y="5648325"/>
            <a:ext cx="990600" cy="523875"/>
          </a:xfrm>
          <a:prstGeom prst="rightArrow">
            <a:avLst/>
          </a:prstGeom>
          <a:solidFill>
            <a:srgbClr val="FF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Content Placeholder 6"/>
          <p:cNvSpPr>
            <a:spLocks noGrp="1"/>
          </p:cNvSpPr>
          <p:nvPr>
            <p:ph idx="14"/>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863484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of Jobs Sold in January</a:t>
            </a:r>
            <a:endParaRPr lang="en-US" sz="1200" dirty="0"/>
          </a:p>
        </p:txBody>
      </p:sp>
      <p:graphicFrame>
        <p:nvGraphicFramePr>
          <p:cNvPr id="7" name="Table 2"/>
          <p:cNvGraphicFramePr>
            <a:graphicFrameLocks noGrp="1"/>
          </p:cNvGraphicFramePr>
          <p:nvPr>
            <p:extLst>
              <p:ext uri="{D42A27DB-BD31-4B8C-83A1-F6EECF244321}">
                <p14:modId xmlns:p14="http://schemas.microsoft.com/office/powerpoint/2010/main" val="4153458102"/>
              </p:ext>
            </p:extLst>
          </p:nvPr>
        </p:nvGraphicFramePr>
        <p:xfrm>
          <a:off x="640080" y="1767840"/>
          <a:ext cx="7955280" cy="158496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1198018697"/>
                    </a:ext>
                  </a:extLst>
                </a:gridCol>
                <a:gridCol w="1554480">
                  <a:extLst>
                    <a:ext uri="{9D8B030D-6E8A-4147-A177-3AD203B41FA5}">
                      <a16:colId xmlns:a16="http://schemas.microsoft.com/office/drawing/2014/main" val="3646562499"/>
                    </a:ext>
                  </a:extLst>
                </a:gridCol>
                <a:gridCol w="1554480">
                  <a:extLst>
                    <a:ext uri="{9D8B030D-6E8A-4147-A177-3AD203B41FA5}">
                      <a16:colId xmlns:a16="http://schemas.microsoft.com/office/drawing/2014/main" val="386648152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sz="2000" b="0" dirty="0">
                          <a:solidFill>
                            <a:schemeClr val="tx1"/>
                          </a:solidFill>
                          <a:latin typeface="Arial" panose="020B0604020202020204" pitchFamily="34" charset="0"/>
                          <a:cs typeface="Arial" panose="020B0604020202020204" pitchFamily="34" charset="0"/>
                        </a:rPr>
                        <a:t>Cost of Goods Sold (12-02)</a:t>
                      </a: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27,000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01551783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ea typeface="ＭＳ Ｐゴシック" panose="020B0600070205080204" pitchFamily="34" charset="-128"/>
                          <a:cs typeface="Arial" panose="020B0604020202020204" pitchFamily="34" charset="0"/>
                        </a:rPr>
                        <a:t>Cost of Goods Sold (12-03)</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77,000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2041374391"/>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Finished Goods Inventory (12-02)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27,000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181506800"/>
                  </a:ext>
                </a:extLst>
              </a:tr>
              <a:tr h="393192">
                <a:tc>
                  <a:txBody>
                    <a:bodyPr/>
                    <a:lstStyle/>
                    <a:p>
                      <a:pPr marL="274320" algn="l"/>
                      <a:r>
                        <a:rPr lang="en-IN" sz="2000" b="0" dirty="0">
                          <a:solidFill>
                            <a:schemeClr val="tx1"/>
                          </a:solidFill>
                          <a:latin typeface="Arial" panose="020B0604020202020204" pitchFamily="34" charset="0"/>
                          <a:cs typeface="Arial" panose="020B0604020202020204" pitchFamily="34" charset="0"/>
                        </a:rPr>
                        <a:t>Finished Goods Inventory (12-03)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itchFamily="34" charset="0"/>
                          <a:cs typeface="Arial" pitchFamily="34" charset="0"/>
                        </a:rPr>
                        <a:t>77,000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4235414063"/>
                  </a:ext>
                </a:extLst>
              </a:tr>
            </a:tbl>
          </a:graphicData>
        </a:graphic>
      </p:graphicFrame>
      <p:graphicFrame>
        <p:nvGraphicFramePr>
          <p:cNvPr id="8" name="Table 3"/>
          <p:cNvGraphicFramePr>
            <a:graphicFrameLocks noGrp="1"/>
          </p:cNvGraphicFramePr>
          <p:nvPr>
            <p:extLst>
              <p:ext uri="{D42A27DB-BD31-4B8C-83A1-F6EECF244321}">
                <p14:modId xmlns:p14="http://schemas.microsoft.com/office/powerpoint/2010/main" val="302672544"/>
              </p:ext>
            </p:extLst>
          </p:nvPr>
        </p:nvGraphicFramePr>
        <p:xfrm>
          <a:off x="685800" y="3749040"/>
          <a:ext cx="7955280" cy="158496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1198018697"/>
                    </a:ext>
                  </a:extLst>
                </a:gridCol>
                <a:gridCol w="1554480">
                  <a:extLst>
                    <a:ext uri="{9D8B030D-6E8A-4147-A177-3AD203B41FA5}">
                      <a16:colId xmlns:a16="http://schemas.microsoft.com/office/drawing/2014/main" val="3646562499"/>
                    </a:ext>
                  </a:extLst>
                </a:gridCol>
                <a:gridCol w="1554480">
                  <a:extLst>
                    <a:ext uri="{9D8B030D-6E8A-4147-A177-3AD203B41FA5}">
                      <a16:colId xmlns:a16="http://schemas.microsoft.com/office/drawing/2014/main" val="386648152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Accounts Receivable (12-02)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35,000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01551783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Accounts Receivable (12-03)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95,000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2041374391"/>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Revenue (12-02)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35,000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181506800"/>
                  </a:ext>
                </a:extLst>
              </a:tr>
              <a:tr h="393192">
                <a:tc>
                  <a:txBody>
                    <a:bodyPr/>
                    <a:lstStyle/>
                    <a:p>
                      <a:pPr marL="274320" algn="l"/>
                      <a:r>
                        <a:rPr lang="en-IN" sz="2000" b="0" dirty="0">
                          <a:solidFill>
                            <a:schemeClr val="tx1"/>
                          </a:solidFill>
                          <a:latin typeface="Arial" panose="020B0604020202020204" pitchFamily="34" charset="0"/>
                          <a:cs typeface="Arial" panose="020B0604020202020204" pitchFamily="34" charset="0"/>
                        </a:rPr>
                        <a:t>Revenue (12-03)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itchFamily="34" charset="0"/>
                          <a:cs typeface="Arial" pitchFamily="34" charset="0"/>
                        </a:rPr>
                        <a:t>95,000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4235414063"/>
                  </a:ext>
                </a:extLst>
              </a:tr>
            </a:tbl>
          </a:graphicData>
        </a:graphic>
      </p:graphicFrame>
      <p:sp>
        <p:nvSpPr>
          <p:cNvPr id="6" name="Content Placeholder 4"/>
          <p:cNvSpPr>
            <a:spLocks noGrp="1"/>
          </p:cNvSpPr>
          <p:nvPr>
            <p:ph idx="1"/>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21513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Flows Through T-Accounts</a:t>
            </a:r>
            <a:endParaRPr lang="en-US" sz="1400" dirty="0"/>
          </a:p>
        </p:txBody>
      </p:sp>
      <p:sp>
        <p:nvSpPr>
          <p:cNvPr id="3" name="Content Placeholder 2"/>
          <p:cNvSpPr>
            <a:spLocks noGrp="1"/>
          </p:cNvSpPr>
          <p:nvPr>
            <p:ph idx="1"/>
          </p:nvPr>
        </p:nvSpPr>
        <p:spPr>
          <a:xfrm>
            <a:off x="1295400" y="1584960"/>
            <a:ext cx="6553200" cy="853440"/>
          </a:xfrm>
          <a:solidFill>
            <a:srgbClr val="DDD9C3"/>
          </a:solidFill>
          <a:ln w="19050">
            <a:solidFill>
              <a:srgbClr val="4F81BD"/>
            </a:solidFill>
          </a:ln>
        </p:spPr>
        <p:txBody>
          <a:bodyPr/>
          <a:lstStyle/>
          <a:p>
            <a:pPr algn="ctr" defTabSz="274320">
              <a:buSzPct val="100000"/>
              <a:defRPr/>
            </a:pPr>
            <a:r>
              <a:rPr lang="en-US" sz="2400" dirty="0"/>
              <a:t>After the journal entries are completed, the accounts have the following ending balances.</a:t>
            </a:r>
          </a:p>
        </p:txBody>
      </p:sp>
      <p:pic>
        <p:nvPicPr>
          <p:cNvPr id="10" name="Picture 3" descr="Four sets of T-accounts with ending balances.&#10;&#10;[long desc]&#10;First is Materials Inventory T Account, which has one entry in the debit column: Ending balance, 24,000. Second is Work-in-Process Inventory T Account, which has one entry in the debit column: Ending balance, 31,500. Third is Finished Goods Inventory T Account, which has one entry in the debit column: Ending balance, 208,500. Lastly is Cost of Goods Sold, with a debit of Ending balance of 104,000."/>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685800" y="2667000"/>
            <a:ext cx="7772400" cy="3680980"/>
          </a:xfrm>
          <a:prstGeom prst="rect">
            <a:avLst/>
          </a:prstGeom>
        </p:spPr>
      </p:pic>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415396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Job Cost Sheet</a:t>
            </a:r>
            <a:r>
              <a:rPr lang="en-IN" sz="1200" dirty="0"/>
              <a:t> 1</a:t>
            </a:r>
            <a:endParaRPr lang="en-US" sz="1200" dirty="0"/>
          </a:p>
        </p:txBody>
      </p:sp>
      <p:pic>
        <p:nvPicPr>
          <p:cNvPr id="6" name="Picture 2" descr="Gupta Designs Job Cost Sheet is shown.&#10;&#10;&#10;"/>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7736" y="1490859"/>
            <a:ext cx="7948527" cy="4681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7-3</a:t>
            </a:r>
          </a:p>
        </p:txBody>
      </p:sp>
      <p:sp>
        <p:nvSpPr>
          <p:cNvPr id="5" name="Text Placeholder 4"/>
          <p:cNvSpPr>
            <a:spLocks noGrp="1"/>
          </p:cNvSpPr>
          <p:nvPr>
            <p:ph type="body" sz="quarter" idx="14"/>
          </p:nvPr>
        </p:nvSpPr>
        <p:spPr>
          <a:xfrm>
            <a:off x="3337560" y="6477000"/>
            <a:ext cx="246888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endParaRPr lang="en-US" dirty="0">
              <a:latin typeface="+mj-lt"/>
              <a:cs typeface="Arial" panose="020B0604020202020204" pitchFamily="34" charset="0"/>
            </a:endParaRPr>
          </a:p>
        </p:txBody>
      </p:sp>
    </p:spTree>
    <p:extLst>
      <p:ext uri="{BB962C8B-B14F-4D97-AF65-F5344CB8AC3E}">
        <p14:creationId xmlns:p14="http://schemas.microsoft.com/office/powerpoint/2010/main" val="1739142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Job Cost Sheet</a:t>
            </a:r>
            <a:r>
              <a:rPr lang="en-IN" sz="1200" dirty="0"/>
              <a:t> 2</a:t>
            </a:r>
            <a:endParaRPr lang="en-US" sz="1200" dirty="0"/>
          </a:p>
        </p:txBody>
      </p:sp>
      <p:sp>
        <p:nvSpPr>
          <p:cNvPr id="3" name="Content Placeholder 2"/>
          <p:cNvSpPr>
            <a:spLocks noGrp="1"/>
          </p:cNvSpPr>
          <p:nvPr>
            <p:ph idx="1"/>
          </p:nvPr>
        </p:nvSpPr>
        <p:spPr>
          <a:xfrm>
            <a:off x="1524000" y="1738746"/>
            <a:ext cx="6324601" cy="457200"/>
          </a:xfrm>
        </p:spPr>
        <p:txBody>
          <a:bodyPr/>
          <a:lstStyle/>
          <a:p>
            <a:pPr algn="ctr"/>
            <a:r>
              <a:rPr lang="en-US" sz="2400" dirty="0"/>
              <a:t>Total Costs for Job 01-01</a:t>
            </a:r>
          </a:p>
        </p:txBody>
      </p:sp>
      <p:graphicFrame>
        <p:nvGraphicFramePr>
          <p:cNvPr id="4" name="Table 3"/>
          <p:cNvGraphicFramePr>
            <a:graphicFrameLocks noGrp="1"/>
          </p:cNvGraphicFramePr>
          <p:nvPr>
            <p:extLst>
              <p:ext uri="{D42A27DB-BD31-4B8C-83A1-F6EECF244321}">
                <p14:modId xmlns:p14="http://schemas.microsoft.com/office/powerpoint/2010/main" val="2048502587"/>
              </p:ext>
            </p:extLst>
          </p:nvPr>
        </p:nvGraphicFramePr>
        <p:xfrm>
          <a:off x="1524000" y="2209800"/>
          <a:ext cx="6324601" cy="3337560"/>
        </p:xfrm>
        <a:graphic>
          <a:graphicData uri="http://schemas.openxmlformats.org/drawingml/2006/table">
            <a:tbl>
              <a:tblPr firstRow="1" bandRow="1">
                <a:tableStyleId>{5C22544A-7EE6-4342-B048-85BDC9FD1C3A}</a:tableStyleId>
              </a:tblPr>
              <a:tblGrid>
                <a:gridCol w="4822508">
                  <a:extLst>
                    <a:ext uri="{9D8B030D-6E8A-4147-A177-3AD203B41FA5}">
                      <a16:colId xmlns:a16="http://schemas.microsoft.com/office/drawing/2014/main" val="3003332336"/>
                    </a:ext>
                  </a:extLst>
                </a:gridCol>
                <a:gridCol w="1502093">
                  <a:extLst>
                    <a:ext uri="{9D8B030D-6E8A-4147-A177-3AD203B41FA5}">
                      <a16:colId xmlns:a16="http://schemas.microsoft.com/office/drawing/2014/main" val="4126918497"/>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Direct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9646"/>
                    </a:solidFill>
                  </a:tcPr>
                </a:tc>
                <a:tc>
                  <a:txBody>
                    <a:bodyPr/>
                    <a:lstStyle/>
                    <a:p>
                      <a:pPr algn="r"/>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$102,000</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485352967"/>
                  </a:ext>
                </a:extLst>
              </a:tr>
              <a:tr h="370840">
                <a:tc>
                  <a:txBody>
                    <a:bodyPr/>
                    <a:lstStyle/>
                    <a:p>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Direct labor</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71,000</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623561881"/>
                  </a:ext>
                </a:extLst>
              </a:tr>
              <a:tr h="370840">
                <a:tc>
                  <a:txBody>
                    <a:bodyPr/>
                    <a:lstStyle/>
                    <a:p>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Manufacturing overhead</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1800" b="0"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35,500</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841642463"/>
                  </a:ext>
                </a:extLst>
              </a:tr>
              <a:tr h="370840">
                <a:tc>
                  <a:txBody>
                    <a:bodyPr/>
                    <a:lstStyle/>
                    <a:p>
                      <a:pPr marL="274320"/>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Total</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1800" b="0" u="dbl"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$208,500</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653236277"/>
                  </a:ext>
                </a:extLst>
              </a:tr>
              <a:tr h="370840">
                <a:tc>
                  <a:txBody>
                    <a:bodyPr/>
                    <a:lstStyle/>
                    <a:p>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Transferred to finished goods inventory</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4193445944"/>
                  </a:ext>
                </a:extLst>
              </a:tr>
              <a:tr h="370840">
                <a:tc>
                  <a:txBody>
                    <a:bodyPr/>
                    <a:lstStyle/>
                    <a:p>
                      <a:pPr marL="274320"/>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Direct materials</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$102,000</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4108132304"/>
                  </a:ext>
                </a:extLst>
              </a:tr>
              <a:tr h="370840">
                <a:tc>
                  <a:txBody>
                    <a:bodyPr/>
                    <a:lstStyle/>
                    <a:p>
                      <a:pPr marL="274320"/>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Direct labor</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71,000</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2571780074"/>
                  </a:ext>
                </a:extLst>
              </a:tr>
              <a:tr h="370840">
                <a:tc>
                  <a:txBody>
                    <a:bodyPr/>
                    <a:lstStyle/>
                    <a:p>
                      <a:pPr marL="274320"/>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Manufacturing overhead</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1800" b="0"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35,500</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2757579839"/>
                  </a:ext>
                </a:extLst>
              </a:tr>
              <a:tr h="370840">
                <a:tc>
                  <a:txBody>
                    <a:bodyPr/>
                    <a:lstStyle/>
                    <a:p>
                      <a:pPr marL="457200"/>
                      <a:r>
                        <a:rPr lang="en-US" sz="18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Total</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r"/>
                      <a:r>
                        <a:rPr lang="en-US" sz="1800" b="0" u="dbl"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$208,500</a:t>
                      </a:r>
                      <a:endParaRPr lang="en-IN"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4064354558"/>
                  </a:ext>
                </a:extLst>
              </a:tr>
            </a:tbl>
          </a:graphicData>
        </a:graphic>
      </p:graphicFrame>
      <p:sp>
        <p:nvSpPr>
          <p:cNvPr id="8" name="Content Placeholder 4"/>
          <p:cNvSpPr>
            <a:spLocks noGrp="1"/>
          </p:cNvSpPr>
          <p:nvPr>
            <p:ph idx="13"/>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2889061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An Alternative Method of Recording and Applying Manufacturing Overhead</a:t>
            </a:r>
            <a:r>
              <a:rPr lang="en-IN" sz="1200" dirty="0"/>
              <a:t> 1</a:t>
            </a:r>
            <a:endParaRPr lang="en-US" sz="1200" dirty="0"/>
          </a:p>
        </p:txBody>
      </p:sp>
      <p:sp>
        <p:nvSpPr>
          <p:cNvPr id="3" name="Content Placeholder 2"/>
          <p:cNvSpPr>
            <a:spLocks noGrp="1"/>
          </p:cNvSpPr>
          <p:nvPr>
            <p:ph idx="1"/>
          </p:nvPr>
        </p:nvSpPr>
        <p:spPr>
          <a:xfrm>
            <a:off x="1219200" y="1600200"/>
            <a:ext cx="6705600" cy="2895600"/>
          </a:xfrm>
          <a:solidFill>
            <a:srgbClr val="DDD9C3"/>
          </a:solidFill>
          <a:ln w="19050">
            <a:solidFill>
              <a:srgbClr val="4F81BD"/>
            </a:solidFill>
          </a:ln>
        </p:spPr>
        <p:txBody>
          <a:bodyPr/>
          <a:lstStyle/>
          <a:p>
            <a:pPr defTabSz="274320">
              <a:buSzPct val="100000"/>
              <a:defRPr/>
            </a:pPr>
            <a:r>
              <a:rPr lang="en-US" sz="2400" dirty="0"/>
              <a:t>Assume Gupta maintains </a:t>
            </a:r>
            <a:r>
              <a:rPr lang="en-US" sz="2400" dirty="0">
                <a:solidFill>
                  <a:srgbClr val="C00000"/>
                </a:solidFill>
              </a:rPr>
              <a:t>two</a:t>
            </a:r>
            <a:r>
              <a:rPr lang="en-US" sz="2400" dirty="0"/>
              <a:t> manufacturing overhead accounts:</a:t>
            </a:r>
          </a:p>
          <a:p>
            <a:pPr marL="512064" indent="-512064" defTabSz="274320">
              <a:buClr>
                <a:schemeClr val="tx1"/>
              </a:buClr>
              <a:buSzPct val="100000"/>
              <a:buFont typeface="+mj-lt"/>
              <a:buAutoNum type="arabicPeriod"/>
              <a:defRPr/>
            </a:pPr>
            <a:r>
              <a:rPr lang="en-US" sz="2000" dirty="0">
                <a:solidFill>
                  <a:srgbClr val="C00000"/>
                </a:solidFill>
              </a:rPr>
              <a:t>Manufacturing Overhead Control</a:t>
            </a:r>
            <a:r>
              <a:rPr lang="en-US" sz="2000" dirty="0">
                <a:solidFill>
                  <a:srgbClr val="000000"/>
                </a:solidFill>
              </a:rPr>
              <a:t>, </a:t>
            </a:r>
            <a:r>
              <a:rPr lang="en-US" sz="2000" dirty="0"/>
              <a:t>which is used</a:t>
            </a:r>
            <a:br>
              <a:rPr lang="en-US" sz="2000" dirty="0"/>
            </a:br>
            <a:r>
              <a:rPr lang="en-US" sz="2000" dirty="0"/>
              <a:t>to track all actual overhead expenses.</a:t>
            </a:r>
          </a:p>
          <a:p>
            <a:pPr marL="512064" indent="-512064" defTabSz="274320">
              <a:buClr>
                <a:schemeClr val="tx1"/>
              </a:buClr>
              <a:buSzPct val="100000"/>
              <a:buFont typeface="+mj-lt"/>
              <a:buAutoNum type="arabicPeriod"/>
              <a:defRPr/>
            </a:pPr>
            <a:r>
              <a:rPr lang="en-US" sz="2000" dirty="0">
                <a:solidFill>
                  <a:srgbClr val="C00000"/>
                </a:solidFill>
              </a:rPr>
              <a:t>Applied Manufacturing Overhead</a:t>
            </a:r>
            <a:r>
              <a:rPr lang="en-US" sz="2000" dirty="0"/>
              <a:t>, which is used</a:t>
            </a:r>
            <a:br>
              <a:rPr lang="en-US" sz="2000" dirty="0"/>
            </a:br>
            <a:r>
              <a:rPr lang="en-US" sz="2000" dirty="0"/>
              <a:t>to allocate overhead to jobs based on the</a:t>
            </a:r>
            <a:br>
              <a:rPr lang="en-US" sz="2000" dirty="0"/>
            </a:br>
            <a:r>
              <a:rPr lang="en-US" sz="2000" dirty="0"/>
              <a:t>predetermined OH rate.</a:t>
            </a:r>
          </a:p>
        </p:txBody>
      </p:sp>
      <p:sp>
        <p:nvSpPr>
          <p:cNvPr id="4" name="Content Placeholder 3"/>
          <p:cNvSpPr>
            <a:spLocks noGrp="1"/>
          </p:cNvSpPr>
          <p:nvPr>
            <p:ph idx="13"/>
          </p:nvPr>
        </p:nvSpPr>
        <p:spPr>
          <a:xfrm>
            <a:off x="2057400" y="4953000"/>
            <a:ext cx="5029200" cy="838200"/>
          </a:xfrm>
          <a:solidFill>
            <a:srgbClr val="FCD5B5"/>
          </a:solidFill>
          <a:ln w="19050">
            <a:solidFill>
              <a:srgbClr val="4F81BD"/>
            </a:solidFill>
          </a:ln>
        </p:spPr>
        <p:txBody>
          <a:bodyPr/>
          <a:lstStyle/>
          <a:p>
            <a:pPr algn="ctr" defTabSz="274320">
              <a:buSzPct val="100000"/>
              <a:defRPr/>
            </a:pPr>
            <a:r>
              <a:rPr lang="en-US" sz="2400" dirty="0"/>
              <a:t>Some companies combine these two accounts into one account.</a:t>
            </a:r>
          </a:p>
        </p:txBody>
      </p:sp>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2792605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An Alternative Method of Recording and Applying Manufacturing Overhead</a:t>
            </a:r>
            <a:r>
              <a:rPr lang="en-IN" sz="1200" dirty="0"/>
              <a:t> 2</a:t>
            </a:r>
            <a:endParaRPr lang="en-US" sz="1200" dirty="0"/>
          </a:p>
        </p:txBody>
      </p:sp>
      <p:sp>
        <p:nvSpPr>
          <p:cNvPr id="3" name="Content Placeholder 2"/>
          <p:cNvSpPr>
            <a:spLocks noGrp="1"/>
          </p:cNvSpPr>
          <p:nvPr>
            <p:ph idx="1"/>
          </p:nvPr>
        </p:nvSpPr>
        <p:spPr>
          <a:xfrm>
            <a:off x="1371600" y="1752600"/>
            <a:ext cx="6400800" cy="1219200"/>
          </a:xfrm>
          <a:solidFill>
            <a:srgbClr val="DDD9C3"/>
          </a:solidFill>
          <a:ln w="19050">
            <a:solidFill>
              <a:srgbClr val="4F81BD"/>
            </a:solidFill>
          </a:ln>
        </p:spPr>
        <p:txBody>
          <a:bodyPr/>
          <a:lstStyle/>
          <a:p>
            <a:pPr algn="ctr" defTabSz="274320">
              <a:buSzPct val="100000"/>
              <a:defRPr/>
            </a:pPr>
            <a:r>
              <a:rPr lang="en-US" sz="2400" b="1" u="sng" dirty="0"/>
              <a:t>Underapplied Overhead</a:t>
            </a:r>
            <a:br>
              <a:rPr lang="en-US" sz="2400" b="1" u="sng" dirty="0"/>
            </a:br>
            <a:r>
              <a:rPr lang="en-US" sz="2400" dirty="0"/>
              <a:t>The excess of actual overhead costs incurred</a:t>
            </a:r>
            <a:br>
              <a:rPr lang="en-US" sz="2400" dirty="0"/>
            </a:br>
            <a:r>
              <a:rPr lang="en-US" sz="2400" dirty="0"/>
              <a:t>over applied overhead costs</a:t>
            </a:r>
          </a:p>
        </p:txBody>
      </p:sp>
      <p:sp>
        <p:nvSpPr>
          <p:cNvPr id="4" name="Content Placeholder 3"/>
          <p:cNvSpPr>
            <a:spLocks noGrp="1"/>
          </p:cNvSpPr>
          <p:nvPr>
            <p:ph idx="13"/>
          </p:nvPr>
        </p:nvSpPr>
        <p:spPr>
          <a:xfrm>
            <a:off x="1371600" y="3276600"/>
            <a:ext cx="6400800" cy="1295400"/>
          </a:xfrm>
          <a:solidFill>
            <a:srgbClr val="DDD9C3"/>
          </a:solidFill>
          <a:ln w="19050">
            <a:solidFill>
              <a:srgbClr val="4F81BD"/>
            </a:solidFill>
          </a:ln>
        </p:spPr>
        <p:txBody>
          <a:bodyPr/>
          <a:lstStyle/>
          <a:p>
            <a:pPr algn="ctr" defTabSz="274320">
              <a:buSzPct val="100000"/>
              <a:defRPr/>
            </a:pPr>
            <a:r>
              <a:rPr lang="en-US" sz="2400" b="1" u="sng" dirty="0"/>
              <a:t>Overapplied Overhead</a:t>
            </a:r>
            <a:br>
              <a:rPr lang="en-US" sz="2400" b="1" u="sng" dirty="0"/>
            </a:br>
            <a:r>
              <a:rPr lang="en-US" sz="2400" dirty="0"/>
              <a:t>The excess of applied overhead costs over</a:t>
            </a:r>
            <a:br>
              <a:rPr lang="en-US" sz="2400" dirty="0"/>
            </a:br>
            <a:r>
              <a:rPr lang="en-US" sz="2400" dirty="0"/>
              <a:t>actual overhead costs incurred</a:t>
            </a:r>
          </a:p>
        </p:txBody>
      </p:sp>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29412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447800"/>
            <a:ext cx="8412480" cy="4572000"/>
          </a:xfrm>
          <a:solidFill>
            <a:srgbClr val="C6D9F1"/>
          </a:solidFill>
        </p:spPr>
        <p:txBody>
          <a:bodyPr/>
          <a:lstStyle/>
          <a:p>
            <a:pPr marL="1371600" indent="-1371600" defTabSz="365760">
              <a:lnSpc>
                <a:spcPct val="150000"/>
              </a:lnSpc>
              <a:spcBef>
                <a:spcPts val="0"/>
              </a:spcBef>
              <a:defRPr/>
            </a:pPr>
            <a:r>
              <a:rPr lang="en-US" sz="2400" b="1" dirty="0">
                <a:solidFill>
                  <a:srgbClr val="0000CC"/>
                </a:solidFill>
                <a:ea typeface="ＭＳ Ｐゴシック" panose="020B0600070205080204" pitchFamily="34" charset="-128"/>
              </a:rPr>
              <a:t>LO 7-1</a:t>
            </a:r>
            <a:r>
              <a:rPr lang="en-US" sz="2400" dirty="0">
                <a:solidFill>
                  <a:srgbClr val="0000CC"/>
                </a:solidFill>
                <a:effectLst>
                  <a:outerShdw blurRad="38100" dist="38100" dir="2700000" algn="tl">
                    <a:srgbClr val="000000">
                      <a:alpha val="43137"/>
                    </a:srgbClr>
                  </a:outerShdw>
                </a:effectLst>
                <a:ea typeface="ＭＳ Ｐゴシック" panose="020B0600070205080204" pitchFamily="34" charset="-128"/>
              </a:rPr>
              <a:t>	</a:t>
            </a:r>
            <a:r>
              <a:rPr lang="en-US" sz="2000" dirty="0">
                <a:ea typeface="ＭＳ Ｐゴシック" panose="020B0600070205080204" pitchFamily="34" charset="-128"/>
              </a:rPr>
              <a:t>Explain what </a:t>
            </a:r>
            <a:r>
              <a:rPr lang="en-US" sz="2000" i="1" dirty="0">
                <a:ea typeface="ＭＳ Ｐゴシック" panose="020B0600070205080204" pitchFamily="34" charset="-128"/>
              </a:rPr>
              <a:t>job</a:t>
            </a:r>
            <a:r>
              <a:rPr lang="en-US" sz="2000" dirty="0">
                <a:ea typeface="ＭＳ Ｐゴシック" panose="020B0600070205080204" pitchFamily="34" charset="-128"/>
              </a:rPr>
              <a:t> and </a:t>
            </a:r>
            <a:r>
              <a:rPr lang="en-US" sz="2000" i="1" dirty="0">
                <a:ea typeface="ＭＳ Ｐゴシック" panose="020B0600070205080204" pitchFamily="34" charset="-128"/>
              </a:rPr>
              <a:t>job shop </a:t>
            </a:r>
            <a:r>
              <a:rPr lang="en-US" sz="2000" dirty="0">
                <a:ea typeface="ＭＳ Ｐゴシック" panose="020B0600070205080204" pitchFamily="34" charset="-128"/>
              </a:rPr>
              <a:t>mean.</a:t>
            </a:r>
          </a:p>
          <a:p>
            <a:pPr marL="1371600" indent="-1371600" defTabSz="365760">
              <a:lnSpc>
                <a:spcPct val="150000"/>
              </a:lnSpc>
              <a:spcBef>
                <a:spcPts val="0"/>
              </a:spcBef>
              <a:defRPr/>
            </a:pPr>
            <a:r>
              <a:rPr lang="en-US" sz="2400" b="1" dirty="0">
                <a:solidFill>
                  <a:srgbClr val="0000CC"/>
                </a:solidFill>
                <a:ea typeface="ＭＳ Ｐゴシック" panose="020B0600070205080204" pitchFamily="34" charset="-128"/>
              </a:rPr>
              <a:t>LO 7-2</a:t>
            </a:r>
            <a:r>
              <a:rPr lang="en-US" sz="2400" dirty="0">
                <a:solidFill>
                  <a:srgbClr val="0000CC"/>
                </a:solidFill>
                <a:effectLst>
                  <a:outerShdw blurRad="38100" dist="38100" dir="2700000" algn="tl">
                    <a:srgbClr val="000000">
                      <a:alpha val="43137"/>
                    </a:srgbClr>
                  </a:outerShdw>
                </a:effectLst>
                <a:ea typeface="ＭＳ Ｐゴシック" panose="020B0600070205080204" pitchFamily="34" charset="-128"/>
              </a:rPr>
              <a:t>	</a:t>
            </a:r>
            <a:r>
              <a:rPr lang="en-US" sz="2000" dirty="0">
                <a:ea typeface="ＭＳ Ｐゴシック" panose="020B0600070205080204" pitchFamily="34" charset="-128"/>
              </a:rPr>
              <a:t>Assign costs in a job cost system.</a:t>
            </a:r>
            <a:endParaRPr lang="en-US" sz="2000" dirty="0">
              <a:solidFill>
                <a:srgbClr val="0000CC"/>
              </a:solidFill>
              <a:effectLst>
                <a:outerShdw blurRad="38100" dist="38100" dir="2700000" algn="tl">
                  <a:srgbClr val="000000">
                    <a:alpha val="43137"/>
                  </a:srgbClr>
                </a:outerShdw>
              </a:effectLst>
              <a:ea typeface="ＭＳ Ｐゴシック" panose="020B0600070205080204" pitchFamily="34" charset="-128"/>
            </a:endParaRPr>
          </a:p>
          <a:p>
            <a:pPr marL="1371600" indent="-1371600" defTabSz="365760">
              <a:lnSpc>
                <a:spcPct val="150000"/>
              </a:lnSpc>
              <a:spcBef>
                <a:spcPts val="0"/>
              </a:spcBef>
              <a:defRPr/>
            </a:pPr>
            <a:r>
              <a:rPr lang="en-US" sz="2400" b="1" dirty="0">
                <a:solidFill>
                  <a:srgbClr val="0000CC"/>
                </a:solidFill>
                <a:ea typeface="ＭＳ Ｐゴシック" panose="020B0600070205080204" pitchFamily="34" charset="-128"/>
              </a:rPr>
              <a:t>LO 7-3</a:t>
            </a:r>
            <a:r>
              <a:rPr lang="en-US" sz="2400" dirty="0">
                <a:solidFill>
                  <a:srgbClr val="0000CC"/>
                </a:solidFill>
                <a:effectLst>
                  <a:outerShdw blurRad="38100" dist="38100" dir="2700000" algn="tl">
                    <a:srgbClr val="000000">
                      <a:alpha val="43137"/>
                    </a:srgbClr>
                  </a:outerShdw>
                </a:effectLst>
                <a:ea typeface="ＭＳ Ｐゴシック" panose="020B0600070205080204" pitchFamily="34" charset="-128"/>
              </a:rPr>
              <a:t>	</a:t>
            </a:r>
            <a:r>
              <a:rPr lang="en-US" sz="2000" dirty="0">
                <a:ea typeface="ＭＳ Ｐゴシック" panose="020B0600070205080204" pitchFamily="34" charset="-128"/>
              </a:rPr>
              <a:t>Account for overhead using predetermined rates.</a:t>
            </a:r>
          </a:p>
          <a:p>
            <a:pPr marL="1371600" indent="-1371600" defTabSz="365760">
              <a:lnSpc>
                <a:spcPct val="150000"/>
              </a:lnSpc>
              <a:spcBef>
                <a:spcPts val="0"/>
              </a:spcBef>
              <a:defRPr/>
            </a:pPr>
            <a:r>
              <a:rPr lang="en-US" sz="2400" b="1" dirty="0">
                <a:solidFill>
                  <a:srgbClr val="0000CC"/>
                </a:solidFill>
                <a:ea typeface="ＭＳ Ｐゴシック" panose="020B0600070205080204" pitchFamily="34" charset="-128"/>
              </a:rPr>
              <a:t>LO 7-4</a:t>
            </a:r>
            <a:r>
              <a:rPr lang="en-US" sz="2400" dirty="0">
                <a:solidFill>
                  <a:srgbClr val="0000CC"/>
                </a:solidFill>
                <a:ea typeface="ＭＳ Ｐゴシック" panose="020B0600070205080204" pitchFamily="34" charset="-128"/>
              </a:rPr>
              <a:t>	</a:t>
            </a:r>
            <a:r>
              <a:rPr lang="en-US" sz="2000" dirty="0">
                <a:ea typeface="ＭＳ Ｐゴシック" panose="020B0600070205080204" pitchFamily="34" charset="-128"/>
              </a:rPr>
              <a:t>Apply job costing methods in service organizations.</a:t>
            </a:r>
          </a:p>
          <a:p>
            <a:pPr marL="1371600" indent="-1371600" defTabSz="365760">
              <a:lnSpc>
                <a:spcPct val="150000"/>
              </a:lnSpc>
              <a:spcBef>
                <a:spcPts val="0"/>
              </a:spcBef>
              <a:defRPr/>
            </a:pPr>
            <a:r>
              <a:rPr lang="en-US" sz="2400" b="1" dirty="0">
                <a:solidFill>
                  <a:srgbClr val="0000CC"/>
                </a:solidFill>
                <a:ea typeface="ＭＳ Ｐゴシック" panose="020B0600070205080204" pitchFamily="34" charset="-128"/>
              </a:rPr>
              <a:t>LO 7-5</a:t>
            </a:r>
            <a:r>
              <a:rPr lang="en-US" sz="2400" dirty="0">
                <a:solidFill>
                  <a:srgbClr val="0000CC"/>
                </a:solidFill>
                <a:ea typeface="ＭＳ Ｐゴシック" panose="020B0600070205080204" pitchFamily="34" charset="-128"/>
              </a:rPr>
              <a:t>	</a:t>
            </a:r>
            <a:r>
              <a:rPr lang="en-US" sz="2000" dirty="0">
                <a:ea typeface="ＭＳ Ｐゴシック" panose="020B0600070205080204" pitchFamily="34" charset="-128"/>
              </a:rPr>
              <a:t>Understand the ethical issues in job costing.</a:t>
            </a:r>
            <a:endParaRPr lang="en-US" sz="2000" dirty="0">
              <a:solidFill>
                <a:srgbClr val="0000CC"/>
              </a:solidFill>
              <a:ea typeface="ＭＳ Ｐゴシック" panose="020B0600070205080204" pitchFamily="34" charset="-128"/>
            </a:endParaRPr>
          </a:p>
          <a:p>
            <a:pPr marL="1371600" indent="-1371600" defTabSz="365760">
              <a:lnSpc>
                <a:spcPct val="150000"/>
              </a:lnSpc>
              <a:spcBef>
                <a:spcPts val="0"/>
              </a:spcBef>
              <a:defRPr/>
            </a:pPr>
            <a:r>
              <a:rPr lang="en-US" sz="2400" b="1" dirty="0">
                <a:solidFill>
                  <a:srgbClr val="0000CC"/>
                </a:solidFill>
                <a:ea typeface="ＭＳ Ｐゴシック" panose="020B0600070205080204" pitchFamily="34" charset="-128"/>
              </a:rPr>
              <a:t>LO 7-6</a:t>
            </a:r>
            <a:r>
              <a:rPr lang="en-US" sz="2400" dirty="0">
                <a:solidFill>
                  <a:srgbClr val="0000CC"/>
                </a:solidFill>
                <a:ea typeface="ＭＳ Ｐゴシック" panose="020B0600070205080204" pitchFamily="34" charset="-128"/>
              </a:rPr>
              <a:t>	</a:t>
            </a:r>
            <a:r>
              <a:rPr lang="en-US" sz="2000" dirty="0">
                <a:ea typeface="ＭＳ Ｐゴシック" panose="020B0600070205080204" pitchFamily="34" charset="-128"/>
              </a:rPr>
              <a:t>Describe the difference between jobs and projects.</a:t>
            </a:r>
          </a:p>
        </p:txBody>
      </p:sp>
    </p:spTree>
    <p:extLst>
      <p:ext uri="{BB962C8B-B14F-4D97-AF65-F5344CB8AC3E}">
        <p14:creationId xmlns:p14="http://schemas.microsoft.com/office/powerpoint/2010/main" val="389815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Writing Off Over- or Underapplied Overhead</a:t>
            </a:r>
            <a:r>
              <a:rPr lang="en-IN" sz="1200" dirty="0"/>
              <a:t> 1</a:t>
            </a:r>
          </a:p>
        </p:txBody>
      </p:sp>
      <p:sp>
        <p:nvSpPr>
          <p:cNvPr id="3" name="Content Placeholder 2"/>
          <p:cNvSpPr>
            <a:spLocks noGrp="1"/>
          </p:cNvSpPr>
          <p:nvPr>
            <p:ph idx="1"/>
          </p:nvPr>
        </p:nvSpPr>
        <p:spPr>
          <a:xfrm>
            <a:off x="1447800" y="1600200"/>
            <a:ext cx="6248400" cy="838200"/>
          </a:xfrm>
          <a:solidFill>
            <a:srgbClr val="DDD9C3"/>
          </a:solidFill>
          <a:ln w="19050">
            <a:solidFill>
              <a:srgbClr val="4F81BD"/>
            </a:solidFill>
          </a:ln>
        </p:spPr>
        <p:txBody>
          <a:bodyPr/>
          <a:lstStyle/>
          <a:p>
            <a:pPr algn="ctr" defTabSz="274320">
              <a:buSzPct val="100000"/>
              <a:defRPr/>
            </a:pPr>
            <a:r>
              <a:rPr lang="en-US" sz="2400" dirty="0"/>
              <a:t>The two manufacturing overhead accounts</a:t>
            </a:r>
            <a:br>
              <a:rPr lang="en-US" sz="2400" dirty="0"/>
            </a:br>
            <a:r>
              <a:rPr lang="en-US" sz="2400" dirty="0"/>
              <a:t>are not balance sheet accounts.</a:t>
            </a:r>
          </a:p>
        </p:txBody>
      </p:sp>
      <p:sp>
        <p:nvSpPr>
          <p:cNvPr id="4" name="Content Placeholder 3"/>
          <p:cNvSpPr>
            <a:spLocks noGrp="1"/>
          </p:cNvSpPr>
          <p:nvPr>
            <p:ph idx="13"/>
          </p:nvPr>
        </p:nvSpPr>
        <p:spPr>
          <a:xfrm>
            <a:off x="1447800" y="2606040"/>
            <a:ext cx="6248400" cy="518160"/>
          </a:xfrm>
          <a:solidFill>
            <a:srgbClr val="DDD9C3"/>
          </a:solidFill>
          <a:ln w="19050">
            <a:solidFill>
              <a:srgbClr val="4F81BD"/>
            </a:solidFill>
          </a:ln>
        </p:spPr>
        <p:txBody>
          <a:bodyPr/>
          <a:lstStyle/>
          <a:p>
            <a:pPr algn="ctr"/>
            <a:r>
              <a:rPr lang="en-US" sz="2400" dirty="0"/>
              <a:t>The combined ending balance must be zero.</a:t>
            </a:r>
          </a:p>
        </p:txBody>
      </p:sp>
      <p:sp>
        <p:nvSpPr>
          <p:cNvPr id="5" name="Content Placeholder 4"/>
          <p:cNvSpPr>
            <a:spLocks noGrp="1"/>
          </p:cNvSpPr>
          <p:nvPr>
            <p:ph idx="14"/>
          </p:nvPr>
        </p:nvSpPr>
        <p:spPr>
          <a:xfrm>
            <a:off x="1447800" y="3459480"/>
            <a:ext cx="6248400" cy="426720"/>
          </a:xfrm>
          <a:solidFill>
            <a:srgbClr val="DDD9C3"/>
          </a:solidFill>
          <a:ln w="19050">
            <a:solidFill>
              <a:srgbClr val="4F81BD"/>
            </a:solidFill>
          </a:ln>
        </p:spPr>
        <p:txBody>
          <a:bodyPr/>
          <a:lstStyle/>
          <a:p>
            <a:pPr algn="ctr"/>
            <a:r>
              <a:rPr lang="en-US" sz="2400" dirty="0"/>
              <a:t>The combined OH is $2,450 underapplied.</a:t>
            </a:r>
          </a:p>
        </p:txBody>
      </p:sp>
      <p:pic>
        <p:nvPicPr>
          <p:cNvPr id="11" name="Picture 5" descr="Manufacturing Overhead Control T Account has five entries in the debit column: 12,000; 9,500; 13,750; 5,000 &#10;11,200. Also shown is the total, which is 51,450."/>
          <p:cNvPicPr>
            <a:picLocks noGrp="1" noChangeArrowheads="1"/>
          </p:cNvPicPr>
          <p:nvPr>
            <p:ph idx="15"/>
          </p:nvPr>
        </p:nvPicPr>
        <p:blipFill>
          <a:blip r:embed="rId2">
            <a:extLst>
              <a:ext uri="{28A0092B-C50C-407E-A947-70E740481C1C}">
                <a14:useLocalDpi xmlns:a14="http://schemas.microsoft.com/office/drawing/2010/main" val="0"/>
              </a:ext>
            </a:extLst>
          </a:blip>
          <a:stretch>
            <a:fillRect/>
          </a:stretch>
        </p:blipFill>
        <p:spPr bwMode="auto">
          <a:xfrm>
            <a:off x="1354770" y="4128093"/>
            <a:ext cx="2665324" cy="2324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6" descr="Applied Manufacturing Overhead T Account has one entry in the credit column: 49,000. Also shown is the total, which is 49,000."/>
          <p:cNvPicPr>
            <a:picLocks noGrp="1" noChangeArrowheads="1"/>
          </p:cNvPicPr>
          <p:nvPr>
            <p:ph idx="16"/>
          </p:nvPr>
        </p:nvPicPr>
        <p:blipFill>
          <a:blip r:embed="rId3">
            <a:extLst>
              <a:ext uri="{28A0092B-C50C-407E-A947-70E740481C1C}">
                <a14:useLocalDpi xmlns:a14="http://schemas.microsoft.com/office/drawing/2010/main" val="0"/>
              </a:ext>
            </a:extLst>
          </a:blip>
          <a:stretch>
            <a:fillRect/>
          </a:stretch>
        </p:blipFill>
        <p:spPr bwMode="auto">
          <a:xfrm>
            <a:off x="4865957" y="4132491"/>
            <a:ext cx="2601643" cy="2316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Content Placeholder 7"/>
          <p:cNvSpPr>
            <a:spLocks noGrp="1"/>
          </p:cNvSpPr>
          <p:nvPr>
            <p:ph idx="17"/>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2219106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a:spLocks noGrp="1"/>
          </p:cNvSpPr>
          <p:nvPr>
            <p:ph type="body" sz="quarter" idx="16"/>
          </p:nvPr>
        </p:nvSpPr>
        <p:spPr>
          <a:xfrm>
            <a:off x="3429000" y="6477000"/>
            <a:ext cx="228600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p>
        </p:txBody>
      </p:sp>
      <p:sp>
        <p:nvSpPr>
          <p:cNvPr id="2" name="Title 1"/>
          <p:cNvSpPr>
            <a:spLocks noGrp="1"/>
          </p:cNvSpPr>
          <p:nvPr>
            <p:ph type="title"/>
          </p:nvPr>
        </p:nvSpPr>
        <p:spPr/>
        <p:txBody>
          <a:bodyPr/>
          <a:lstStyle/>
          <a:p>
            <a:r>
              <a:rPr lang="en-IN" sz="3600" dirty="0"/>
              <a:t>Writing Off Over- or Underapplied Overhead</a:t>
            </a:r>
            <a:r>
              <a:rPr lang="en-IN" sz="1200" dirty="0"/>
              <a:t> 2</a:t>
            </a:r>
            <a:endParaRPr lang="en-US" sz="1200" dirty="0"/>
          </a:p>
        </p:txBody>
      </p:sp>
      <p:pic>
        <p:nvPicPr>
          <p:cNvPr id="7" name="Picture 2" descr="Applied Manufacturing Overhead and Cost of Goods Sold T Accounts &#10;&#10;&#10;"/>
          <p:cNvPicPr>
            <a:picLocks noGrp="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57200" y="1788676"/>
            <a:ext cx="8229600" cy="2249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p:cNvSpPr>
            <a:spLocks noGrp="1"/>
          </p:cNvSpPr>
          <p:nvPr>
            <p:ph idx="13"/>
          </p:nvPr>
        </p:nvSpPr>
        <p:spPr>
          <a:xfrm>
            <a:off x="1371600" y="4760476"/>
            <a:ext cx="6400800" cy="878324"/>
          </a:xfrm>
          <a:solidFill>
            <a:srgbClr val="DDD9C3"/>
          </a:solidFill>
          <a:ln w="19050">
            <a:solidFill>
              <a:srgbClr val="4F81BD"/>
            </a:solidFill>
          </a:ln>
        </p:spPr>
        <p:txBody>
          <a:bodyPr/>
          <a:lstStyle/>
          <a:p>
            <a:pPr algn="ctr" defTabSz="274320">
              <a:buSzPct val="100000"/>
              <a:defRPr/>
            </a:pPr>
            <a:r>
              <a:rPr lang="en-US" sz="2400" dirty="0"/>
              <a:t>After entry, the applied and control</a:t>
            </a:r>
            <a:br>
              <a:rPr lang="en-US" sz="2400" dirty="0"/>
            </a:br>
            <a:r>
              <a:rPr lang="en-US" sz="2400" dirty="0"/>
              <a:t>overhead accounts sum to zero.</a:t>
            </a:r>
          </a:p>
        </p:txBody>
      </p:sp>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2662725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Writing Off Over- or Underapplied Overhead</a:t>
            </a:r>
            <a:r>
              <a:rPr lang="en-IN" sz="1200" dirty="0"/>
              <a:t> 3</a:t>
            </a:r>
          </a:p>
        </p:txBody>
      </p:sp>
      <p:sp>
        <p:nvSpPr>
          <p:cNvPr id="3" name="Content Placeholder 2"/>
          <p:cNvSpPr>
            <a:spLocks noGrp="1"/>
          </p:cNvSpPr>
          <p:nvPr>
            <p:ph idx="1"/>
          </p:nvPr>
        </p:nvSpPr>
        <p:spPr>
          <a:xfrm>
            <a:off x="457200" y="1600200"/>
            <a:ext cx="8534400" cy="457200"/>
          </a:xfrm>
          <a:solidFill>
            <a:srgbClr val="DDD9C3"/>
          </a:solidFill>
          <a:ln w="19050">
            <a:solidFill>
              <a:srgbClr val="4F81BD"/>
            </a:solidFill>
          </a:ln>
        </p:spPr>
        <p:txBody>
          <a:bodyPr/>
          <a:lstStyle/>
          <a:p>
            <a:pPr algn="ctr" defTabSz="274320">
              <a:buSzPct val="100000"/>
              <a:defRPr/>
            </a:pPr>
            <a:r>
              <a:rPr lang="en-IN" sz="2400" dirty="0"/>
              <a:t>Some firms use only one OH account.</a:t>
            </a:r>
          </a:p>
        </p:txBody>
      </p:sp>
      <p:sp>
        <p:nvSpPr>
          <p:cNvPr id="4" name="Content Placeholder 3"/>
          <p:cNvSpPr>
            <a:spLocks noGrp="1"/>
          </p:cNvSpPr>
          <p:nvPr>
            <p:ph idx="13"/>
          </p:nvPr>
        </p:nvSpPr>
        <p:spPr>
          <a:xfrm>
            <a:off x="457200" y="2181901"/>
            <a:ext cx="8534400" cy="762000"/>
          </a:xfrm>
          <a:solidFill>
            <a:srgbClr val="DDD9C3"/>
          </a:solidFill>
          <a:ln w="19050">
            <a:solidFill>
              <a:srgbClr val="4F81BD"/>
            </a:solidFill>
          </a:ln>
        </p:spPr>
        <p:txBody>
          <a:bodyPr/>
          <a:lstStyle/>
          <a:p>
            <a:pPr algn="ctr" defTabSz="274320">
              <a:buSzPct val="100000"/>
              <a:defRPr/>
            </a:pPr>
            <a:r>
              <a:rPr lang="en-US" sz="2400" dirty="0"/>
              <a:t>In this condition, the debit side of the OH account</a:t>
            </a:r>
            <a:br>
              <a:rPr lang="en-US" sz="2400" dirty="0"/>
            </a:br>
            <a:r>
              <a:rPr lang="en-US" sz="2400" dirty="0"/>
              <a:t>contains actual data and the credit side contains applied data.</a:t>
            </a:r>
          </a:p>
        </p:txBody>
      </p:sp>
      <p:sp>
        <p:nvSpPr>
          <p:cNvPr id="5" name="Content Placeholder 4"/>
          <p:cNvSpPr>
            <a:spLocks noGrp="1"/>
          </p:cNvSpPr>
          <p:nvPr>
            <p:ph idx="14"/>
          </p:nvPr>
        </p:nvSpPr>
        <p:spPr>
          <a:xfrm>
            <a:off x="457200" y="3068402"/>
            <a:ext cx="8534400" cy="1188720"/>
          </a:xfrm>
          <a:solidFill>
            <a:srgbClr val="DDD9C3"/>
          </a:solidFill>
          <a:ln w="19050">
            <a:solidFill>
              <a:srgbClr val="4F81BD"/>
            </a:solidFill>
          </a:ln>
        </p:spPr>
        <p:txBody>
          <a:bodyPr/>
          <a:lstStyle/>
          <a:p>
            <a:pPr algn="ctr" defTabSz="274320">
              <a:buSzPct val="100000"/>
              <a:defRPr/>
            </a:pPr>
            <a:r>
              <a:rPr lang="en-US" sz="2400" dirty="0"/>
              <a:t>For either condition of under- or overapplied, actual must</a:t>
            </a:r>
            <a:br>
              <a:rPr lang="en-US" sz="2400" dirty="0"/>
            </a:br>
            <a:r>
              <a:rPr lang="en-US" sz="2400" dirty="0"/>
              <a:t>equal applied in the Overhead control account at the end of the period.</a:t>
            </a:r>
          </a:p>
        </p:txBody>
      </p:sp>
      <p:pic>
        <p:nvPicPr>
          <p:cNvPr id="11" name="Picture 5" descr="Overhead and Cost of Goods Sold T Accounts&#10;&#10;&#10;"/>
          <p:cNvPicPr>
            <a:picLocks noGrp="1" noChangeArrowheads="1"/>
          </p:cNvPicPr>
          <p:nvPr>
            <p:ph idx="15"/>
          </p:nvPr>
        </p:nvPicPr>
        <p:blipFill>
          <a:blip r:embed="rId2">
            <a:extLst>
              <a:ext uri="{28A0092B-C50C-407E-A947-70E740481C1C}">
                <a14:useLocalDpi xmlns:a14="http://schemas.microsoft.com/office/drawing/2010/main" val="0"/>
              </a:ext>
            </a:extLst>
          </a:blip>
          <a:stretch>
            <a:fillRect/>
          </a:stretch>
        </p:blipFill>
        <p:spPr bwMode="auto">
          <a:xfrm>
            <a:off x="1115419" y="4381623"/>
            <a:ext cx="6913163" cy="2193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Content Placeholder 6"/>
          <p:cNvSpPr>
            <a:spLocks noGrp="1"/>
          </p:cNvSpPr>
          <p:nvPr>
            <p:ph idx="16"/>
          </p:nvPr>
        </p:nvSpPr>
        <p:spPr>
          <a:xfrm>
            <a:off x="0" y="0"/>
            <a:ext cx="457200" cy="457200"/>
          </a:xfrm>
          <a:solidFill>
            <a:srgbClr val="BEBEBE"/>
          </a:solidFill>
        </p:spPr>
        <p:txBody>
          <a:bodyPr anchor="ctr"/>
          <a:lstStyle/>
          <a:p>
            <a:pPr algn="ctr"/>
            <a:r>
              <a:rPr lang="en-US" sz="1200" b="1" dirty="0"/>
              <a:t>LO 7-3</a:t>
            </a:r>
          </a:p>
        </p:txBody>
      </p:sp>
      <p:sp>
        <p:nvSpPr>
          <p:cNvPr id="8" name="Text Placeholder 7"/>
          <p:cNvSpPr>
            <a:spLocks noGrp="1"/>
          </p:cNvSpPr>
          <p:nvPr>
            <p:ph type="body" sz="quarter" idx="18"/>
          </p:nvPr>
        </p:nvSpPr>
        <p:spPr>
          <a:xfrm>
            <a:off x="3429000" y="6477000"/>
            <a:ext cx="228600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endParaRPr lang="en-US" dirty="0">
              <a:latin typeface="+mj-lt"/>
              <a:cs typeface="Arial" panose="020B0604020202020204" pitchFamily="34" charset="0"/>
            </a:endParaRPr>
          </a:p>
        </p:txBody>
      </p:sp>
    </p:spTree>
    <p:extLst>
      <p:ext uri="{BB962C8B-B14F-4D97-AF65-F5344CB8AC3E}">
        <p14:creationId xmlns:p14="http://schemas.microsoft.com/office/powerpoint/2010/main" val="2265948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Writing Off Over- or Underapplied Overhead</a:t>
            </a:r>
            <a:r>
              <a:rPr lang="en-IN" sz="1200" dirty="0"/>
              <a:t> 4</a:t>
            </a:r>
            <a:endParaRPr lang="en-US" sz="1200" dirty="0"/>
          </a:p>
        </p:txBody>
      </p:sp>
      <p:sp>
        <p:nvSpPr>
          <p:cNvPr id="3" name="Content Placeholder 2"/>
          <p:cNvSpPr>
            <a:spLocks noGrp="1"/>
          </p:cNvSpPr>
          <p:nvPr>
            <p:ph idx="1"/>
          </p:nvPr>
        </p:nvSpPr>
        <p:spPr>
          <a:xfrm>
            <a:off x="1600200" y="1524000"/>
            <a:ext cx="5943600" cy="914400"/>
          </a:xfrm>
          <a:solidFill>
            <a:srgbClr val="DDD9C3"/>
          </a:solidFill>
          <a:ln w="19050">
            <a:solidFill>
              <a:srgbClr val="4F81BD"/>
            </a:solidFill>
          </a:ln>
        </p:spPr>
        <p:txBody>
          <a:bodyPr/>
          <a:lstStyle/>
          <a:p>
            <a:pPr algn="ctr" defTabSz="274320">
              <a:buSzPct val="100000"/>
              <a:defRPr/>
            </a:pPr>
            <a:r>
              <a:rPr lang="en-US" sz="2400" dirty="0"/>
              <a:t>Some companies prorate the over/under applied MOH to WIP, FG, and COGS.</a:t>
            </a:r>
          </a:p>
        </p:txBody>
      </p:sp>
      <p:sp>
        <p:nvSpPr>
          <p:cNvPr id="5" name="Content Placeholder 3"/>
          <p:cNvSpPr>
            <a:spLocks noGrp="1"/>
          </p:cNvSpPr>
          <p:nvPr>
            <p:ph idx="13"/>
          </p:nvPr>
        </p:nvSpPr>
        <p:spPr>
          <a:xfrm>
            <a:off x="1150620" y="2794000"/>
            <a:ext cx="6842760" cy="558800"/>
          </a:xfrm>
        </p:spPr>
        <p:txBody>
          <a:bodyPr/>
          <a:lstStyle/>
          <a:p>
            <a:pPr algn="ctr"/>
            <a:r>
              <a:rPr lang="en-US" sz="2400" u="sng" dirty="0">
                <a:latin typeface="Arial" charset="0"/>
              </a:rPr>
              <a:t>Accounts at January 31</a:t>
            </a:r>
          </a:p>
        </p:txBody>
      </p:sp>
      <p:graphicFrame>
        <p:nvGraphicFramePr>
          <p:cNvPr id="6" name="Table 4"/>
          <p:cNvGraphicFramePr>
            <a:graphicFrameLocks noGrp="1"/>
          </p:cNvGraphicFramePr>
          <p:nvPr>
            <p:extLst>
              <p:ext uri="{D42A27DB-BD31-4B8C-83A1-F6EECF244321}">
                <p14:modId xmlns:p14="http://schemas.microsoft.com/office/powerpoint/2010/main" val="1361322403"/>
              </p:ext>
            </p:extLst>
          </p:nvPr>
        </p:nvGraphicFramePr>
        <p:xfrm>
          <a:off x="1150620" y="3352800"/>
          <a:ext cx="6842760" cy="219964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443979788"/>
                    </a:ext>
                  </a:extLst>
                </a:gridCol>
                <a:gridCol w="1463040">
                  <a:extLst>
                    <a:ext uri="{9D8B030D-6E8A-4147-A177-3AD203B41FA5}">
                      <a16:colId xmlns:a16="http://schemas.microsoft.com/office/drawing/2014/main" val="673667133"/>
                    </a:ext>
                  </a:extLst>
                </a:gridCol>
                <a:gridCol w="1447800">
                  <a:extLst>
                    <a:ext uri="{9D8B030D-6E8A-4147-A177-3AD203B41FA5}">
                      <a16:colId xmlns:a16="http://schemas.microsoft.com/office/drawing/2014/main" val="4265043053"/>
                    </a:ext>
                  </a:extLst>
                </a:gridCol>
              </a:tblGrid>
              <a:tr h="370840">
                <a:tc>
                  <a:txBody>
                    <a:bodyPr/>
                    <a:lstStyle/>
                    <a:p>
                      <a:endParaRPr lang="en-IN"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latin typeface="Arial" panose="020B0604020202020204" pitchFamily="34" charset="0"/>
                          <a:cs typeface="Arial" panose="020B0604020202020204" pitchFamily="34" charset="0"/>
                        </a:rPr>
                        <a:t>Costs</a:t>
                      </a:r>
                    </a:p>
                  </a:txBody>
                  <a:tcPr>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 of Total</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2878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Work-in-Process 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31,500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tc>
                  <a:txBody>
                    <a:bodyPr/>
                    <a:lstStyle/>
                    <a:p>
                      <a:pPr algn="r"/>
                      <a:r>
                        <a:rPr lang="en-US" sz="2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9.2%</a:t>
                      </a:r>
                      <a:endParaRPr lang="en-IN"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98387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Finished Goods 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208,500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2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60.6%</a:t>
                      </a:r>
                      <a:endParaRPr lang="en-IN"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94209004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of Goods Sold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2400"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104,000</a:t>
                      </a:r>
                      <a:endParaRPr lang="en-IN"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tc>
                  <a:txBody>
                    <a:bodyPr/>
                    <a:lstStyle/>
                    <a:p>
                      <a:pPr algn="r"/>
                      <a:r>
                        <a:rPr lang="en-US" sz="2400"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30.2%</a:t>
                      </a:r>
                      <a:endParaRPr lang="en-IN"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2123932466"/>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r"/>
                      <a:r>
                        <a:rPr lang="en-US" sz="2400" u="dbl"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$344,000</a:t>
                      </a:r>
                      <a:endParaRPr lang="en-IN"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r"/>
                      <a:r>
                        <a:rPr lang="en-US" sz="2400" u="dbl"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100.0%</a:t>
                      </a:r>
                      <a:endParaRPr lang="en-IN"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3927565017"/>
                  </a:ext>
                </a:extLst>
              </a:tr>
            </a:tbl>
          </a:graphicData>
        </a:graphic>
      </p:graphicFrame>
      <p:sp>
        <p:nvSpPr>
          <p:cNvPr id="9" name="Content Placeholder 5"/>
          <p:cNvSpPr>
            <a:spLocks noGrp="1"/>
          </p:cNvSpPr>
          <p:nvPr>
            <p:ph idx="14"/>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1495860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Writing Off Over- or Underapplied Overhead</a:t>
            </a:r>
            <a:r>
              <a:rPr lang="en-IN" sz="1200" dirty="0"/>
              <a:t> 5</a:t>
            </a:r>
            <a:endParaRPr lang="en-US" sz="1200" dirty="0"/>
          </a:p>
        </p:txBody>
      </p:sp>
      <p:sp>
        <p:nvSpPr>
          <p:cNvPr id="3" name="Content Placeholder 2"/>
          <p:cNvSpPr>
            <a:spLocks noGrp="1"/>
          </p:cNvSpPr>
          <p:nvPr>
            <p:ph idx="1"/>
          </p:nvPr>
        </p:nvSpPr>
        <p:spPr>
          <a:xfrm>
            <a:off x="1066800" y="1524000"/>
            <a:ext cx="7010400" cy="914400"/>
          </a:xfrm>
          <a:solidFill>
            <a:srgbClr val="DDD9C3"/>
          </a:solidFill>
          <a:ln w="19050">
            <a:solidFill>
              <a:srgbClr val="4F81BD"/>
            </a:solidFill>
          </a:ln>
        </p:spPr>
        <p:txBody>
          <a:bodyPr/>
          <a:lstStyle/>
          <a:p>
            <a:pPr algn="ctr" defTabSz="274320">
              <a:buSzPct val="100000"/>
              <a:defRPr/>
            </a:pPr>
            <a:r>
              <a:rPr lang="en-US" sz="2400" dirty="0"/>
              <a:t>Allocate underapplied overhead to finished goods, cost of good sold and WIP.</a:t>
            </a:r>
          </a:p>
        </p:txBody>
      </p:sp>
      <p:pic>
        <p:nvPicPr>
          <p:cNvPr id="8" name="Picture 3" descr="Four T accounts illustrating allocating underapplied overhead.&#10;&#10;"/>
          <p:cNvPicPr>
            <a:picLocks noGrp="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548292" y="2743200"/>
            <a:ext cx="8047417" cy="360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7-3</a:t>
            </a:r>
          </a:p>
        </p:txBody>
      </p:sp>
      <p:sp>
        <p:nvSpPr>
          <p:cNvPr id="10" name="Text Placeholder 5"/>
          <p:cNvSpPr>
            <a:spLocks noGrp="1"/>
          </p:cNvSpPr>
          <p:nvPr>
            <p:ph type="body" sz="quarter" idx="16"/>
          </p:nvPr>
        </p:nvSpPr>
        <p:spPr>
          <a:xfrm>
            <a:off x="3429000" y="6477000"/>
            <a:ext cx="2286000" cy="182880"/>
          </a:xfrm>
          <a:prstGeom prst="rect">
            <a:avLst/>
          </a:prstGeom>
        </p:spPr>
        <p:txBody>
          <a:bodyPr/>
          <a:lstStyle/>
          <a:p>
            <a:r>
              <a:rPr lang="en-US" dirty="0">
                <a:latin typeface="+mj-lt"/>
                <a:cs typeface="Arial" panose="020B0604020202020204" pitchFamily="34" charset="0"/>
                <a:hlinkClick r:id="rId4" action="ppaction://hlinksldjump"/>
              </a:rPr>
              <a:t>Access the text alternative for these images</a:t>
            </a:r>
            <a:endParaRPr lang="en-US" dirty="0">
              <a:latin typeface="+mj-lt"/>
              <a:cs typeface="Arial" panose="020B0604020202020204" pitchFamily="34" charset="0"/>
            </a:endParaRPr>
          </a:p>
        </p:txBody>
      </p:sp>
    </p:spTree>
    <p:extLst>
      <p:ext uri="{BB962C8B-B14F-4D97-AF65-F5344CB8AC3E}">
        <p14:creationId xmlns:p14="http://schemas.microsoft.com/office/powerpoint/2010/main" val="72606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Using Normal, Actual, and Standard Costing</a:t>
            </a:r>
          </a:p>
        </p:txBody>
      </p:sp>
      <p:graphicFrame>
        <p:nvGraphicFramePr>
          <p:cNvPr id="7" name="Table 2"/>
          <p:cNvGraphicFramePr>
            <a:graphicFrameLocks noGrp="1"/>
          </p:cNvGraphicFramePr>
          <p:nvPr>
            <p:extLst>
              <p:ext uri="{D42A27DB-BD31-4B8C-83A1-F6EECF244321}">
                <p14:modId xmlns:p14="http://schemas.microsoft.com/office/powerpoint/2010/main" val="208896555"/>
              </p:ext>
            </p:extLst>
          </p:nvPr>
        </p:nvGraphicFramePr>
        <p:xfrm>
          <a:off x="457200" y="1447800"/>
          <a:ext cx="8229600" cy="49530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836760926"/>
                    </a:ext>
                  </a:extLst>
                </a:gridCol>
              </a:tblGrid>
              <a:tr h="1651000">
                <a:tc>
                  <a:txBody>
                    <a:bodyPr/>
                    <a:lstStyle/>
                    <a:p>
                      <a:pPr algn="ctr" defTabSz="274320">
                        <a:buSzPct val="100000"/>
                        <a:defRPr/>
                      </a:pPr>
                      <a:r>
                        <a:rPr lang="en-US" sz="2400" b="1" u="sng" dirty="0">
                          <a:solidFill>
                            <a:schemeClr val="tx1"/>
                          </a:solidFill>
                          <a:latin typeface="Arial" panose="020B0604020202020204" pitchFamily="34" charset="0"/>
                          <a:cs typeface="Arial" panose="020B0604020202020204" pitchFamily="34" charset="0"/>
                        </a:rPr>
                        <a:t>Normal</a:t>
                      </a:r>
                    </a:p>
                    <a:p>
                      <a:pPr algn="ctr" defTabSz="274320">
                        <a:buSzPct val="100000"/>
                        <a:defRPr/>
                      </a:pPr>
                      <a:r>
                        <a:rPr lang="en-US" sz="2400" b="0" dirty="0">
                          <a:solidFill>
                            <a:schemeClr val="tx1"/>
                          </a:solidFill>
                          <a:latin typeface="Arial" panose="020B0604020202020204" pitchFamily="34" charset="0"/>
                          <a:cs typeface="Arial" panose="020B0604020202020204" pitchFamily="34" charset="0"/>
                        </a:rPr>
                        <a:t>Cost of job determined by actual direct material, actual</a:t>
                      </a:r>
                    </a:p>
                    <a:p>
                      <a:pPr algn="ctr" defTabSz="274320">
                        <a:buSzPct val="100000"/>
                        <a:defRPr/>
                      </a:pPr>
                      <a:r>
                        <a:rPr lang="en-US" sz="2400" b="0" dirty="0">
                          <a:solidFill>
                            <a:schemeClr val="tx1"/>
                          </a:solidFill>
                          <a:latin typeface="Arial" panose="020B0604020202020204" pitchFamily="34" charset="0"/>
                          <a:cs typeface="Arial" panose="020B0604020202020204" pitchFamily="34" charset="0"/>
                        </a:rPr>
                        <a:t>direct labor, and applied overhead using the POHR</a:t>
                      </a:r>
                    </a:p>
                    <a:p>
                      <a:pPr algn="ctr" defTabSz="274320">
                        <a:buSzPct val="100000"/>
                        <a:defRPr/>
                      </a:pPr>
                      <a:r>
                        <a:rPr lang="en-US" sz="2400" b="0" dirty="0">
                          <a:solidFill>
                            <a:schemeClr val="tx1"/>
                          </a:solidFill>
                          <a:latin typeface="Arial" panose="020B0604020202020204" pitchFamily="34" charset="0"/>
                          <a:cs typeface="Arial" panose="020B0604020202020204" pitchFamily="34" charset="0"/>
                        </a:rPr>
                        <a:t>and the actual allocation base</a:t>
                      </a:r>
                    </a:p>
                  </a:txBody>
                  <a:tcPr>
                    <a:lnL w="19050" cap="flat" cmpd="sng" algn="ctr">
                      <a:solidFill>
                        <a:srgbClr val="4F81BD"/>
                      </a:solidFill>
                      <a:prstDash val="solid"/>
                      <a:round/>
                      <a:headEnd type="none" w="med" len="med"/>
                      <a:tailEnd type="none" w="med" len="med"/>
                    </a:lnL>
                    <a:lnR w="1905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DDD9C3"/>
                    </a:solidFill>
                  </a:tcPr>
                </a:tc>
                <a:extLst>
                  <a:ext uri="{0D108BD9-81ED-4DB2-BD59-A6C34878D82A}">
                    <a16:rowId xmlns:a16="http://schemas.microsoft.com/office/drawing/2014/main" val="2378185127"/>
                  </a:ext>
                </a:extLst>
              </a:tr>
              <a:tr h="1651000">
                <a:tc>
                  <a:txBody>
                    <a:bodyPr/>
                    <a:lstStyle/>
                    <a:p>
                      <a:pPr algn="ctr" defTabSz="274320">
                        <a:buSzPct val="100000"/>
                        <a:defRPr/>
                      </a:pPr>
                      <a:r>
                        <a:rPr lang="en-US" sz="2400" b="1" u="sng" dirty="0">
                          <a:solidFill>
                            <a:schemeClr val="tx1"/>
                          </a:solidFill>
                          <a:latin typeface="Arial" panose="020B0604020202020204" pitchFamily="34" charset="0"/>
                          <a:cs typeface="Arial" panose="020B0604020202020204" pitchFamily="34" charset="0"/>
                        </a:rPr>
                        <a:t>Actual</a:t>
                      </a:r>
                    </a:p>
                    <a:p>
                      <a:pPr algn="ctr" defTabSz="274320">
                        <a:buSzPct val="100000"/>
                        <a:defRPr/>
                      </a:pPr>
                      <a:r>
                        <a:rPr lang="en-US" sz="2400" dirty="0">
                          <a:solidFill>
                            <a:schemeClr val="tx1"/>
                          </a:solidFill>
                          <a:latin typeface="Arial" panose="020B0604020202020204" pitchFamily="34" charset="0"/>
                          <a:cs typeface="Arial" panose="020B0604020202020204" pitchFamily="34" charset="0"/>
                        </a:rPr>
                        <a:t>Cost of job determined by actual direct material, actual</a:t>
                      </a:r>
                    </a:p>
                    <a:p>
                      <a:pPr algn="ctr" defTabSz="274320">
                        <a:buSzPct val="100000"/>
                        <a:defRPr/>
                      </a:pPr>
                      <a:r>
                        <a:rPr lang="en-US" sz="2400" dirty="0">
                          <a:solidFill>
                            <a:schemeClr val="tx1"/>
                          </a:solidFill>
                          <a:latin typeface="Arial" panose="020B0604020202020204" pitchFamily="34" charset="0"/>
                          <a:cs typeface="Arial" panose="020B0604020202020204" pitchFamily="34" charset="0"/>
                        </a:rPr>
                        <a:t>direct labor, and applied overhead using actual overhead</a:t>
                      </a:r>
                    </a:p>
                    <a:p>
                      <a:pPr algn="ctr" defTabSz="274320">
                        <a:buSzPct val="100000"/>
                        <a:defRPr/>
                      </a:pPr>
                      <a:r>
                        <a:rPr lang="en-US" sz="2400" dirty="0">
                          <a:solidFill>
                            <a:schemeClr val="tx1"/>
                          </a:solidFill>
                          <a:latin typeface="Arial" panose="020B0604020202020204" pitchFamily="34" charset="0"/>
                          <a:cs typeface="Arial" panose="020B0604020202020204" pitchFamily="34" charset="0"/>
                        </a:rPr>
                        <a:t>rate and the actual allocation base</a:t>
                      </a:r>
                    </a:p>
                  </a:txBody>
                  <a:tcPr>
                    <a:lnL w="19050" cap="flat" cmpd="sng" algn="ctr">
                      <a:solidFill>
                        <a:srgbClr val="4F81BD"/>
                      </a:solidFill>
                      <a:prstDash val="solid"/>
                      <a:round/>
                      <a:headEnd type="none" w="med" len="med"/>
                      <a:tailEnd type="none" w="med" len="med"/>
                    </a:lnL>
                    <a:lnR w="1905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FCD5B5"/>
                    </a:solidFill>
                  </a:tcPr>
                </a:tc>
                <a:extLst>
                  <a:ext uri="{0D108BD9-81ED-4DB2-BD59-A6C34878D82A}">
                    <a16:rowId xmlns:a16="http://schemas.microsoft.com/office/drawing/2014/main" val="978542208"/>
                  </a:ext>
                </a:extLst>
              </a:tr>
              <a:tr h="1651000">
                <a:tc>
                  <a:txBody>
                    <a:bodyPr/>
                    <a:lstStyle/>
                    <a:p>
                      <a:pPr algn="ctr" defTabSz="274320">
                        <a:buSzPct val="100000"/>
                        <a:defRPr/>
                      </a:pPr>
                      <a:r>
                        <a:rPr lang="en-US" sz="2400" b="1" u="sng" dirty="0">
                          <a:solidFill>
                            <a:schemeClr val="tx1"/>
                          </a:solidFill>
                          <a:latin typeface="Arial" panose="020B0604020202020204" pitchFamily="34" charset="0"/>
                          <a:cs typeface="Arial" panose="020B0604020202020204" pitchFamily="34" charset="0"/>
                        </a:rPr>
                        <a:t>Standard</a:t>
                      </a:r>
                    </a:p>
                    <a:p>
                      <a:pPr algn="ctr" defTabSz="274320">
                        <a:buSzPct val="100000"/>
                        <a:defRPr/>
                      </a:pPr>
                      <a:r>
                        <a:rPr lang="en-US" sz="2400" dirty="0">
                          <a:solidFill>
                            <a:schemeClr val="tx1"/>
                          </a:solidFill>
                          <a:latin typeface="Arial" panose="020B0604020202020204" pitchFamily="34" charset="0"/>
                          <a:cs typeface="Arial" panose="020B0604020202020204" pitchFamily="34" charset="0"/>
                        </a:rPr>
                        <a:t>Cost of job determined by standard (budgeted) direct</a:t>
                      </a:r>
                    </a:p>
                    <a:p>
                      <a:pPr algn="ctr" defTabSz="274320">
                        <a:buSzPct val="100000"/>
                        <a:defRPr/>
                      </a:pPr>
                      <a:r>
                        <a:rPr lang="en-US" sz="2400" dirty="0">
                          <a:solidFill>
                            <a:schemeClr val="tx1"/>
                          </a:solidFill>
                          <a:latin typeface="Arial" panose="020B0604020202020204" pitchFamily="34" charset="0"/>
                          <a:cs typeface="Arial" panose="020B0604020202020204" pitchFamily="34" charset="0"/>
                        </a:rPr>
                        <a:t>material, standard direct labor, and applied overhead</a:t>
                      </a:r>
                    </a:p>
                    <a:p>
                      <a:pPr algn="ctr" defTabSz="274320">
                        <a:buSzPct val="100000"/>
                        <a:defRPr/>
                      </a:pPr>
                      <a:r>
                        <a:rPr lang="en-US" sz="2400" dirty="0">
                          <a:solidFill>
                            <a:schemeClr val="tx1"/>
                          </a:solidFill>
                          <a:latin typeface="Arial" panose="020B0604020202020204" pitchFamily="34" charset="0"/>
                          <a:cs typeface="Arial" panose="020B0604020202020204" pitchFamily="34" charset="0"/>
                        </a:rPr>
                        <a:t>using the POHR and a standard (budgeted) allocation base</a:t>
                      </a:r>
                    </a:p>
                  </a:txBody>
                  <a:tcPr>
                    <a:lnL w="19050" cap="flat" cmpd="sng" algn="ctr">
                      <a:solidFill>
                        <a:srgbClr val="4F81BD"/>
                      </a:solidFill>
                      <a:prstDash val="solid"/>
                      <a:round/>
                      <a:headEnd type="none" w="med" len="med"/>
                      <a:tailEnd type="none" w="med" len="med"/>
                    </a:lnL>
                    <a:lnR w="1905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DBEEF4"/>
                    </a:solidFill>
                  </a:tcPr>
                </a:tc>
                <a:extLst>
                  <a:ext uri="{0D108BD9-81ED-4DB2-BD59-A6C34878D82A}">
                    <a16:rowId xmlns:a16="http://schemas.microsoft.com/office/drawing/2014/main" val="2721023584"/>
                  </a:ext>
                </a:extLst>
              </a:tr>
            </a:tbl>
          </a:graphicData>
        </a:graphic>
      </p:graphicFrame>
      <p:sp>
        <p:nvSpPr>
          <p:cNvPr id="6" name="Content Placeholder 3"/>
          <p:cNvSpPr>
            <a:spLocks noGrp="1"/>
          </p:cNvSpPr>
          <p:nvPr>
            <p:ph idx="1"/>
          </p:nvPr>
        </p:nvSpPr>
        <p:spPr>
          <a:xfrm>
            <a:off x="0" y="0"/>
            <a:ext cx="457200" cy="457200"/>
          </a:xfrm>
          <a:solidFill>
            <a:srgbClr val="BEBEBE"/>
          </a:solidFill>
        </p:spPr>
        <p:txBody>
          <a:bodyPr anchor="ctr"/>
          <a:lstStyle/>
          <a:p>
            <a:pPr algn="ctr"/>
            <a:r>
              <a:rPr lang="en-US" sz="1200" b="1" dirty="0"/>
              <a:t>LO 7-3</a:t>
            </a:r>
          </a:p>
        </p:txBody>
      </p:sp>
    </p:spTree>
    <p:extLst>
      <p:ext uri="{BB962C8B-B14F-4D97-AF65-F5344CB8AC3E}">
        <p14:creationId xmlns:p14="http://schemas.microsoft.com/office/powerpoint/2010/main" val="2513042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Using Job Costing in Service Organizations</a:t>
            </a:r>
            <a:r>
              <a:rPr lang="en-IN" sz="1200" dirty="0"/>
              <a:t> 1</a:t>
            </a:r>
          </a:p>
        </p:txBody>
      </p:sp>
      <p:sp>
        <p:nvSpPr>
          <p:cNvPr id="3" name="Content Placeholder 2"/>
          <p:cNvSpPr>
            <a:spLocks noGrp="1"/>
          </p:cNvSpPr>
          <p:nvPr>
            <p:ph idx="1"/>
          </p:nvPr>
        </p:nvSpPr>
        <p:spPr>
          <a:xfrm>
            <a:off x="457200" y="1600200"/>
            <a:ext cx="8503920" cy="609600"/>
          </a:xfrm>
          <a:solidFill>
            <a:srgbClr val="C6D9F1"/>
          </a:solidFill>
        </p:spPr>
        <p:txBody>
          <a:bodyPr/>
          <a:lstStyle/>
          <a:p>
            <a:pPr marL="1371600" indent="-1371600"/>
            <a:r>
              <a:rPr lang="en-US" sz="2800" b="1" dirty="0">
                <a:solidFill>
                  <a:srgbClr val="0000CC"/>
                </a:solidFill>
                <a:ea typeface="ＭＳ Ｐゴシック" panose="020B0600070205080204" pitchFamily="34" charset="-128"/>
              </a:rPr>
              <a:t>LO 7-4</a:t>
            </a:r>
            <a:r>
              <a:rPr lang="en-US" sz="2400" dirty="0">
                <a:ea typeface="ＭＳ Ｐゴシック" panose="020B0600070205080204" pitchFamily="34" charset="-128"/>
              </a:rPr>
              <a:t>	Apply job costing methods in service organizations.</a:t>
            </a:r>
          </a:p>
        </p:txBody>
      </p:sp>
      <p:sp>
        <p:nvSpPr>
          <p:cNvPr id="4" name="Content Placeholder 3"/>
          <p:cNvSpPr>
            <a:spLocks noGrp="1"/>
          </p:cNvSpPr>
          <p:nvPr>
            <p:ph idx="13"/>
          </p:nvPr>
        </p:nvSpPr>
        <p:spPr>
          <a:xfrm>
            <a:off x="1143000" y="2611120"/>
            <a:ext cx="6858000" cy="853440"/>
          </a:xfrm>
          <a:solidFill>
            <a:srgbClr val="DDD9C3"/>
          </a:solidFill>
          <a:ln w="19050">
            <a:solidFill>
              <a:srgbClr val="4F81BD"/>
            </a:solidFill>
          </a:ln>
        </p:spPr>
        <p:txBody>
          <a:bodyPr/>
          <a:lstStyle/>
          <a:p>
            <a:pPr algn="ctr" defTabSz="274320">
              <a:buSzPct val="100000"/>
              <a:defRPr/>
            </a:pPr>
            <a:r>
              <a:rPr lang="en-US" sz="2400" dirty="0"/>
              <a:t>Service organizations use fewer direct materials than manufacturing companies.</a:t>
            </a:r>
          </a:p>
        </p:txBody>
      </p:sp>
      <p:sp>
        <p:nvSpPr>
          <p:cNvPr id="5" name="Content Placeholder 4"/>
          <p:cNvSpPr>
            <a:spLocks noGrp="1"/>
          </p:cNvSpPr>
          <p:nvPr>
            <p:ph idx="14"/>
          </p:nvPr>
        </p:nvSpPr>
        <p:spPr>
          <a:xfrm>
            <a:off x="1143000" y="3865880"/>
            <a:ext cx="6858000" cy="960120"/>
          </a:xfrm>
          <a:solidFill>
            <a:srgbClr val="DDD9C3"/>
          </a:solidFill>
          <a:ln w="19050">
            <a:solidFill>
              <a:srgbClr val="4F81BD"/>
            </a:solidFill>
          </a:ln>
        </p:spPr>
        <p:txBody>
          <a:bodyPr/>
          <a:lstStyle/>
          <a:p>
            <a:pPr algn="ctr">
              <a:buSzPct val="100000"/>
            </a:pPr>
            <a:r>
              <a:rPr lang="en-US" sz="2400" dirty="0"/>
              <a:t>Service companies’ overhead accounts have slightly different names.</a:t>
            </a:r>
          </a:p>
        </p:txBody>
      </p:sp>
      <p:sp>
        <p:nvSpPr>
          <p:cNvPr id="6" name="Content Placeholder 5"/>
          <p:cNvSpPr>
            <a:spLocks noGrp="1"/>
          </p:cNvSpPr>
          <p:nvPr>
            <p:ph idx="15"/>
          </p:nvPr>
        </p:nvSpPr>
        <p:spPr>
          <a:xfrm>
            <a:off x="1143000" y="5227320"/>
            <a:ext cx="6858000" cy="868680"/>
          </a:xfrm>
          <a:solidFill>
            <a:srgbClr val="DDD9C3"/>
          </a:solidFill>
          <a:ln w="19050">
            <a:solidFill>
              <a:srgbClr val="4F81BD"/>
            </a:solidFill>
          </a:ln>
        </p:spPr>
        <p:txBody>
          <a:bodyPr/>
          <a:lstStyle/>
          <a:p>
            <a:pPr algn="ctr" defTabSz="274320">
              <a:buSzPct val="100000"/>
              <a:defRPr/>
            </a:pPr>
            <a:r>
              <a:rPr lang="en-US" sz="2400" dirty="0"/>
              <a:t>Finished goods (or services) are charged to Cost of Services Billed.</a:t>
            </a:r>
          </a:p>
        </p:txBody>
      </p:sp>
      <p:sp>
        <p:nvSpPr>
          <p:cNvPr id="11" name="Content Placeholder 6"/>
          <p:cNvSpPr>
            <a:spLocks noGrp="1"/>
          </p:cNvSpPr>
          <p:nvPr>
            <p:ph idx="16"/>
          </p:nvPr>
        </p:nvSpPr>
        <p:spPr>
          <a:xfrm>
            <a:off x="0" y="0"/>
            <a:ext cx="457200" cy="457200"/>
          </a:xfrm>
          <a:solidFill>
            <a:srgbClr val="BEBEBE"/>
          </a:solidFill>
        </p:spPr>
        <p:txBody>
          <a:bodyPr anchor="ctr"/>
          <a:lstStyle/>
          <a:p>
            <a:pPr algn="ctr"/>
            <a:r>
              <a:rPr lang="en-US" sz="1200" b="1" dirty="0"/>
              <a:t>LO 7-4</a:t>
            </a:r>
          </a:p>
        </p:txBody>
      </p:sp>
    </p:spTree>
    <p:extLst>
      <p:ext uri="{BB962C8B-B14F-4D97-AF65-F5344CB8AC3E}">
        <p14:creationId xmlns:p14="http://schemas.microsoft.com/office/powerpoint/2010/main" val="4098453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Using Job Costing in Service Organizations</a:t>
            </a:r>
            <a:r>
              <a:rPr lang="en-IN" sz="1200" dirty="0"/>
              <a:t> 2</a:t>
            </a:r>
            <a:endParaRPr lang="en-US" sz="1200" dirty="0"/>
          </a:p>
        </p:txBody>
      </p:sp>
      <p:pic>
        <p:nvPicPr>
          <p:cNvPr id="8" name="Picture 2" descr="A flowchart diagram of labor and work-in-process costs for a service organization.&#10;&#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341" y="1752600"/>
            <a:ext cx="8129316" cy="4212240"/>
          </a:xfrm>
        </p:spPr>
      </p:pic>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7-4</a:t>
            </a:r>
          </a:p>
        </p:txBody>
      </p:sp>
      <p:sp>
        <p:nvSpPr>
          <p:cNvPr id="5" name="Text Placeholder 4"/>
          <p:cNvSpPr>
            <a:spLocks noGrp="1"/>
          </p:cNvSpPr>
          <p:nvPr>
            <p:ph type="body" sz="quarter" idx="14"/>
          </p:nvPr>
        </p:nvSpPr>
        <p:spPr>
          <a:xfrm>
            <a:off x="3337560" y="6477000"/>
            <a:ext cx="246888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endParaRPr lang="en-US" dirty="0">
              <a:latin typeface="+mj-lt"/>
              <a:cs typeface="Arial" panose="020B0604020202020204" pitchFamily="34" charset="0"/>
            </a:endParaRPr>
          </a:p>
        </p:txBody>
      </p:sp>
    </p:spTree>
    <p:extLst>
      <p:ext uri="{BB962C8B-B14F-4D97-AF65-F5344CB8AC3E}">
        <p14:creationId xmlns:p14="http://schemas.microsoft.com/office/powerpoint/2010/main" val="3330278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Ethical Issues</a:t>
            </a:r>
          </a:p>
        </p:txBody>
      </p:sp>
      <p:sp>
        <p:nvSpPr>
          <p:cNvPr id="3" name="Content Placeholder 2"/>
          <p:cNvSpPr>
            <a:spLocks noGrp="1"/>
          </p:cNvSpPr>
          <p:nvPr>
            <p:ph idx="1"/>
          </p:nvPr>
        </p:nvSpPr>
        <p:spPr>
          <a:xfrm>
            <a:off x="800100" y="1905000"/>
            <a:ext cx="7543800" cy="533400"/>
          </a:xfrm>
          <a:solidFill>
            <a:srgbClr val="C6D9F1"/>
          </a:solidFill>
        </p:spPr>
        <p:txBody>
          <a:bodyPr/>
          <a:lstStyle/>
          <a:p>
            <a:pPr marL="1371600" indent="-1371600"/>
            <a:r>
              <a:rPr lang="en-US" sz="2800" b="1" dirty="0">
                <a:solidFill>
                  <a:srgbClr val="0000CC"/>
                </a:solidFill>
                <a:ea typeface="ＭＳ Ｐゴシック" panose="020B0600070205080204" pitchFamily="34" charset="-128"/>
              </a:rPr>
              <a:t>LO 7-5</a:t>
            </a:r>
            <a:r>
              <a:rPr lang="en-US" sz="2400" b="1" dirty="0">
                <a:ea typeface="ＭＳ Ｐゴシック" panose="020B0600070205080204" pitchFamily="34" charset="-128"/>
              </a:rPr>
              <a:t>	</a:t>
            </a:r>
            <a:r>
              <a:rPr lang="en-US" sz="2400" dirty="0">
                <a:ea typeface="ＭＳ Ｐゴシック" panose="020B0600070205080204" pitchFamily="34" charset="-128"/>
              </a:rPr>
              <a:t>Understand the ethical issues in job costing.</a:t>
            </a:r>
          </a:p>
        </p:txBody>
      </p:sp>
      <p:sp>
        <p:nvSpPr>
          <p:cNvPr id="4" name="Content Placeholder 3"/>
          <p:cNvSpPr>
            <a:spLocks noGrp="1"/>
          </p:cNvSpPr>
          <p:nvPr>
            <p:ph idx="13"/>
          </p:nvPr>
        </p:nvSpPr>
        <p:spPr>
          <a:xfrm>
            <a:off x="1752600" y="3002280"/>
            <a:ext cx="5638800" cy="2103120"/>
          </a:xfrm>
          <a:solidFill>
            <a:srgbClr val="DDD9C3"/>
          </a:solidFill>
          <a:ln w="19050">
            <a:solidFill>
              <a:srgbClr val="4F81BD"/>
            </a:solidFill>
          </a:ln>
        </p:spPr>
        <p:txBody>
          <a:bodyPr/>
          <a:lstStyle/>
          <a:p>
            <a:pPr>
              <a:buSzPct val="100000"/>
            </a:pPr>
            <a:r>
              <a:rPr lang="en-US" sz="2800" u="sng" dirty="0"/>
              <a:t>Improprieties include:</a:t>
            </a:r>
          </a:p>
          <a:p>
            <a:pPr marL="457200" indent="-342900">
              <a:buSzPct val="100000"/>
              <a:buFont typeface="Arial" panose="020B0604020202020204" pitchFamily="34" charset="0"/>
              <a:buChar char="•"/>
            </a:pPr>
            <a:r>
              <a:rPr lang="en-US" sz="2400" dirty="0"/>
              <a:t>Misstating the stage of completion</a:t>
            </a:r>
          </a:p>
          <a:p>
            <a:pPr marL="457200" indent="-342900">
              <a:buSzPct val="100000"/>
              <a:buFont typeface="Arial" panose="020B0604020202020204" pitchFamily="34" charset="0"/>
              <a:buChar char="•"/>
            </a:pPr>
            <a:r>
              <a:rPr lang="en-US" sz="2400" dirty="0"/>
              <a:t>Charging costs to the wrong jobs </a:t>
            </a:r>
          </a:p>
          <a:p>
            <a:pPr marL="457200" indent="-342900">
              <a:buSzPct val="100000"/>
              <a:buFont typeface="Arial" panose="020B0604020202020204" pitchFamily="34" charset="0"/>
              <a:buChar char="•"/>
            </a:pPr>
            <a:r>
              <a:rPr lang="en-US" sz="2400" dirty="0"/>
              <a:t>Misrepresenting the cost of jobs</a:t>
            </a:r>
          </a:p>
        </p:txBody>
      </p:sp>
      <p:sp>
        <p:nvSpPr>
          <p:cNvPr id="8" name="Content Placeholder 4"/>
          <p:cNvSpPr>
            <a:spLocks noGrp="1"/>
          </p:cNvSpPr>
          <p:nvPr>
            <p:ph idx="16"/>
          </p:nvPr>
        </p:nvSpPr>
        <p:spPr>
          <a:xfrm>
            <a:off x="0" y="0"/>
            <a:ext cx="457200" cy="457200"/>
          </a:xfrm>
          <a:solidFill>
            <a:srgbClr val="BEBEBE"/>
          </a:solidFill>
        </p:spPr>
        <p:txBody>
          <a:bodyPr anchor="ctr"/>
          <a:lstStyle/>
          <a:p>
            <a:pPr algn="ctr"/>
            <a:r>
              <a:rPr lang="en-US" sz="1200" b="1" dirty="0"/>
              <a:t>LO 7-5</a:t>
            </a:r>
          </a:p>
        </p:txBody>
      </p:sp>
    </p:spTree>
    <p:extLst>
      <p:ext uri="{BB962C8B-B14F-4D97-AF65-F5344CB8AC3E}">
        <p14:creationId xmlns:p14="http://schemas.microsoft.com/office/powerpoint/2010/main" val="2657360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Managing Projects</a:t>
            </a:r>
          </a:p>
        </p:txBody>
      </p:sp>
      <p:sp>
        <p:nvSpPr>
          <p:cNvPr id="3" name="Content Placeholder 2"/>
          <p:cNvSpPr>
            <a:spLocks noGrp="1"/>
          </p:cNvSpPr>
          <p:nvPr>
            <p:ph idx="1"/>
          </p:nvPr>
        </p:nvSpPr>
        <p:spPr>
          <a:xfrm>
            <a:off x="320040" y="1905000"/>
            <a:ext cx="8412480" cy="533400"/>
          </a:xfrm>
          <a:solidFill>
            <a:srgbClr val="C6D9F1"/>
          </a:solidFill>
        </p:spPr>
        <p:txBody>
          <a:bodyPr/>
          <a:lstStyle/>
          <a:p>
            <a:pPr marL="1371600" indent="-1371600" defTabSz="365760">
              <a:spcBef>
                <a:spcPts val="0"/>
              </a:spcBef>
              <a:defRPr/>
            </a:pPr>
            <a:r>
              <a:rPr lang="en-US" sz="2800" b="1" dirty="0">
                <a:solidFill>
                  <a:srgbClr val="0000CC"/>
                </a:solidFill>
                <a:ea typeface="ＭＳ Ｐゴシック" panose="020B0600070205080204" pitchFamily="34" charset="-128"/>
              </a:rPr>
              <a:t>LO 7-6</a:t>
            </a:r>
            <a:r>
              <a:rPr lang="en-US" sz="2400" b="1" dirty="0">
                <a:ea typeface="ＭＳ Ｐゴシック" panose="020B0600070205080204" pitchFamily="34" charset="-128"/>
              </a:rPr>
              <a:t>	</a:t>
            </a:r>
            <a:r>
              <a:rPr lang="en-US" sz="2400" dirty="0">
                <a:ea typeface="ＭＳ Ｐゴシック" panose="020B0600070205080204" pitchFamily="34" charset="-128"/>
              </a:rPr>
              <a:t>Describe the difference between jobs and projects.</a:t>
            </a:r>
          </a:p>
        </p:txBody>
      </p:sp>
      <p:sp>
        <p:nvSpPr>
          <p:cNvPr id="4" name="Content Placeholder 3"/>
          <p:cNvSpPr>
            <a:spLocks noGrp="1"/>
          </p:cNvSpPr>
          <p:nvPr>
            <p:ph idx="13"/>
          </p:nvPr>
        </p:nvSpPr>
        <p:spPr>
          <a:xfrm>
            <a:off x="320040" y="3002280"/>
            <a:ext cx="8366760" cy="1417320"/>
          </a:xfrm>
          <a:solidFill>
            <a:srgbClr val="DDD9C3"/>
          </a:solidFill>
          <a:ln w="19050">
            <a:solidFill>
              <a:srgbClr val="4F81BD"/>
            </a:solidFill>
          </a:ln>
        </p:spPr>
        <p:txBody>
          <a:bodyPr/>
          <a:lstStyle/>
          <a:p>
            <a:pPr algn="ctr" defTabSz="274320">
              <a:buSzPct val="100000"/>
              <a:defRPr/>
            </a:pPr>
            <a:r>
              <a:rPr lang="en-US" sz="2800" dirty="0"/>
              <a:t>A project is a complex job that often takes months or years to complete and requires the work of many departments, divisions, or subcontractors.</a:t>
            </a:r>
          </a:p>
        </p:txBody>
      </p:sp>
      <p:sp>
        <p:nvSpPr>
          <p:cNvPr id="8" name="Content Placeholder 4"/>
          <p:cNvSpPr>
            <a:spLocks noGrp="1"/>
          </p:cNvSpPr>
          <p:nvPr>
            <p:ph idx="16"/>
          </p:nvPr>
        </p:nvSpPr>
        <p:spPr>
          <a:xfrm>
            <a:off x="0" y="0"/>
            <a:ext cx="457200" cy="457200"/>
          </a:xfrm>
          <a:solidFill>
            <a:srgbClr val="BEBEBE"/>
          </a:solidFill>
        </p:spPr>
        <p:txBody>
          <a:bodyPr anchor="ctr"/>
          <a:lstStyle/>
          <a:p>
            <a:pPr algn="ctr"/>
            <a:r>
              <a:rPr lang="en-US" sz="1200" b="1" dirty="0"/>
              <a:t>LO 7-6</a:t>
            </a:r>
          </a:p>
        </p:txBody>
      </p:sp>
    </p:spTree>
    <p:extLst>
      <p:ext uri="{BB962C8B-B14F-4D97-AF65-F5344CB8AC3E}">
        <p14:creationId xmlns:p14="http://schemas.microsoft.com/office/powerpoint/2010/main" val="96067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Defining a Job</a:t>
            </a:r>
          </a:p>
        </p:txBody>
      </p:sp>
      <p:sp>
        <p:nvSpPr>
          <p:cNvPr id="3" name="Content Placeholder 2"/>
          <p:cNvSpPr>
            <a:spLocks noGrp="1"/>
          </p:cNvSpPr>
          <p:nvPr>
            <p:ph idx="1"/>
          </p:nvPr>
        </p:nvSpPr>
        <p:spPr>
          <a:xfrm>
            <a:off x="1219200" y="1524000"/>
            <a:ext cx="6705600" cy="533400"/>
          </a:xfrm>
          <a:solidFill>
            <a:srgbClr val="C6D9F1"/>
          </a:solidFill>
        </p:spPr>
        <p:txBody>
          <a:bodyPr/>
          <a:lstStyle/>
          <a:p>
            <a:pPr marL="1371600" indent="-1371600"/>
            <a:r>
              <a:rPr lang="en-US" sz="2800" b="1" dirty="0">
                <a:solidFill>
                  <a:srgbClr val="0000CC"/>
                </a:solidFill>
                <a:ea typeface="ＭＳ Ｐゴシック" panose="020B0600070205080204" pitchFamily="34" charset="-128"/>
              </a:rPr>
              <a:t>LO 7-1	</a:t>
            </a:r>
            <a:r>
              <a:rPr lang="en-US" sz="2400" dirty="0">
                <a:ea typeface="ＭＳ Ｐゴシック" panose="020B0600070205080204" pitchFamily="34" charset="-128"/>
              </a:rPr>
              <a:t>Explain what </a:t>
            </a:r>
            <a:r>
              <a:rPr lang="en-US" sz="2400" i="1" dirty="0">
                <a:ea typeface="ＭＳ Ｐゴシック" panose="020B0600070205080204" pitchFamily="34" charset="-128"/>
              </a:rPr>
              <a:t>job</a:t>
            </a:r>
            <a:r>
              <a:rPr lang="en-US" sz="2400" dirty="0">
                <a:ea typeface="ＭＳ Ｐゴシック" panose="020B0600070205080204" pitchFamily="34" charset="-128"/>
              </a:rPr>
              <a:t> and </a:t>
            </a:r>
            <a:r>
              <a:rPr lang="en-US" sz="2400" i="1" dirty="0">
                <a:ea typeface="ＭＳ Ｐゴシック" panose="020B0600070205080204" pitchFamily="34" charset="-128"/>
              </a:rPr>
              <a:t>job shop </a:t>
            </a:r>
            <a:r>
              <a:rPr lang="en-US" sz="2400" dirty="0">
                <a:ea typeface="ＭＳ Ｐゴシック" panose="020B0600070205080204" pitchFamily="34" charset="-128"/>
              </a:rPr>
              <a:t>mean.</a:t>
            </a:r>
          </a:p>
        </p:txBody>
      </p:sp>
      <p:sp>
        <p:nvSpPr>
          <p:cNvPr id="4" name="Content Placeholder 3"/>
          <p:cNvSpPr>
            <a:spLocks noGrp="1"/>
          </p:cNvSpPr>
          <p:nvPr>
            <p:ph idx="13"/>
          </p:nvPr>
        </p:nvSpPr>
        <p:spPr>
          <a:xfrm>
            <a:off x="2362200" y="2600960"/>
            <a:ext cx="4419600" cy="1524000"/>
          </a:xfrm>
          <a:solidFill>
            <a:srgbClr val="DDD9C3"/>
          </a:solidFill>
          <a:ln w="19050">
            <a:solidFill>
              <a:srgbClr val="4F81BD"/>
            </a:solidFill>
          </a:ln>
        </p:spPr>
        <p:txBody>
          <a:bodyPr/>
          <a:lstStyle/>
          <a:p>
            <a:pPr algn="ctr" defTabSz="274320">
              <a:buSzPct val="100000"/>
              <a:defRPr/>
            </a:pPr>
            <a:r>
              <a:rPr lang="en-US" sz="2400" b="1" u="sng" dirty="0"/>
              <a:t>Job</a:t>
            </a:r>
          </a:p>
          <a:p>
            <a:pPr algn="ctr" defTabSz="274320">
              <a:buSzPct val="100000"/>
              <a:defRPr/>
            </a:pPr>
            <a:r>
              <a:rPr lang="en-US" sz="2400" dirty="0"/>
              <a:t>Unit of a product that is easily</a:t>
            </a:r>
            <a:br>
              <a:rPr lang="en-US" sz="2400" dirty="0"/>
            </a:br>
            <a:r>
              <a:rPr lang="en-US" sz="2400" dirty="0"/>
              <a:t>distinguishable from other units</a:t>
            </a:r>
          </a:p>
        </p:txBody>
      </p:sp>
      <p:sp>
        <p:nvSpPr>
          <p:cNvPr id="5" name="Content Placeholder 4"/>
          <p:cNvSpPr>
            <a:spLocks noGrp="1"/>
          </p:cNvSpPr>
          <p:nvPr>
            <p:ph idx="14"/>
          </p:nvPr>
        </p:nvSpPr>
        <p:spPr>
          <a:xfrm>
            <a:off x="2362200" y="4429760"/>
            <a:ext cx="4419600" cy="1132840"/>
          </a:xfrm>
          <a:solidFill>
            <a:srgbClr val="DDD9C3"/>
          </a:solidFill>
          <a:ln w="19050">
            <a:solidFill>
              <a:srgbClr val="4F81BD"/>
            </a:solidFill>
          </a:ln>
        </p:spPr>
        <p:txBody>
          <a:bodyPr/>
          <a:lstStyle/>
          <a:p>
            <a:pPr algn="ctr" defTabSz="274320">
              <a:buSzPct val="100000"/>
              <a:defRPr/>
            </a:pPr>
            <a:r>
              <a:rPr lang="en-US" sz="2400" b="1" u="sng" dirty="0"/>
              <a:t>Job Shop</a:t>
            </a:r>
          </a:p>
          <a:p>
            <a:pPr algn="ctr" defTabSz="274320">
              <a:buSzPct val="100000"/>
              <a:defRPr/>
            </a:pPr>
            <a:r>
              <a:rPr lang="en-US" sz="2400" dirty="0"/>
              <a:t>Firm that produces jobs</a:t>
            </a:r>
          </a:p>
        </p:txBody>
      </p:sp>
      <p:sp>
        <p:nvSpPr>
          <p:cNvPr id="9" name="Content Placeholder 5"/>
          <p:cNvSpPr>
            <a:spLocks noGrp="1"/>
          </p:cNvSpPr>
          <p:nvPr>
            <p:ph idx="15"/>
          </p:nvPr>
        </p:nvSpPr>
        <p:spPr>
          <a:xfrm>
            <a:off x="0" y="0"/>
            <a:ext cx="457200" cy="457200"/>
          </a:xfrm>
          <a:solidFill>
            <a:srgbClr val="BEBEBE"/>
          </a:solidFill>
        </p:spPr>
        <p:txBody>
          <a:bodyPr anchor="ctr"/>
          <a:lstStyle/>
          <a:p>
            <a:pPr algn="ctr"/>
            <a:r>
              <a:rPr lang="en-US" sz="1200" b="1" dirty="0"/>
              <a:t>LO 7-1</a:t>
            </a:r>
          </a:p>
        </p:txBody>
      </p:sp>
    </p:spTree>
    <p:extLst>
      <p:ext uri="{BB962C8B-B14F-4D97-AF65-F5344CB8AC3E}">
        <p14:creationId xmlns:p14="http://schemas.microsoft.com/office/powerpoint/2010/main" val="1219301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Chapter 7</a:t>
            </a:r>
          </a:p>
        </p:txBody>
      </p:sp>
    </p:spTree>
    <p:extLst>
      <p:ext uri="{BB962C8B-B14F-4D97-AF65-F5344CB8AC3E}">
        <p14:creationId xmlns:p14="http://schemas.microsoft.com/office/powerpoint/2010/main" val="362019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560"/>
            <a:ext cx="8229600" cy="1706880"/>
          </a:xfrm>
        </p:spPr>
        <p:txBody>
          <a:bodyPr/>
          <a:lstStyle/>
          <a:p>
            <a:pPr algn="ctr"/>
            <a:r>
              <a:rPr lang="en-US" sz="4400" dirty="0">
                <a:solidFill>
                  <a:srgbClr val="B44600"/>
                </a:solidFill>
              </a:rPr>
              <a:t>Accessibility Content: Text Alternatives for Images</a:t>
            </a:r>
          </a:p>
        </p:txBody>
      </p:sp>
    </p:spTree>
    <p:extLst>
      <p:ext uri="{BB962C8B-B14F-4D97-AF65-F5344CB8AC3E}">
        <p14:creationId xmlns:p14="http://schemas.microsoft.com/office/powerpoint/2010/main" val="194101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Records of Costs at Gupta</a:t>
            </a:r>
            <a:r>
              <a:rPr lang="en-IN" sz="1050" dirty="0"/>
              <a:t> 1</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US" sz="2400" dirty="0"/>
              <a:t>At the left is a column of Materials, which includes Direct Materials, Raw Materials, and Indirect Materials. At the right is a Work-in-process column.</a:t>
            </a:r>
          </a:p>
          <a:p>
            <a:r>
              <a:rPr lang="en-US" sz="2400" dirty="0"/>
              <a:t>Raw materials is center left and points up to the box labeled Direct materials. This box points to the right, under Work-in-process, to 3 labels: 12-03, 01-01, and 01-02. These 3 boxes point right to Total WIP. Then, back under Materials, Raw materials has an arrow leading down that points to Indirect materials, which points to the right to Overhead.</a:t>
            </a:r>
            <a:endParaRPr lang="en-US" sz="2400" dirty="0"/>
          </a:p>
        </p:txBody>
      </p:sp>
      <p:sp>
        <p:nvSpPr>
          <p:cNvPr id="2" name="Text Placeholder 3"/>
          <p:cNvSpPr>
            <a:spLocks noGrp="1"/>
          </p:cNvSpPr>
          <p:nvPr>
            <p:ph type="body" sz="quarter" idx="12"/>
          </p:nvPr>
        </p:nvSpPr>
        <p:spPr>
          <a:xfrm>
            <a:off x="3429000" y="6477000"/>
            <a:ext cx="2286000" cy="182880"/>
          </a:xfrm>
        </p:spPr>
        <p:txBody>
          <a:bodyPr/>
          <a:lstStyle/>
          <a:p>
            <a:r>
              <a:rPr lang="en-US" dirty="0">
                <a:latin typeface="+mj-lt"/>
                <a:cs typeface="Arial" panose="020B0604020202020204" pitchFamily="34" charset="0"/>
                <a:hlinkClick r:id="rId2" action="ppaction://hlinksldjump"/>
              </a:rPr>
              <a:t>Return to slide containing original image</a:t>
            </a:r>
            <a:endParaRPr lang="en-US" dirty="0">
              <a:latin typeface="+mj-lt"/>
              <a:cs typeface="Arial" panose="020B0604020202020204" pitchFamily="34" charset="0"/>
              <a:hlinkClick r:id="rId3" action="ppaction://hlinksldjump"/>
            </a:endParaRPr>
          </a:p>
        </p:txBody>
      </p:sp>
    </p:spTree>
    <p:extLst>
      <p:ext uri="{BB962C8B-B14F-4D97-AF65-F5344CB8AC3E}">
        <p14:creationId xmlns:p14="http://schemas.microsoft.com/office/powerpoint/2010/main" val="2278322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Records of Costs at Gupta</a:t>
            </a:r>
            <a:r>
              <a:rPr lang="en-IN" sz="1050" dirty="0"/>
              <a:t> 2</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US" sz="2400" dirty="0"/>
              <a:t>At the left is a column of Labor, which includes Direct labor, Labor, and Indirect labor. At the right is a Work-in-process column.</a:t>
            </a:r>
          </a:p>
          <a:p>
            <a:r>
              <a:rPr lang="en-US" sz="2400" dirty="0"/>
              <a:t>Labor is center left and points up to the box labeled Direct labor. This box points to the right, under Work-in-process, to 3 labels: 12-03, 01-01, and 01-02. These 3 boxes point right to Total WIP. Then, back under Labor, the center Labor box has an arrow leading down that points to Indirect labor, which points to the right to Overhead.</a:t>
            </a:r>
          </a:p>
        </p:txBody>
      </p:sp>
      <p:sp>
        <p:nvSpPr>
          <p:cNvPr id="2" name="Text Placeholder 3"/>
          <p:cNvSpPr>
            <a:spLocks noGrp="1"/>
          </p:cNvSpPr>
          <p:nvPr>
            <p:ph type="body" sz="quarter" idx="12"/>
          </p:nvPr>
        </p:nvSpPr>
        <p:spPr>
          <a:xfrm>
            <a:off x="3429000" y="6477000"/>
            <a:ext cx="2286000" cy="182880"/>
          </a:xfrm>
        </p:spPr>
        <p:txBody>
          <a:bodyPr/>
          <a:lstStyle/>
          <a:p>
            <a:r>
              <a:rPr lang="en-US" dirty="0">
                <a:latin typeface="+mj-lt"/>
                <a:cs typeface="Arial" panose="020B0604020202020204" pitchFamily="34" charset="0"/>
                <a:hlinkClick r:id="rId2" action="ppaction://hlinksldjump"/>
              </a:rPr>
              <a:t>Return to slide containing original image</a:t>
            </a:r>
            <a:endParaRPr lang="en-US" dirty="0">
              <a:latin typeface="+mj-lt"/>
              <a:cs typeface="Arial" panose="020B0604020202020204" pitchFamily="34" charset="0"/>
              <a:hlinkClick r:id="rId3" action="ppaction://hlinksldjump"/>
            </a:endParaRPr>
          </a:p>
        </p:txBody>
      </p:sp>
    </p:spTree>
    <p:extLst>
      <p:ext uri="{BB962C8B-B14F-4D97-AF65-F5344CB8AC3E}">
        <p14:creationId xmlns:p14="http://schemas.microsoft.com/office/powerpoint/2010/main" val="316847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Records of Costs at Gupta</a:t>
            </a:r>
            <a:r>
              <a:rPr lang="en-IN" sz="1050" dirty="0"/>
              <a:t> 3</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US" sz="2400" dirty="0"/>
              <a:t>At the left is a column Overhead, which includes a box labeled Overhead pointing to the right. At the right is a Work-in-process column, which consists of 3 labels: 12-03, 01-01, and 01-02. These 3 boxes point right to Total WIP. </a:t>
            </a:r>
          </a:p>
        </p:txBody>
      </p:sp>
      <p:sp>
        <p:nvSpPr>
          <p:cNvPr id="2" name="Text Placeholder 3"/>
          <p:cNvSpPr>
            <a:spLocks noGrp="1"/>
          </p:cNvSpPr>
          <p:nvPr>
            <p:ph type="body" sz="quarter" idx="12"/>
          </p:nvPr>
        </p:nvSpPr>
        <p:spPr>
          <a:xfrm>
            <a:off x="3429000" y="6477000"/>
            <a:ext cx="2286000" cy="182880"/>
          </a:xfrm>
        </p:spPr>
        <p:txBody>
          <a:bodyPr/>
          <a:lstStyle/>
          <a:p>
            <a:r>
              <a:rPr lang="en-US" dirty="0">
                <a:latin typeface="+mj-lt"/>
                <a:cs typeface="Arial" panose="020B0604020202020204" pitchFamily="34" charset="0"/>
                <a:hlinkClick r:id="rId2" action="ppaction://hlinksldjump"/>
              </a:rPr>
              <a:t>Return to slide containing original image</a:t>
            </a:r>
          </a:p>
        </p:txBody>
      </p:sp>
    </p:spTree>
    <p:extLst>
      <p:ext uri="{BB962C8B-B14F-4D97-AF65-F5344CB8AC3E}">
        <p14:creationId xmlns:p14="http://schemas.microsoft.com/office/powerpoint/2010/main" val="215466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Manufacturing Overhead</a:t>
            </a:r>
            <a:r>
              <a:rPr lang="en-US" sz="1050" dirty="0"/>
              <a:t> 2</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458200" cy="5120640"/>
          </a:xfrm>
        </p:spPr>
        <p:txBody>
          <a:bodyPr/>
          <a:lstStyle/>
          <a:p>
            <a:r>
              <a:rPr lang="en-US" sz="2200" dirty="0"/>
              <a:t>First is the MOH Control T Account, which has five entries in the debit column: (4) 12,000, (5) 9,500, (6) 13,750, (6) 5,000, and (6) 11,200. Next is the Prepaid Expense T Account, which has one entry in the credit column: 5,000 (6). Third account is Accumulated Depreciation T Account, which has one entry in the credit column: 11,200 (6</a:t>
            </a:r>
            <a:r>
              <a:rPr lang="en-US" sz="2200" dirty="0" smtClean="0"/>
              <a:t>).</a:t>
            </a:r>
            <a:endParaRPr lang="en-US" sz="2200" dirty="0"/>
          </a:p>
          <a:p>
            <a:r>
              <a:rPr lang="en-US" sz="2200" dirty="0"/>
              <a:t>The first is Materials Inventory T Account, which has two entries in the debit column and one entry in the credit column. Debit: Beginning balance 30,000 and (1) 135,000. Credit: (2) 129,000 and (4) 12,000. Second T account is Accounts Payable, which has three entries in the credit column: 17,000 Beginning Balance, 135,000 (1), and 13,750 (6). Third T account is Wages Payable, which has two entries in the credit column: 98,000 (3) and 9,500 (5).</a:t>
            </a:r>
          </a:p>
        </p:txBody>
      </p:sp>
      <p:sp>
        <p:nvSpPr>
          <p:cNvPr id="2" name="Text Placeholder 3"/>
          <p:cNvSpPr>
            <a:spLocks noGrp="1"/>
          </p:cNvSpPr>
          <p:nvPr>
            <p:ph type="body" sz="quarter" idx="12"/>
          </p:nvPr>
        </p:nvSpPr>
        <p:spPr>
          <a:xfrm>
            <a:off x="3429000" y="6477000"/>
            <a:ext cx="2286000" cy="182880"/>
          </a:xfrm>
        </p:spPr>
        <p:txBody>
          <a:bodyPr/>
          <a:lstStyle/>
          <a:p>
            <a:r>
              <a:rPr lang="en-US" dirty="0">
                <a:latin typeface="+mj-lt"/>
                <a:cs typeface="Arial" panose="020B0604020202020204" pitchFamily="34" charset="0"/>
                <a:hlinkClick r:id="rId2" action="ppaction://hlinksldjump"/>
              </a:rPr>
              <a:t>Return to slide containing original image</a:t>
            </a:r>
            <a:endParaRPr lang="en-US" dirty="0">
              <a:latin typeface="+mj-lt"/>
              <a:cs typeface="Arial" panose="020B0604020202020204" pitchFamily="34" charset="0"/>
              <a:hlinkClick r:id="rId3" action="ppaction://hlinksldjump"/>
            </a:endParaRPr>
          </a:p>
        </p:txBody>
      </p:sp>
    </p:spTree>
    <p:extLst>
      <p:ext uri="{BB962C8B-B14F-4D97-AF65-F5344CB8AC3E}">
        <p14:creationId xmlns:p14="http://schemas.microsoft.com/office/powerpoint/2010/main" val="340077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Application of Manufacturing</a:t>
            </a:r>
            <a:br>
              <a:rPr lang="en-IN" sz="3200" dirty="0"/>
            </a:br>
            <a:r>
              <a:rPr lang="en-IN" sz="3200" dirty="0"/>
              <a:t>Costs to Jobs</a:t>
            </a:r>
            <a:r>
              <a:rPr lang="en-IN" sz="1100" dirty="0"/>
              <a:t> 4</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458200" cy="5120640"/>
          </a:xfrm>
        </p:spPr>
        <p:txBody>
          <a:bodyPr/>
          <a:lstStyle/>
          <a:p>
            <a:r>
              <a:rPr lang="en-US" sz="2200" dirty="0"/>
              <a:t>MOH – Applied T Account has two entries in the credit column: 43,500 (7) [boxed in orange], 5,500 (11) [boxed in olive green].</a:t>
            </a:r>
          </a:p>
          <a:p>
            <a:r>
              <a:rPr lang="en-US" sz="2200" dirty="0" smtClean="0"/>
              <a:t>Three </a:t>
            </a:r>
            <a:r>
              <a:rPr lang="en-US" sz="2200" dirty="0"/>
              <a:t>WIP T-accounts as follows. 12-03 debit side has beginning balance of 41,000 followed by (2) 12,000, (3) 16,000, and (7) 8,000, which is boxed in orange. 01-01 account has debits of (2) 102,000, (3) 71,000, and (7) 35,500, boxed in orange. 01-02 has debits of (2) 15,000, (3) 11,000, and (11) 5,500, boxed in green.</a:t>
            </a:r>
          </a:p>
        </p:txBody>
      </p:sp>
      <p:sp>
        <p:nvSpPr>
          <p:cNvPr id="2" name="Text Placeholder 3"/>
          <p:cNvSpPr>
            <a:spLocks noGrp="1"/>
          </p:cNvSpPr>
          <p:nvPr>
            <p:ph type="body" sz="quarter" idx="12"/>
          </p:nvPr>
        </p:nvSpPr>
        <p:spPr>
          <a:xfrm>
            <a:off x="3429000" y="6477000"/>
            <a:ext cx="2286000" cy="182880"/>
          </a:xfrm>
        </p:spPr>
        <p:txBody>
          <a:bodyPr/>
          <a:lstStyle/>
          <a:p>
            <a:r>
              <a:rPr lang="en-US" dirty="0">
                <a:latin typeface="+mj-lt"/>
                <a:cs typeface="Arial" panose="020B0604020202020204" pitchFamily="34" charset="0"/>
                <a:hlinkClick r:id="rId2" action="ppaction://hlinksldjump"/>
              </a:rPr>
              <a:t>Return to slide containing original image</a:t>
            </a:r>
            <a:endParaRPr lang="en-US" dirty="0">
              <a:latin typeface="+mj-lt"/>
              <a:cs typeface="Arial" panose="020B0604020202020204" pitchFamily="34" charset="0"/>
              <a:hlinkClick r:id="rId3" action="ppaction://hlinksldjump"/>
            </a:endParaRPr>
          </a:p>
        </p:txBody>
      </p:sp>
    </p:spTree>
    <p:extLst>
      <p:ext uri="{BB962C8B-B14F-4D97-AF65-F5344CB8AC3E}">
        <p14:creationId xmlns:p14="http://schemas.microsoft.com/office/powerpoint/2010/main" val="369387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The Job Cost Sheet</a:t>
            </a:r>
            <a:r>
              <a:rPr lang="en-IN" sz="1050" dirty="0"/>
              <a:t> 1</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458200" cy="5120640"/>
          </a:xfrm>
        </p:spPr>
        <p:txBody>
          <a:bodyPr/>
          <a:lstStyle/>
          <a:p>
            <a:r>
              <a:rPr lang="en-US" sz="2200" dirty="0"/>
              <a:t>The job number is 01-01 for the customer Banc25. The job began on 1/11 and ended on 1/26. The job was to manufacture and assemble furniture for delivery to Banc25.</a:t>
            </a:r>
          </a:p>
          <a:p>
            <a:r>
              <a:rPr lang="en-US" sz="2200" dirty="0"/>
              <a:t>The sheet has four columns: Direct Materials, Direct Labor, Overhead, and Total. Under Direct Materials, there are spaces to track date, requisition number, and cost. Under Direct Labor, there are spaces to track date, BN, and cost. Under Overhead, there are spaces to track date, cost, and a second cost. None of the data entry spaces are filled in.</a:t>
            </a:r>
          </a:p>
        </p:txBody>
      </p:sp>
      <p:sp>
        <p:nvSpPr>
          <p:cNvPr id="2" name="Text Placeholder 3"/>
          <p:cNvSpPr>
            <a:spLocks noGrp="1"/>
          </p:cNvSpPr>
          <p:nvPr>
            <p:ph type="body" sz="quarter" idx="12"/>
          </p:nvPr>
        </p:nvSpPr>
        <p:spPr>
          <a:xfrm>
            <a:off x="3429000" y="6477000"/>
            <a:ext cx="2286000" cy="182880"/>
          </a:xfrm>
        </p:spPr>
        <p:txBody>
          <a:bodyPr/>
          <a:lstStyle/>
          <a:p>
            <a:r>
              <a:rPr lang="en-US" dirty="0">
                <a:latin typeface="+mj-lt"/>
                <a:cs typeface="Arial" panose="020B0604020202020204" pitchFamily="34" charset="0"/>
                <a:hlinkClick r:id="rId2" action="ppaction://hlinksldjump"/>
              </a:rPr>
              <a:t>Return to slide containing original image</a:t>
            </a:r>
          </a:p>
        </p:txBody>
      </p:sp>
    </p:spTree>
    <p:extLst>
      <p:ext uri="{BB962C8B-B14F-4D97-AF65-F5344CB8AC3E}">
        <p14:creationId xmlns:p14="http://schemas.microsoft.com/office/powerpoint/2010/main" val="145947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Writing Off Over- or </a:t>
            </a:r>
            <a:r>
              <a:rPr lang="en-IN" sz="3200" dirty="0" err="1"/>
              <a:t>Underapplied</a:t>
            </a:r>
            <a:r>
              <a:rPr lang="en-IN" sz="3200" dirty="0"/>
              <a:t> Overhead</a:t>
            </a:r>
            <a:r>
              <a:rPr lang="en-IN" sz="1100" dirty="0"/>
              <a:t> 2</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458200" cy="5120640"/>
          </a:xfrm>
        </p:spPr>
        <p:txBody>
          <a:bodyPr/>
          <a:lstStyle/>
          <a:p>
            <a:r>
              <a:rPr lang="en-US" sz="2200" dirty="0"/>
              <a:t>The T account on the left is for the applied manufacturing overhead. It has two entries in the credit column: 49,000 and 2,450. Also shown is the total, which is 51,450.</a:t>
            </a:r>
          </a:p>
          <a:p>
            <a:r>
              <a:rPr lang="en-US" sz="2200" dirty="0"/>
              <a:t>The T account on the right is for the cost of goods sold. It has two entries in the debit column: 104,000; 2,450. Also shown is the total, which is 106,450. </a:t>
            </a:r>
          </a:p>
          <a:p>
            <a:r>
              <a:rPr lang="en-US" sz="2200" dirty="0"/>
              <a:t>An arrow points from the 2,450 figure in the left T account to the 2,450 figure in the right T account, indicating that they are the same.</a:t>
            </a:r>
          </a:p>
        </p:txBody>
      </p:sp>
      <p:sp>
        <p:nvSpPr>
          <p:cNvPr id="2" name="Text Placeholder 3"/>
          <p:cNvSpPr>
            <a:spLocks noGrp="1"/>
          </p:cNvSpPr>
          <p:nvPr>
            <p:ph type="body" sz="quarter" idx="12"/>
          </p:nvPr>
        </p:nvSpPr>
        <p:spPr>
          <a:xfrm>
            <a:off x="3429000" y="6477000"/>
            <a:ext cx="2286000" cy="182880"/>
          </a:xfrm>
        </p:spPr>
        <p:txBody>
          <a:bodyPr/>
          <a:lstStyle/>
          <a:p>
            <a:r>
              <a:rPr lang="en-US" dirty="0">
                <a:latin typeface="+mj-lt"/>
                <a:cs typeface="Arial" panose="020B0604020202020204" pitchFamily="34" charset="0"/>
                <a:hlinkClick r:id="rId2" action="ppaction://hlinksldjump"/>
              </a:rPr>
              <a:t>Return to slide containing original image</a:t>
            </a:r>
          </a:p>
        </p:txBody>
      </p:sp>
    </p:spTree>
    <p:extLst>
      <p:ext uri="{BB962C8B-B14F-4D97-AF65-F5344CB8AC3E}">
        <p14:creationId xmlns:p14="http://schemas.microsoft.com/office/powerpoint/2010/main" val="263272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Writing Off Over- or </a:t>
            </a:r>
            <a:r>
              <a:rPr lang="en-IN" sz="3200" dirty="0" err="1"/>
              <a:t>Underapplied</a:t>
            </a:r>
            <a:r>
              <a:rPr lang="en-IN" sz="3200" dirty="0"/>
              <a:t> Overhead</a:t>
            </a:r>
            <a:r>
              <a:rPr lang="en-IN" sz="1100" dirty="0"/>
              <a:t> 3</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458200" cy="5120640"/>
          </a:xfrm>
        </p:spPr>
        <p:txBody>
          <a:bodyPr/>
          <a:lstStyle/>
          <a:p>
            <a:r>
              <a:rPr lang="en-US" sz="2200" dirty="0"/>
              <a:t>The T account on the left is for the overhead. It has five entries in the debit column and two entries in the credit column. Debit: 12,000; 9,500; 13,750; 5,000; 11,200. Credit: 49,000; 2,450. Also shown are the column totals, which are both 51,450.</a:t>
            </a:r>
          </a:p>
          <a:p>
            <a:endParaRPr lang="en-US" sz="2200" dirty="0"/>
          </a:p>
          <a:p>
            <a:r>
              <a:rPr lang="en-US" sz="2200" dirty="0"/>
              <a:t>The T account on the right is for the cost of goods sold. It has two entries in the debit column: 104,000; 2,450. Also shown is the total, which is 106,450.</a:t>
            </a:r>
          </a:p>
          <a:p>
            <a:r>
              <a:rPr lang="en-US" sz="2200" dirty="0"/>
              <a:t>An arrow points from the 2,450 figure in the left T account to the 2,450 figure in the right T account, indicating that they are the same.</a:t>
            </a:r>
          </a:p>
        </p:txBody>
      </p:sp>
      <p:sp>
        <p:nvSpPr>
          <p:cNvPr id="2" name="Text Placeholder 3"/>
          <p:cNvSpPr>
            <a:spLocks noGrp="1"/>
          </p:cNvSpPr>
          <p:nvPr>
            <p:ph type="body" sz="quarter" idx="12"/>
          </p:nvPr>
        </p:nvSpPr>
        <p:spPr>
          <a:xfrm>
            <a:off x="3429000" y="6477000"/>
            <a:ext cx="2286000" cy="182880"/>
          </a:xfrm>
        </p:spPr>
        <p:txBody>
          <a:bodyPr/>
          <a:lstStyle/>
          <a:p>
            <a:r>
              <a:rPr lang="en-US" dirty="0">
                <a:latin typeface="+mj-lt"/>
                <a:cs typeface="Arial" panose="020B0604020202020204" pitchFamily="34" charset="0"/>
                <a:hlinkClick r:id="rId2" action="ppaction://hlinksldjump"/>
              </a:rPr>
              <a:t>Return to slide containing original image</a:t>
            </a:r>
            <a:endParaRPr lang="en-US" dirty="0">
              <a:latin typeface="+mj-lt"/>
              <a:cs typeface="Arial" panose="020B0604020202020204" pitchFamily="34" charset="0"/>
              <a:hlinkClick r:id="rId3" action="ppaction://hlinksldjump"/>
            </a:endParaRPr>
          </a:p>
        </p:txBody>
      </p:sp>
    </p:spTree>
    <p:extLst>
      <p:ext uri="{BB962C8B-B14F-4D97-AF65-F5344CB8AC3E}">
        <p14:creationId xmlns:p14="http://schemas.microsoft.com/office/powerpoint/2010/main" val="4192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Using Accounting Records</a:t>
            </a:r>
            <a:br>
              <a:rPr lang="en-IN" sz="3600" dirty="0"/>
            </a:br>
            <a:r>
              <a:rPr lang="en-IN" sz="3600" dirty="0"/>
              <a:t>in a Job Shop</a:t>
            </a:r>
          </a:p>
        </p:txBody>
      </p:sp>
      <p:sp>
        <p:nvSpPr>
          <p:cNvPr id="3" name="Content Placeholder 2"/>
          <p:cNvSpPr>
            <a:spLocks noGrp="1"/>
          </p:cNvSpPr>
          <p:nvPr>
            <p:ph idx="1"/>
          </p:nvPr>
        </p:nvSpPr>
        <p:spPr>
          <a:xfrm>
            <a:off x="914400" y="1524000"/>
            <a:ext cx="7467600" cy="990600"/>
          </a:xfrm>
          <a:solidFill>
            <a:srgbClr val="DDD9C3"/>
          </a:solidFill>
          <a:ln w="19050">
            <a:solidFill>
              <a:srgbClr val="4F81BD"/>
            </a:solidFill>
          </a:ln>
        </p:spPr>
        <p:txBody>
          <a:bodyPr/>
          <a:lstStyle/>
          <a:p>
            <a:pPr algn="ctr" defTabSz="274320">
              <a:buSzPct val="100000"/>
              <a:defRPr/>
            </a:pPr>
            <a:r>
              <a:rPr lang="en-US" sz="2400" b="1" u="sng" dirty="0"/>
              <a:t>Job Cost Sheet</a:t>
            </a:r>
          </a:p>
          <a:p>
            <a:pPr algn="ctr" defTabSz="274320">
              <a:buSzPct val="100000"/>
              <a:defRPr/>
            </a:pPr>
            <a:r>
              <a:rPr lang="en-US" sz="2000" dirty="0"/>
              <a:t>Record of the cost of the job kept in the accounting system</a:t>
            </a:r>
          </a:p>
        </p:txBody>
      </p:sp>
      <p:sp>
        <p:nvSpPr>
          <p:cNvPr id="4" name="Content Placeholder 3"/>
          <p:cNvSpPr>
            <a:spLocks noGrp="1"/>
          </p:cNvSpPr>
          <p:nvPr>
            <p:ph idx="13"/>
          </p:nvPr>
        </p:nvSpPr>
        <p:spPr>
          <a:xfrm>
            <a:off x="914400" y="2710180"/>
            <a:ext cx="7467600" cy="1524000"/>
          </a:xfrm>
          <a:solidFill>
            <a:srgbClr val="DDD9C3"/>
          </a:solidFill>
          <a:ln w="19050">
            <a:solidFill>
              <a:srgbClr val="4F81BD"/>
            </a:solidFill>
          </a:ln>
        </p:spPr>
        <p:txBody>
          <a:bodyPr/>
          <a:lstStyle/>
          <a:p>
            <a:pPr algn="ctr" defTabSz="274320">
              <a:buSzPct val="100000"/>
              <a:defRPr/>
            </a:pPr>
            <a:r>
              <a:rPr lang="en-US" sz="2400" b="1" u="sng" dirty="0"/>
              <a:t>Subsidiary Ledger Account</a:t>
            </a:r>
          </a:p>
          <a:p>
            <a:pPr algn="ctr" defTabSz="274320">
              <a:buSzPct val="100000"/>
              <a:defRPr/>
            </a:pPr>
            <a:r>
              <a:rPr lang="en-US" sz="2000" dirty="0"/>
              <a:t>Account that records financial transactions for a specific </a:t>
            </a:r>
            <a:br>
              <a:rPr lang="en-US" sz="2000" dirty="0"/>
            </a:br>
            <a:r>
              <a:rPr lang="en-US" sz="2000" dirty="0"/>
              <a:t>customer, vendor, or job (Job 1 WIP, Job 2 WIP, Job 3 WIP, etc.)</a:t>
            </a:r>
          </a:p>
        </p:txBody>
      </p:sp>
      <p:sp>
        <p:nvSpPr>
          <p:cNvPr id="5" name="Content Placeholder 4"/>
          <p:cNvSpPr>
            <a:spLocks noGrp="1"/>
          </p:cNvSpPr>
          <p:nvPr>
            <p:ph idx="14"/>
          </p:nvPr>
        </p:nvSpPr>
        <p:spPr>
          <a:xfrm>
            <a:off x="914400" y="4429760"/>
            <a:ext cx="7467600" cy="1285240"/>
          </a:xfrm>
          <a:solidFill>
            <a:srgbClr val="DDD9C3"/>
          </a:solidFill>
          <a:ln w="19050">
            <a:solidFill>
              <a:srgbClr val="4F81BD"/>
            </a:solidFill>
          </a:ln>
        </p:spPr>
        <p:txBody>
          <a:bodyPr/>
          <a:lstStyle/>
          <a:p>
            <a:pPr algn="ctr" defTabSz="274320">
              <a:buSzPct val="100000"/>
              <a:defRPr/>
            </a:pPr>
            <a:r>
              <a:rPr lang="en-US" sz="2400" b="1" u="sng" dirty="0"/>
              <a:t>Control Account</a:t>
            </a:r>
          </a:p>
          <a:p>
            <a:pPr algn="ctr" defTabSz="274320">
              <a:buSzPct val="100000"/>
              <a:defRPr/>
            </a:pPr>
            <a:r>
              <a:rPr lang="en-US" sz="2000" dirty="0"/>
              <a:t>Account in the general ledger that summarizes a set of</a:t>
            </a:r>
            <a:br>
              <a:rPr lang="en-US" sz="2000" dirty="0"/>
            </a:br>
            <a:r>
              <a:rPr lang="en-US" sz="2000" dirty="0"/>
              <a:t>subsidiary ledger accounts</a:t>
            </a:r>
          </a:p>
        </p:txBody>
      </p:sp>
      <p:sp>
        <p:nvSpPr>
          <p:cNvPr id="9" name="Content Placeholder 5"/>
          <p:cNvSpPr>
            <a:spLocks noGrp="1"/>
          </p:cNvSpPr>
          <p:nvPr>
            <p:ph idx="15"/>
          </p:nvPr>
        </p:nvSpPr>
        <p:spPr>
          <a:xfrm>
            <a:off x="0" y="0"/>
            <a:ext cx="457200" cy="457200"/>
          </a:xfrm>
          <a:solidFill>
            <a:srgbClr val="BEBEBE"/>
          </a:solidFill>
        </p:spPr>
        <p:txBody>
          <a:bodyPr anchor="ctr"/>
          <a:lstStyle/>
          <a:p>
            <a:pPr algn="ctr"/>
            <a:r>
              <a:rPr lang="en-US" sz="1200" b="1" dirty="0"/>
              <a:t>LO 7-1</a:t>
            </a:r>
          </a:p>
        </p:txBody>
      </p:sp>
    </p:spTree>
    <p:extLst>
      <p:ext uri="{BB962C8B-B14F-4D97-AF65-F5344CB8AC3E}">
        <p14:creationId xmlns:p14="http://schemas.microsoft.com/office/powerpoint/2010/main" val="2186390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Writing Off Over- or </a:t>
            </a:r>
            <a:r>
              <a:rPr lang="en-IN" sz="3200" dirty="0" err="1"/>
              <a:t>Underapplied</a:t>
            </a:r>
            <a:r>
              <a:rPr lang="en-IN" sz="3200" dirty="0"/>
              <a:t> Overhead</a:t>
            </a:r>
            <a:r>
              <a:rPr lang="en-IN" sz="1100" dirty="0"/>
              <a:t> 5</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458200" cy="5120640"/>
          </a:xfrm>
        </p:spPr>
        <p:txBody>
          <a:bodyPr/>
          <a:lstStyle/>
          <a:p>
            <a:r>
              <a:rPr lang="en-US" sz="2200" dirty="0"/>
              <a:t>First is Work-in-Process Inventory T Account, which has two entries in the debit column: 31,500; 255 (2,450 × 0.092)</a:t>
            </a:r>
          </a:p>
          <a:p>
            <a:r>
              <a:rPr lang="en-US" sz="2200" dirty="0"/>
              <a:t>Next is the Finished Goods Inventory T Account, which has two entries in the debit column: 208,500; 1,485 (2,450 × 0.606).</a:t>
            </a:r>
          </a:p>
          <a:p>
            <a:r>
              <a:rPr lang="en-US" sz="2200" dirty="0"/>
              <a:t>Third is Cost of Goods Sold T Account, which has two entries in the debit column: 104,000; 740 (2,450 × 0.302). Lastly is the Overhead T Account, which has one entry in the debit column and two entries in the credit column. Debit: 51,450; Credit: 49,000 and 2,450.</a:t>
            </a:r>
          </a:p>
        </p:txBody>
      </p:sp>
      <p:sp>
        <p:nvSpPr>
          <p:cNvPr id="2" name="Text Placeholder 3"/>
          <p:cNvSpPr>
            <a:spLocks noGrp="1"/>
          </p:cNvSpPr>
          <p:nvPr>
            <p:ph type="body" sz="quarter" idx="12"/>
          </p:nvPr>
        </p:nvSpPr>
        <p:spPr>
          <a:xfrm>
            <a:off x="3429000" y="6477000"/>
            <a:ext cx="2286000" cy="182880"/>
          </a:xfrm>
        </p:spPr>
        <p:txBody>
          <a:bodyPr/>
          <a:lstStyle/>
          <a:p>
            <a:r>
              <a:rPr lang="en-US" dirty="0">
                <a:latin typeface="+mj-lt"/>
                <a:cs typeface="Arial" panose="020B0604020202020204" pitchFamily="34" charset="0"/>
                <a:hlinkClick r:id="rId2" action="ppaction://hlinksldjump"/>
              </a:rPr>
              <a:t>Return to slide containing original image</a:t>
            </a:r>
            <a:endParaRPr lang="en-US" dirty="0">
              <a:latin typeface="+mj-lt"/>
              <a:cs typeface="Arial" panose="020B0604020202020204" pitchFamily="34" charset="0"/>
              <a:hlinkClick r:id="rId3" action="ppaction://hlinksldjump"/>
            </a:endParaRPr>
          </a:p>
        </p:txBody>
      </p:sp>
    </p:spTree>
    <p:extLst>
      <p:ext uri="{BB962C8B-B14F-4D97-AF65-F5344CB8AC3E}">
        <p14:creationId xmlns:p14="http://schemas.microsoft.com/office/powerpoint/2010/main" val="104247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Using Job Costing in Service Organizations</a:t>
            </a:r>
            <a:r>
              <a:rPr lang="en-IN" sz="1100" dirty="0"/>
              <a:t> 2</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458200" cy="5120640"/>
          </a:xfrm>
        </p:spPr>
        <p:txBody>
          <a:bodyPr/>
          <a:lstStyle/>
          <a:p>
            <a:r>
              <a:rPr lang="en-US" sz="2200" dirty="0"/>
              <a:t>At the left is a column of Labor, which includes Direct labor, Labor, and Indirect labor. At the right is a Work-in-process column.</a:t>
            </a:r>
          </a:p>
          <a:p>
            <a:r>
              <a:rPr lang="en-US" sz="2200" dirty="0"/>
              <a:t>Labor is center left and points up to the box labeled Direct labor. This box points to the right, under Work-in-process, to 3 labels: Contract 782, Contract 783, and Contract 784. These 3 boxes point right to Total WIP. Then, back under Labor, the center Labor box has an arrow leading down that points to Indirect labor, which points to the right to Overhead.</a:t>
            </a:r>
          </a:p>
        </p:txBody>
      </p:sp>
      <p:sp>
        <p:nvSpPr>
          <p:cNvPr id="2" name="Text Placeholder 3"/>
          <p:cNvSpPr>
            <a:spLocks noGrp="1"/>
          </p:cNvSpPr>
          <p:nvPr>
            <p:ph type="body" sz="quarter" idx="12"/>
          </p:nvPr>
        </p:nvSpPr>
        <p:spPr>
          <a:xfrm>
            <a:off x="3429000" y="6477000"/>
            <a:ext cx="2286000" cy="182880"/>
          </a:xfrm>
        </p:spPr>
        <p:txBody>
          <a:bodyPr/>
          <a:lstStyle/>
          <a:p>
            <a:r>
              <a:rPr lang="en-US" dirty="0">
                <a:latin typeface="+mj-lt"/>
                <a:cs typeface="Arial" panose="020B0604020202020204" pitchFamily="34" charset="0"/>
                <a:hlinkClick r:id="rId2" action="ppaction://hlinksldjump"/>
              </a:rPr>
              <a:t>Return to slide containing original image</a:t>
            </a:r>
            <a:endParaRPr lang="en-US" dirty="0">
              <a:latin typeface="+mj-lt"/>
              <a:cs typeface="Arial" panose="020B0604020202020204" pitchFamily="34" charset="0"/>
              <a:hlinkClick r:id="rId3" action="ppaction://hlinksldjump"/>
            </a:endParaRPr>
          </a:p>
        </p:txBody>
      </p:sp>
    </p:spTree>
    <p:extLst>
      <p:ext uri="{BB962C8B-B14F-4D97-AF65-F5344CB8AC3E}">
        <p14:creationId xmlns:p14="http://schemas.microsoft.com/office/powerpoint/2010/main" val="3791035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Process at Gupta</a:t>
            </a:r>
          </a:p>
        </p:txBody>
      </p:sp>
      <p:sp>
        <p:nvSpPr>
          <p:cNvPr id="3" name="Content Placeholder 2"/>
          <p:cNvSpPr>
            <a:spLocks noGrp="1"/>
          </p:cNvSpPr>
          <p:nvPr>
            <p:ph idx="1"/>
          </p:nvPr>
        </p:nvSpPr>
        <p:spPr>
          <a:xfrm>
            <a:off x="1485900" y="1737360"/>
            <a:ext cx="6172200" cy="548640"/>
          </a:xfrm>
          <a:solidFill>
            <a:srgbClr val="C6D9F1"/>
          </a:solidFill>
        </p:spPr>
        <p:txBody>
          <a:bodyPr/>
          <a:lstStyle/>
          <a:p>
            <a:pPr marL="1371600" indent="-1371600" defTabSz="365760">
              <a:spcBef>
                <a:spcPts val="0"/>
              </a:spcBef>
              <a:defRPr/>
            </a:pPr>
            <a:r>
              <a:rPr lang="en-US" sz="2800" b="1" dirty="0">
                <a:solidFill>
                  <a:srgbClr val="0000CC"/>
                </a:solidFill>
                <a:ea typeface="ＭＳ Ｐゴシック" panose="020B0600070205080204" pitchFamily="34" charset="-128"/>
              </a:rPr>
              <a:t>LO 7-2</a:t>
            </a:r>
            <a:r>
              <a:rPr lang="en-US" sz="2400" dirty="0">
                <a:ea typeface="ＭＳ Ｐゴシック" panose="020B0600070205080204" pitchFamily="34" charset="-128"/>
              </a:rPr>
              <a:t>	Assign costs in a job cost system.</a:t>
            </a:r>
          </a:p>
        </p:txBody>
      </p:sp>
      <p:sp>
        <p:nvSpPr>
          <p:cNvPr id="4" name="Content Placeholder 3"/>
          <p:cNvSpPr>
            <a:spLocks noGrp="1"/>
          </p:cNvSpPr>
          <p:nvPr>
            <p:ph idx="13"/>
          </p:nvPr>
        </p:nvSpPr>
        <p:spPr>
          <a:xfrm>
            <a:off x="1219200" y="2971800"/>
            <a:ext cx="6705600" cy="863600"/>
          </a:xfrm>
          <a:solidFill>
            <a:srgbClr val="DDD9C3"/>
          </a:solidFill>
          <a:ln w="19050">
            <a:solidFill>
              <a:srgbClr val="4F81BD"/>
            </a:solidFill>
          </a:ln>
        </p:spPr>
        <p:txBody>
          <a:bodyPr/>
          <a:lstStyle/>
          <a:p>
            <a:pPr algn="ctr" defTabSz="274320">
              <a:buSzPct val="100000"/>
              <a:defRPr/>
            </a:pPr>
            <a:r>
              <a:rPr lang="en-US" sz="2400" dirty="0"/>
              <a:t>Gupta Designs manufactures furniture for </a:t>
            </a:r>
            <a:br>
              <a:rPr lang="en-US" sz="2400" dirty="0"/>
            </a:br>
            <a:r>
              <a:rPr lang="en-US" sz="2400" dirty="0"/>
              <a:t>offices and homes.</a:t>
            </a:r>
          </a:p>
        </p:txBody>
      </p:sp>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7-2</a:t>
            </a:r>
          </a:p>
        </p:txBody>
      </p:sp>
    </p:spTree>
    <p:extLst>
      <p:ext uri="{BB962C8B-B14F-4D97-AF65-F5344CB8AC3E}">
        <p14:creationId xmlns:p14="http://schemas.microsoft.com/office/powerpoint/2010/main" val="352838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Records of Costs at Gupta</a:t>
            </a:r>
            <a:r>
              <a:rPr lang="en-IN" sz="1200" dirty="0"/>
              <a:t> 1</a:t>
            </a:r>
            <a:endParaRPr lang="en-US" sz="1200" dirty="0"/>
          </a:p>
        </p:txBody>
      </p:sp>
      <p:pic>
        <p:nvPicPr>
          <p:cNvPr id="7" name="Picture 2" descr="A flowchart diagram of materials and work-in-process costs for Gupta.&#10;&#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09" y="1883165"/>
            <a:ext cx="8285182" cy="4293002"/>
          </a:xfrm>
          <a:prstGeom prst="rect">
            <a:avLst/>
          </a:prstGeom>
        </p:spPr>
      </p:pic>
      <p:sp>
        <p:nvSpPr>
          <p:cNvPr id="8"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7-2</a:t>
            </a:r>
          </a:p>
        </p:txBody>
      </p:sp>
      <p:sp>
        <p:nvSpPr>
          <p:cNvPr id="5" name="Text Placeholder 4"/>
          <p:cNvSpPr>
            <a:spLocks noGrp="1"/>
          </p:cNvSpPr>
          <p:nvPr>
            <p:ph type="body" sz="quarter" idx="14"/>
          </p:nvPr>
        </p:nvSpPr>
        <p:spPr>
          <a:xfrm>
            <a:off x="3337560" y="6477000"/>
            <a:ext cx="246888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endParaRPr lang="en-US" dirty="0">
              <a:latin typeface="+mj-lt"/>
              <a:cs typeface="Arial" panose="020B0604020202020204" pitchFamily="34" charset="0"/>
            </a:endParaRPr>
          </a:p>
        </p:txBody>
      </p:sp>
    </p:spTree>
    <p:extLst>
      <p:ext uri="{BB962C8B-B14F-4D97-AF65-F5344CB8AC3E}">
        <p14:creationId xmlns:p14="http://schemas.microsoft.com/office/powerpoint/2010/main" val="7581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Records of Costs at Gupta</a:t>
            </a:r>
            <a:r>
              <a:rPr lang="en-IN" sz="1200" dirty="0"/>
              <a:t> 2</a:t>
            </a:r>
            <a:endParaRPr lang="en-US" sz="1200" dirty="0"/>
          </a:p>
        </p:txBody>
      </p:sp>
      <p:pic>
        <p:nvPicPr>
          <p:cNvPr id="7" name="Picture 2" descr="A flowchart diagram of labor and work-in-process costs for Gupta.&#10;&#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10" y="1883165"/>
            <a:ext cx="8285180" cy="4293002"/>
          </a:xfrm>
          <a:prstGeom prst="rect">
            <a:avLst/>
          </a:prstGeom>
        </p:spPr>
      </p:pic>
      <p:sp>
        <p:nvSpPr>
          <p:cNvPr id="8"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7-2</a:t>
            </a:r>
          </a:p>
        </p:txBody>
      </p:sp>
      <p:sp>
        <p:nvSpPr>
          <p:cNvPr id="5" name="Text Placeholder 4"/>
          <p:cNvSpPr>
            <a:spLocks noGrp="1"/>
          </p:cNvSpPr>
          <p:nvPr>
            <p:ph type="body" sz="quarter" idx="14"/>
          </p:nvPr>
        </p:nvSpPr>
        <p:spPr>
          <a:xfrm>
            <a:off x="3337560" y="6477000"/>
            <a:ext cx="246888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endParaRPr lang="en-US" dirty="0">
              <a:latin typeface="+mj-lt"/>
              <a:cs typeface="Arial" panose="020B0604020202020204" pitchFamily="34" charset="0"/>
            </a:endParaRPr>
          </a:p>
        </p:txBody>
      </p:sp>
    </p:spTree>
    <p:extLst>
      <p:ext uri="{BB962C8B-B14F-4D97-AF65-F5344CB8AC3E}">
        <p14:creationId xmlns:p14="http://schemas.microsoft.com/office/powerpoint/2010/main" val="210507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Records of Costs at Gupta</a:t>
            </a:r>
            <a:r>
              <a:rPr lang="en-IN" sz="1200" dirty="0"/>
              <a:t> 3</a:t>
            </a:r>
            <a:endParaRPr lang="en-IN" dirty="0"/>
          </a:p>
        </p:txBody>
      </p:sp>
      <p:pic>
        <p:nvPicPr>
          <p:cNvPr id="7" name="Picture 2" descr="A flowchart diagram of overhead and work-in-process costs for Gupta.&#10;&#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186" y="1501730"/>
            <a:ext cx="7513627" cy="3451270"/>
          </a:xfrm>
          <a:prstGeom prst="rect">
            <a:avLst/>
          </a:prstGeom>
        </p:spPr>
      </p:pic>
      <p:sp>
        <p:nvSpPr>
          <p:cNvPr id="4" name="Content Placeholder 3"/>
          <p:cNvSpPr>
            <a:spLocks noGrp="1"/>
          </p:cNvSpPr>
          <p:nvPr>
            <p:ph idx="13"/>
          </p:nvPr>
        </p:nvSpPr>
        <p:spPr>
          <a:xfrm>
            <a:off x="990600" y="5364480"/>
            <a:ext cx="7162800" cy="579120"/>
          </a:xfrm>
          <a:solidFill>
            <a:srgbClr val="DDD9C3"/>
          </a:solidFill>
          <a:ln w="19050">
            <a:solidFill>
              <a:srgbClr val="4F81BD"/>
            </a:solidFill>
          </a:ln>
        </p:spPr>
        <p:txBody>
          <a:bodyPr/>
          <a:lstStyle/>
          <a:p>
            <a:pPr algn="ctr"/>
            <a:r>
              <a:rPr lang="en-US" sz="2400" dirty="0">
                <a:latin typeface="Gill Sans"/>
                <a:cs typeface="Gill Sans"/>
              </a:rPr>
              <a:t>OH costs are applied to each job using the POHR.</a:t>
            </a:r>
          </a:p>
        </p:txBody>
      </p:sp>
      <p:sp>
        <p:nvSpPr>
          <p:cNvPr id="11" name="Content Placeholder 4"/>
          <p:cNvSpPr>
            <a:spLocks noGrp="1"/>
          </p:cNvSpPr>
          <p:nvPr>
            <p:ph idx="16"/>
          </p:nvPr>
        </p:nvSpPr>
        <p:spPr>
          <a:xfrm>
            <a:off x="0" y="0"/>
            <a:ext cx="457200" cy="457200"/>
          </a:xfrm>
          <a:solidFill>
            <a:srgbClr val="BEBEBE"/>
          </a:solidFill>
        </p:spPr>
        <p:txBody>
          <a:bodyPr anchor="ctr"/>
          <a:lstStyle/>
          <a:p>
            <a:pPr algn="ctr"/>
            <a:r>
              <a:rPr lang="en-US" sz="1200" b="1" dirty="0"/>
              <a:t>LO 7-2</a:t>
            </a:r>
          </a:p>
        </p:txBody>
      </p:sp>
      <p:sp>
        <p:nvSpPr>
          <p:cNvPr id="6" name="Text Placeholder 5"/>
          <p:cNvSpPr>
            <a:spLocks noGrp="1"/>
          </p:cNvSpPr>
          <p:nvPr>
            <p:ph type="body" sz="quarter" idx="14"/>
          </p:nvPr>
        </p:nvSpPr>
        <p:spPr>
          <a:xfrm>
            <a:off x="3337560" y="6477000"/>
            <a:ext cx="246888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endParaRPr lang="en-US" dirty="0">
              <a:latin typeface="+mj-lt"/>
              <a:cs typeface="Arial" panose="020B0604020202020204" pitchFamily="34" charset="0"/>
            </a:endParaRPr>
          </a:p>
        </p:txBody>
      </p:sp>
    </p:spTree>
    <p:extLst>
      <p:ext uri="{BB962C8B-B14F-4D97-AF65-F5344CB8AC3E}">
        <p14:creationId xmlns:p14="http://schemas.microsoft.com/office/powerpoint/2010/main" val="274897809"/>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3635</TotalTime>
  <Words>2455</Words>
  <Application>Microsoft Office PowerPoint</Application>
  <PresentationFormat>On-screen Show (4:3)</PresentationFormat>
  <Paragraphs>350</Paragraphs>
  <Slides>51</Slides>
  <Notes>10</Notes>
  <HiddenSlides>11</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51</vt:i4>
      </vt:variant>
    </vt:vector>
  </HeadingPairs>
  <TitlesOfParts>
    <vt:vector size="69" baseType="lpstr">
      <vt:lpstr>ＭＳ Ｐゴシック</vt:lpstr>
      <vt:lpstr>Arial</vt:lpstr>
      <vt:lpstr>ArumSans Bd</vt:lpstr>
      <vt:lpstr>ArumSans Bold</vt:lpstr>
      <vt:lpstr>ArumSans Regular</vt:lpstr>
      <vt:lpstr>Calibri</vt:lpstr>
      <vt:lpstr>Gill Sans</vt:lpstr>
      <vt:lpstr>Vectipede Rg</vt:lpstr>
      <vt:lpstr>Verdana</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Fundamentals of Cost Accounting Sixth Edition</vt:lpstr>
      <vt:lpstr>Chapter 7</vt:lpstr>
      <vt:lpstr>Learning Objectives</vt:lpstr>
      <vt:lpstr>Defining a Job</vt:lpstr>
      <vt:lpstr>Using Accounting Records in a Job Shop</vt:lpstr>
      <vt:lpstr>Production Process at Gupta</vt:lpstr>
      <vt:lpstr>Records of Costs at Gupta 1</vt:lpstr>
      <vt:lpstr>Records of Costs at Gupta 2</vt:lpstr>
      <vt:lpstr>Records of Costs at Gupta 3</vt:lpstr>
      <vt:lpstr>Inventory Accounts</vt:lpstr>
      <vt:lpstr>Direct Materials 1</vt:lpstr>
      <vt:lpstr>Direct Materials 2</vt:lpstr>
      <vt:lpstr>Direct Materials 3</vt:lpstr>
      <vt:lpstr>Manufacturing Overhead 1</vt:lpstr>
      <vt:lpstr>Manufacturing Overhead 2</vt:lpstr>
      <vt:lpstr>How Manufacturing Overhead Costs Are Recorded at Gupta</vt:lpstr>
      <vt:lpstr>Predetermined Rate</vt:lpstr>
      <vt:lpstr>Application of Manufacturing Costs to Jobs 1</vt:lpstr>
      <vt:lpstr>Application of Manufacturing Costs to Jobs 2</vt:lpstr>
      <vt:lpstr>Application of Manufacturing Costs to Jobs 3</vt:lpstr>
      <vt:lpstr>Application of Manufacturing Costs to Jobs 4</vt:lpstr>
      <vt:lpstr>Cost of Jobs Completed in January 1</vt:lpstr>
      <vt:lpstr>Cost of Jobs Completed in January 2</vt:lpstr>
      <vt:lpstr>Cost of Jobs Sold in January</vt:lpstr>
      <vt:lpstr>Cost Flows Through T-Accounts</vt:lpstr>
      <vt:lpstr>The Job Cost Sheet 1</vt:lpstr>
      <vt:lpstr>The Job Cost Sheet 2</vt:lpstr>
      <vt:lpstr>An Alternative Method of Recording and Applying Manufacturing Overhead 1</vt:lpstr>
      <vt:lpstr>An Alternative Method of Recording and Applying Manufacturing Overhead 2</vt:lpstr>
      <vt:lpstr>Writing Off Over- or Underapplied Overhead 1</vt:lpstr>
      <vt:lpstr>Writing Off Over- or Underapplied Overhead 2</vt:lpstr>
      <vt:lpstr>Writing Off Over- or Underapplied Overhead 3</vt:lpstr>
      <vt:lpstr>Writing Off Over- or Underapplied Overhead 4</vt:lpstr>
      <vt:lpstr>Writing Off Over- or Underapplied Overhead 5</vt:lpstr>
      <vt:lpstr>Using Normal, Actual, and Standard Costing</vt:lpstr>
      <vt:lpstr>Using Job Costing in Service Organizations 1</vt:lpstr>
      <vt:lpstr>Using Job Costing in Service Organizations 2</vt:lpstr>
      <vt:lpstr>Ethical Issues</vt:lpstr>
      <vt:lpstr>Managing Projects</vt:lpstr>
      <vt:lpstr>End of Chapter 7</vt:lpstr>
      <vt:lpstr>Accessibility Content: Text Alternatives for Images</vt:lpstr>
      <vt:lpstr>Records of Costs at Gupta 1 Text Alternative</vt:lpstr>
      <vt:lpstr>Records of Costs at Gupta 2 Text Alternative</vt:lpstr>
      <vt:lpstr>Records of Costs at Gupta 3 Text Alternative</vt:lpstr>
      <vt:lpstr>Manufacturing Overhead 2 Text Alternative</vt:lpstr>
      <vt:lpstr>Application of Manufacturing Costs to Jobs 4 Text Alternative</vt:lpstr>
      <vt:lpstr>The Job Cost Sheet 1 Text Alternative</vt:lpstr>
      <vt:lpstr>Writing Off Over- or Underapplied Overhead 2 Text Alternative</vt:lpstr>
      <vt:lpstr>Writing Off Over- or Underapplied Overhead 3 Text Alternative</vt:lpstr>
      <vt:lpstr>Writing Off Over- or Underapplied Overhead 5 Text Alternative</vt:lpstr>
      <vt:lpstr>Using Job Costing in Service Organizations 2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Sachin kumar. Galiyan</cp:lastModifiedBy>
  <cp:revision>664</cp:revision>
  <dcterms:created xsi:type="dcterms:W3CDTF">2017-12-05T17:18:18Z</dcterms:created>
  <dcterms:modified xsi:type="dcterms:W3CDTF">2019-03-08T13:04:00Z</dcterms:modified>
</cp:coreProperties>
</file>