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5.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6.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7.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8.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859" r:id="rId2"/>
    <p:sldMasterId id="2147483744" r:id="rId3"/>
    <p:sldMasterId id="2147483780" r:id="rId4"/>
    <p:sldMasterId id="2147483838" r:id="rId5"/>
    <p:sldMasterId id="2147483713" r:id="rId6"/>
    <p:sldMasterId id="2147483674" r:id="rId7"/>
    <p:sldMasterId id="2147483897" r:id="rId8"/>
    <p:sldMasterId id="2147483960" r:id="rId9"/>
  </p:sldMasterIdLst>
  <p:notesMasterIdLst>
    <p:notesMasterId r:id="rId51"/>
  </p:notesMasterIdLst>
  <p:handoutMasterIdLst>
    <p:handoutMasterId r:id="rId52"/>
  </p:handoutMasterIdLst>
  <p:sldIdLst>
    <p:sldId id="273" r:id="rId10"/>
    <p:sldId id="486" r:id="rId11"/>
    <p:sldId id="394" r:id="rId12"/>
    <p:sldId id="659" r:id="rId13"/>
    <p:sldId id="585" r:id="rId14"/>
    <p:sldId id="660" r:id="rId15"/>
    <p:sldId id="661" r:id="rId16"/>
    <p:sldId id="662" r:id="rId17"/>
    <p:sldId id="663" r:id="rId18"/>
    <p:sldId id="664" r:id="rId19"/>
    <p:sldId id="665" r:id="rId20"/>
    <p:sldId id="666" r:id="rId21"/>
    <p:sldId id="667" r:id="rId22"/>
    <p:sldId id="668" r:id="rId23"/>
    <p:sldId id="669" r:id="rId24"/>
    <p:sldId id="670" r:id="rId25"/>
    <p:sldId id="671" r:id="rId26"/>
    <p:sldId id="672" r:id="rId27"/>
    <p:sldId id="673" r:id="rId28"/>
    <p:sldId id="674" r:id="rId29"/>
    <p:sldId id="675" r:id="rId30"/>
    <p:sldId id="676" r:id="rId31"/>
    <p:sldId id="678" r:id="rId32"/>
    <p:sldId id="679" r:id="rId33"/>
    <p:sldId id="680" r:id="rId34"/>
    <p:sldId id="681" r:id="rId35"/>
    <p:sldId id="682" r:id="rId36"/>
    <p:sldId id="614" r:id="rId37"/>
    <p:sldId id="683" r:id="rId38"/>
    <p:sldId id="684" r:id="rId39"/>
    <p:sldId id="685" r:id="rId40"/>
    <p:sldId id="686" r:id="rId41"/>
    <p:sldId id="687" r:id="rId42"/>
    <p:sldId id="688" r:id="rId43"/>
    <p:sldId id="689" r:id="rId44"/>
    <p:sldId id="517" r:id="rId45"/>
    <p:sldId id="655" r:id="rId46"/>
    <p:sldId id="656" r:id="rId47"/>
    <p:sldId id="657" r:id="rId48"/>
    <p:sldId id="658" r:id="rId49"/>
    <p:sldId id="690"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Content" id="{FFE6A1B5-3EA5-44AB-AFA4-F3A63A9571D5}">
          <p14:sldIdLst>
            <p14:sldId id="273"/>
            <p14:sldId id="486"/>
            <p14:sldId id="394"/>
            <p14:sldId id="659"/>
            <p14:sldId id="585"/>
            <p14:sldId id="660"/>
            <p14:sldId id="661"/>
            <p14:sldId id="662"/>
            <p14:sldId id="663"/>
            <p14:sldId id="664"/>
            <p14:sldId id="665"/>
            <p14:sldId id="666"/>
            <p14:sldId id="667"/>
            <p14:sldId id="668"/>
            <p14:sldId id="669"/>
            <p14:sldId id="670"/>
            <p14:sldId id="671"/>
            <p14:sldId id="672"/>
            <p14:sldId id="673"/>
            <p14:sldId id="674"/>
            <p14:sldId id="675"/>
            <p14:sldId id="676"/>
            <p14:sldId id="678"/>
            <p14:sldId id="679"/>
            <p14:sldId id="680"/>
            <p14:sldId id="681"/>
            <p14:sldId id="682"/>
            <p14:sldId id="614"/>
            <p14:sldId id="683"/>
            <p14:sldId id="684"/>
            <p14:sldId id="685"/>
            <p14:sldId id="686"/>
            <p14:sldId id="687"/>
            <p14:sldId id="688"/>
            <p14:sldId id="689"/>
            <p14:sldId id="517"/>
          </p14:sldIdLst>
        </p14:section>
        <p14:section name="Appendix: Image Descriptions for Unsighted Students" id="{EC41D75D-0CD3-4146-9B50-404F13D7BAC1}">
          <p14:sldIdLst>
            <p14:sldId id="655"/>
            <p14:sldId id="656"/>
            <p14:sldId id="657"/>
            <p14:sldId id="658"/>
            <p14:sldId id="690"/>
          </p14:sldIdLst>
        </p14:section>
      </p14:sectionLst>
    </p:ext>
    <p:ext uri="{EFAFB233-063F-42B5-8137-9DF3F51BA10A}">
      <p15:sldGuideLst xmlns:p15="http://schemas.microsoft.com/office/powerpoint/2012/main">
        <p15:guide id="1" orient="horz" pos="3408">
          <p15:clr>
            <a:srgbClr val="A4A3A4"/>
          </p15:clr>
        </p15:guide>
        <p15:guide id="2" orient="horz" pos="3600">
          <p15:clr>
            <a:srgbClr val="A4A3A4"/>
          </p15:clr>
        </p15:guide>
        <p15:guide id="3" orient="horz" pos="912" userDrawn="1">
          <p15:clr>
            <a:srgbClr val="A4A3A4"/>
          </p15:clr>
        </p15:guide>
        <p15:guide id="4" orient="horz" pos="3360">
          <p15:clr>
            <a:srgbClr val="A4A3A4"/>
          </p15:clr>
        </p15:guide>
        <p15:guide id="5" pos="5616">
          <p15:clr>
            <a:srgbClr val="A4A3A4"/>
          </p15:clr>
        </p15:guide>
        <p15:guide id="6" pos="432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9C3"/>
    <a:srgbClr val="E2F1F8"/>
    <a:srgbClr val="C6D9F1"/>
    <a:srgbClr val="F79646"/>
    <a:srgbClr val="B44600"/>
    <a:srgbClr val="DCE6F2"/>
    <a:srgbClr val="A8C2F0"/>
    <a:srgbClr val="FCD5B5"/>
    <a:srgbClr val="1F497D"/>
    <a:srgbClr val="F2A2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83" autoAdjust="0"/>
    <p:restoredTop sz="95706" autoAdjust="0"/>
  </p:normalViewPr>
  <p:slideViewPr>
    <p:cSldViewPr>
      <p:cViewPr varScale="1">
        <p:scale>
          <a:sx n="83" d="100"/>
          <a:sy n="83" d="100"/>
        </p:scale>
        <p:origin x="102" y="762"/>
      </p:cViewPr>
      <p:guideLst>
        <p:guide orient="horz" pos="3408"/>
        <p:guide orient="horz" pos="3600"/>
        <p:guide orient="horz" pos="912"/>
        <p:guide orient="horz" pos="3360"/>
        <p:guide pos="5616"/>
        <p:guide pos="4320"/>
      </p:guideLst>
    </p:cSldViewPr>
  </p:slideViewPr>
  <p:outlineViewPr>
    <p:cViewPr>
      <p:scale>
        <a:sx n="33" d="100"/>
        <a:sy n="33" d="100"/>
      </p:scale>
      <p:origin x="0" y="-835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3" d="100"/>
          <a:sy n="73" d="100"/>
        </p:scale>
        <p:origin x="199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slide" Target="slides/slide41.xml"/><Relationship Id="rId55"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slide" Target="slides/slide32.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tableStyles" Target="tableStyles.xml"/><Relationship Id="rId8" Type="http://schemas.openxmlformats.org/officeDocument/2006/relationships/slideMaster" Target="slideMasters/slideMaster8.xml"/><Relationship Id="rId51" Type="http://schemas.openxmlformats.org/officeDocument/2006/relationships/notesMaster" Target="notesMasters/notesMaster1.xml"/><Relationship Id="rId3" Type="http://schemas.openxmlformats.org/officeDocument/2006/relationships/slideMaster" Target="slideMasters/slideMaster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24CCBF-31CF-4FCA-A5B4-50142834420A}" type="datetimeFigureOut">
              <a:rPr lang="en-US" smtClean="0"/>
              <a:t>3/8/2019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895618-5249-4F12-80E4-2F3A0FD18481}" type="slidenum">
              <a:rPr lang="en-US" smtClean="0"/>
              <a:t>‹#›</a:t>
            </a:fld>
            <a:endParaRPr lang="en-US"/>
          </a:p>
        </p:txBody>
      </p:sp>
    </p:spTree>
    <p:extLst>
      <p:ext uri="{BB962C8B-B14F-4D97-AF65-F5344CB8AC3E}">
        <p14:creationId xmlns:p14="http://schemas.microsoft.com/office/powerpoint/2010/main" val="472110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84B720-C9F6-4BFC-BC5C-B1B8D70204DA}" type="datetimeFigureOut">
              <a:rPr lang="en-US" smtClean="0"/>
              <a:t>3/8/2019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003D02-7E89-4EBF-B123-9C334E1BFEF7}" type="slidenum">
              <a:rPr lang="en-US" smtClean="0"/>
              <a:t>‹#›</a:t>
            </a:fld>
            <a:endParaRPr lang="en-US"/>
          </a:p>
        </p:txBody>
      </p:sp>
    </p:spTree>
    <p:extLst>
      <p:ext uri="{BB962C8B-B14F-4D97-AF65-F5344CB8AC3E}">
        <p14:creationId xmlns:p14="http://schemas.microsoft.com/office/powerpoint/2010/main" val="618904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003D02-7E89-4EBF-B123-9C334E1BFEF7}" type="slidenum">
              <a:rPr lang="en-US" smtClean="0"/>
              <a:t>1</a:t>
            </a:fld>
            <a:endParaRPr lang="en-US"/>
          </a:p>
        </p:txBody>
      </p:sp>
    </p:spTree>
    <p:extLst>
      <p:ext uri="{BB962C8B-B14F-4D97-AF65-F5344CB8AC3E}">
        <p14:creationId xmlns:p14="http://schemas.microsoft.com/office/powerpoint/2010/main" val="2706450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429000"/>
            <a:ext cx="561594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7" name="Text Placeholder 1"/>
          <p:cNvSpPr>
            <a:spLocks noGrp="1"/>
          </p:cNvSpPr>
          <p:nvPr>
            <p:ph type="body" sz="quarter" idx="10"/>
          </p:nvPr>
        </p:nvSpPr>
        <p:spPr>
          <a:xfrm>
            <a:off x="49530" y="4114800"/>
            <a:ext cx="5615940" cy="685800"/>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15602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White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581400"/>
            <a:ext cx="561594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ite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ite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hite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hite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idx="1"/>
          </p:nvPr>
        </p:nvSpPr>
        <p:spPr>
          <a:xfrm>
            <a:off x="457200" y="990600"/>
            <a:ext cx="8229600" cy="5562600"/>
          </a:xfrm>
          <a:prstGeom prst="rect">
            <a:avLst/>
          </a:prstGeom>
        </p:spPr>
        <p:txBody>
          <a:bodyPr/>
          <a:lstStyle>
            <a:lvl1pPr marL="0" indent="0">
              <a:spcAft>
                <a:spcPts val="800"/>
              </a:spcAft>
              <a:buFont typeface="Arial" panose="020B0604020202020204" pitchFamily="34" charset="0"/>
              <a:buNone/>
              <a:defRPr sz="2400"/>
            </a:lvl1pPr>
            <a:lvl2pPr marL="742950" indent="-285750">
              <a:spcAft>
                <a:spcPts val="800"/>
              </a:spcAft>
              <a:buFont typeface="Arial" panose="020B0604020202020204" pitchFamily="34" charset="0"/>
              <a:buChar char="•"/>
              <a:defRPr sz="2000"/>
            </a:lvl2pPr>
            <a:lvl3pPr marL="1143000" indent="-228600">
              <a:spcAft>
                <a:spcPts val="800"/>
              </a:spcAft>
              <a:buFont typeface="Arial" panose="020B0604020202020204" pitchFamily="34" charset="0"/>
              <a:buChar char="•"/>
              <a:defRPr sz="1800"/>
            </a:lvl3pPr>
            <a:lvl4pPr marL="1600200" indent="-228600">
              <a:spcAft>
                <a:spcPts val="800"/>
              </a:spcAft>
              <a:buFont typeface="Arial" panose="020B0604020202020204" pitchFamily="34" charset="0"/>
              <a:buChar char="•"/>
              <a:defRPr sz="1600"/>
            </a:lvl4pPr>
            <a:lvl5pPr marL="2057400" indent="-22860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7" hasCustomPrompt="1"/>
          </p:nvPr>
        </p:nvSpPr>
        <p:spPr>
          <a:xfrm>
            <a:off x="3465912" y="66056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801041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oBar-Six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a:t>Click to edit Master title style</a:t>
            </a:r>
          </a:p>
        </p:txBody>
      </p:sp>
      <p:sp>
        <p:nvSpPr>
          <p:cNvPr id="8" name="Content Placeholder 1"/>
          <p:cNvSpPr>
            <a:spLocks noGrp="1"/>
          </p:cNvSpPr>
          <p:nvPr>
            <p:ph sz="quarter" idx="12"/>
          </p:nvPr>
        </p:nvSpPr>
        <p:spPr>
          <a:xfrm>
            <a:off x="533400" y="1066800"/>
            <a:ext cx="8153400" cy="8382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533400" y="2011680"/>
            <a:ext cx="8153400" cy="7620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quarter" idx="14"/>
          </p:nvPr>
        </p:nvSpPr>
        <p:spPr>
          <a:xfrm>
            <a:off x="533400" y="2880360"/>
            <a:ext cx="8153400" cy="6858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533400" y="3672840"/>
            <a:ext cx="8153400" cy="8382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533400" y="4617720"/>
            <a:ext cx="8153400" cy="9144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1"/>
          </p:nvPr>
        </p:nvSpPr>
        <p:spPr>
          <a:xfrm>
            <a:off x="533400" y="5638800"/>
            <a:ext cx="8153400" cy="7620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Jump Link"/>
          <p:cNvSpPr>
            <a:spLocks noGrp="1"/>
          </p:cNvSpPr>
          <p:nvPr>
            <p:ph type="body" sz="quarter" idx="17" hasCustomPrompt="1"/>
          </p:nvPr>
        </p:nvSpPr>
        <p:spPr>
          <a:xfrm>
            <a:off x="3465912"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1" name="Photo Credit"/>
          <p:cNvSpPr>
            <a:spLocks noGrp="1"/>
          </p:cNvSpPr>
          <p:nvPr>
            <p:ph type="body" sz="quarter" idx="16"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562023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oBar-12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a:t>Click to edit Master title style</a:t>
            </a:r>
          </a:p>
        </p:txBody>
      </p:sp>
      <p:sp>
        <p:nvSpPr>
          <p:cNvPr id="8" name="Content Placeholder 1"/>
          <p:cNvSpPr>
            <a:spLocks noGrp="1"/>
          </p:cNvSpPr>
          <p:nvPr>
            <p:ph sz="quarter" idx="12"/>
          </p:nvPr>
        </p:nvSpPr>
        <p:spPr>
          <a:xfrm>
            <a:off x="159416" y="10668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159416" y="19812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quarter" idx="14"/>
          </p:nvPr>
        </p:nvSpPr>
        <p:spPr>
          <a:xfrm>
            <a:off x="159416" y="28956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159416" y="38100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159416" y="47244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1"/>
          </p:nvPr>
        </p:nvSpPr>
        <p:spPr>
          <a:xfrm>
            <a:off x="159416" y="56388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7"/>
          <p:cNvSpPr>
            <a:spLocks noGrp="1"/>
          </p:cNvSpPr>
          <p:nvPr>
            <p:ph sz="quarter" idx="18"/>
          </p:nvPr>
        </p:nvSpPr>
        <p:spPr>
          <a:xfrm>
            <a:off x="4800600" y="10668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dirty="0"/>
              <a:t>Click to edit Master text styles</a:t>
            </a:r>
          </a:p>
          <a:p>
            <a:pPr marL="800100" lvl="1" indent="-342900">
              <a:spcAft>
                <a:spcPts val="800"/>
              </a:spcAft>
              <a:buFont typeface="Arial" panose="020B0604020202020204" pitchFamily="34" charset="0"/>
              <a:buChar char="•"/>
            </a:pPr>
            <a:r>
              <a:rPr lang="en-US" dirty="0"/>
              <a:t>Second level</a:t>
            </a:r>
          </a:p>
          <a:p>
            <a:pPr marL="1200150" lvl="2" indent="-285750">
              <a:spcAft>
                <a:spcPts val="800"/>
              </a:spcAft>
              <a:buFont typeface="Arial" panose="020B0604020202020204" pitchFamily="34" charset="0"/>
            </a:pPr>
            <a:r>
              <a:rPr lang="en-US" dirty="0"/>
              <a:t>Third level</a:t>
            </a:r>
          </a:p>
          <a:p>
            <a:pPr marL="1657350" lvl="3" indent="-285750">
              <a:spcAft>
                <a:spcPts val="800"/>
              </a:spcAft>
              <a:buFont typeface="Arial" panose="020B0604020202020204" pitchFamily="34" charset="0"/>
              <a:buChar char="•"/>
            </a:pPr>
            <a:r>
              <a:rPr lang="en-US" dirty="0"/>
              <a:t>Fourth level</a:t>
            </a:r>
          </a:p>
          <a:p>
            <a:pPr marL="2114550" lvl="4" indent="-285750">
              <a:spcAft>
                <a:spcPts val="800"/>
              </a:spcAft>
              <a:buFont typeface="Arial" panose="020B0604020202020204" pitchFamily="34" charset="0"/>
              <a:buChar char="•"/>
            </a:pPr>
            <a:r>
              <a:rPr lang="en-US" dirty="0"/>
              <a:t>Fifth level</a:t>
            </a:r>
          </a:p>
        </p:txBody>
      </p:sp>
      <p:sp>
        <p:nvSpPr>
          <p:cNvPr id="19" name="Content Placeholder 8"/>
          <p:cNvSpPr>
            <a:spLocks noGrp="1"/>
          </p:cNvSpPr>
          <p:nvPr>
            <p:ph sz="quarter" idx="19"/>
          </p:nvPr>
        </p:nvSpPr>
        <p:spPr>
          <a:xfrm>
            <a:off x="4800600" y="19812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1" name="Content Placeholder 9"/>
          <p:cNvSpPr>
            <a:spLocks noGrp="1"/>
          </p:cNvSpPr>
          <p:nvPr>
            <p:ph sz="quarter" idx="20"/>
          </p:nvPr>
        </p:nvSpPr>
        <p:spPr>
          <a:xfrm>
            <a:off x="4800600" y="28956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3" name="Content Placeholder 10"/>
          <p:cNvSpPr>
            <a:spLocks noGrp="1"/>
          </p:cNvSpPr>
          <p:nvPr>
            <p:ph sz="quarter" idx="21"/>
          </p:nvPr>
        </p:nvSpPr>
        <p:spPr>
          <a:xfrm>
            <a:off x="4800600" y="38100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5" name="Content Placeholder 11"/>
          <p:cNvSpPr>
            <a:spLocks noGrp="1"/>
          </p:cNvSpPr>
          <p:nvPr>
            <p:ph sz="quarter" idx="22"/>
          </p:nvPr>
        </p:nvSpPr>
        <p:spPr>
          <a:xfrm>
            <a:off x="4800600" y="47244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7" name="Content Placeholder 12"/>
          <p:cNvSpPr>
            <a:spLocks noGrp="1"/>
          </p:cNvSpPr>
          <p:nvPr>
            <p:ph sz="quarter" idx="23"/>
          </p:nvPr>
        </p:nvSpPr>
        <p:spPr>
          <a:xfrm>
            <a:off x="4800600" y="56388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13" name="Jump Link"/>
          <p:cNvSpPr>
            <a:spLocks noGrp="1"/>
          </p:cNvSpPr>
          <p:nvPr>
            <p:ph type="body" sz="quarter" idx="17" hasCustomPrompt="1"/>
          </p:nvPr>
        </p:nvSpPr>
        <p:spPr>
          <a:xfrm>
            <a:off x="3467512"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1" name="Photo Credit"/>
          <p:cNvSpPr>
            <a:spLocks noGrp="1"/>
          </p:cNvSpPr>
          <p:nvPr>
            <p:ph type="body" sz="quarter" idx="16"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9805406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o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Jump Link"/>
          <p:cNvSpPr>
            <a:spLocks noGrp="1"/>
          </p:cNvSpPr>
          <p:nvPr>
            <p:ph type="body" sz="quarter" idx="17" hasCustomPrompt="1"/>
          </p:nvPr>
        </p:nvSpPr>
        <p:spPr>
          <a:xfrm>
            <a:off x="34659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1187976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o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5612"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Jump Link"/>
          <p:cNvSpPr>
            <a:spLocks noGrp="1"/>
          </p:cNvSpPr>
          <p:nvPr>
            <p:ph type="body" sz="quarter" idx="17" hasCustomPrompt="1"/>
          </p:nvPr>
        </p:nvSpPr>
        <p:spPr>
          <a:xfrm>
            <a:off x="34659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2"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874073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124200" y="3429000"/>
            <a:ext cx="6019800" cy="1752600"/>
          </a:xfrm>
          <a:prstGeom prst="rect">
            <a:avLst/>
          </a:prstGeom>
          <a:solidFill>
            <a:srgbClr val="52525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276600" y="3505200"/>
            <a:ext cx="569976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276600" y="4190999"/>
            <a:ext cx="5699760" cy="914400"/>
          </a:xfrm>
          <a:prstGeom prst="rect">
            <a:avLst/>
          </a:prstGeom>
        </p:spPr>
        <p:txBody>
          <a:bodyPr/>
          <a:lstStyle>
            <a:lvl1pPr marL="0" indent="0" algn="r">
              <a:buNone/>
              <a:defRPr sz="2800" b="0">
                <a:solidFill>
                  <a:schemeClr val="bg1"/>
                </a:solidFill>
                <a:latin typeface="+mj-lt"/>
              </a:defRPr>
            </a:lvl1pPr>
            <a:lvl2pPr marL="457200" indent="0" algn="r">
              <a:buNone/>
              <a:defRPr sz="2400" b="0">
                <a:solidFill>
                  <a:schemeClr val="bg1"/>
                </a:solidFill>
                <a:latin typeface="ArumSans Bd" panose="020B0B04010000020C00" pitchFamily="34" charset="0"/>
              </a:defRPr>
            </a:lvl2pPr>
            <a:lvl3pPr marL="914400" indent="0" algn="r">
              <a:buNone/>
              <a:defRPr sz="2400" b="0">
                <a:solidFill>
                  <a:schemeClr val="bg1"/>
                </a:solidFill>
                <a:latin typeface="ArumSans Bd" panose="020B0B04010000020C00" pitchFamily="34" charset="0"/>
              </a:defRPr>
            </a:lvl3pPr>
            <a:lvl4pPr marL="1371600" indent="0" algn="r">
              <a:buNone/>
              <a:defRPr sz="2400" b="0">
                <a:solidFill>
                  <a:schemeClr val="bg1"/>
                </a:solidFill>
                <a:latin typeface="ArumSans Bd" panose="020B0B04010000020C00" pitchFamily="34" charset="0"/>
              </a:defRPr>
            </a:lvl4pPr>
            <a:lvl5pPr marL="1828800" indent="0" algn="r">
              <a:buNone/>
              <a:defRPr sz="2400" b="0">
                <a:solidFill>
                  <a:schemeClr val="bg1"/>
                </a:solidFill>
                <a:latin typeface="ArumSans Bd" panose="020B0B04010000020C00" pitchFamily="34" charset="0"/>
              </a:defRPr>
            </a:lvl5pPr>
          </a:lstStyle>
          <a:p>
            <a:pPr lvl="0"/>
            <a:r>
              <a:rPr lang="en-US" dirty="0"/>
              <a:t>Edit Master text styles</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
        <p:nvSpPr>
          <p:cNvPr id="10" name="Content Placeholder 7"/>
          <p:cNvSpPr>
            <a:spLocks noGrp="1"/>
          </p:cNvSpPr>
          <p:nvPr>
            <p:ph sz="quarter" idx="13"/>
          </p:nvPr>
        </p:nvSpPr>
        <p:spPr>
          <a:xfrm>
            <a:off x="0" y="6771640"/>
            <a:ext cx="9144000" cy="91440"/>
          </a:xfrm>
          <a:prstGeom prst="rect">
            <a:avLst/>
          </a:prstGeom>
        </p:spPr>
        <p:txBody>
          <a:bodyPr lIns="45720" rIns="45720" anchor="ctr"/>
          <a:lstStyle>
            <a:lvl1pPr algn="l">
              <a:defRPr sz="800">
                <a:solidFill>
                  <a:srgbClr val="6A6A6A"/>
                </a:solidFill>
              </a:defRPr>
            </a:lvl1pPr>
          </a:lstStyle>
          <a:p>
            <a:pPr lvl="0"/>
            <a:r>
              <a:rPr lang="en-US" dirty="0"/>
              <a:t>Click to edit Master text styles</a:t>
            </a:r>
          </a:p>
        </p:txBody>
      </p:sp>
    </p:spTree>
    <p:extLst>
      <p:ext uri="{BB962C8B-B14F-4D97-AF65-F5344CB8AC3E}">
        <p14:creationId xmlns:p14="http://schemas.microsoft.com/office/powerpoint/2010/main" val="34806866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o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Jump Link"/>
          <p:cNvSpPr>
            <a:spLocks noGrp="1"/>
          </p:cNvSpPr>
          <p:nvPr>
            <p:ph type="body" sz="quarter" idx="17" hasCustomPrompt="1"/>
          </p:nvPr>
        </p:nvSpPr>
        <p:spPr>
          <a:xfrm>
            <a:off x="3465912" y="60198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587377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o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Jump Link"/>
          <p:cNvSpPr>
            <a:spLocks noGrp="1"/>
          </p:cNvSpPr>
          <p:nvPr>
            <p:ph type="body" sz="quarter" idx="13" hasCustomPrompt="1"/>
          </p:nvPr>
        </p:nvSpPr>
        <p:spPr>
          <a:xfrm>
            <a:off x="4999894" y="6488875"/>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8"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9750495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o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1908587" y="6488875"/>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4910042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o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Jump Link"/>
          <p:cNvSpPr>
            <a:spLocks noGrp="1"/>
          </p:cNvSpPr>
          <p:nvPr>
            <p:ph type="body" sz="quarter" idx="12" hasCustomPrompt="1"/>
          </p:nvPr>
        </p:nvSpPr>
        <p:spPr>
          <a:xfrm>
            <a:off x="3357063" y="510540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326611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o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a:t>Click to edit Master title style</a:t>
            </a:r>
          </a:p>
        </p:txBody>
      </p:sp>
      <p:sp>
        <p:nvSpPr>
          <p:cNvPr id="6" name="Media Placeholder 1"/>
          <p:cNvSpPr>
            <a:spLocks noGrp="1"/>
          </p:cNvSpPr>
          <p:nvPr>
            <p:ph type="media" sz="quarter" idx="11"/>
          </p:nvPr>
        </p:nvSpPr>
        <p:spPr>
          <a:xfrm>
            <a:off x="0" y="1066799"/>
            <a:ext cx="9144000" cy="5315957"/>
          </a:xfrm>
          <a:prstGeom prst="rect">
            <a:avLst/>
          </a:prstGeom>
        </p:spPr>
        <p:txBody>
          <a:bodyPr/>
          <a:lstStyle>
            <a:lvl1pPr marL="0" indent="0">
              <a:buNone/>
              <a:defRPr/>
            </a:lvl1pPr>
          </a:lstStyle>
          <a:p>
            <a:endParaRPr lang="en-US" dirty="0"/>
          </a:p>
        </p:txBody>
      </p:sp>
      <p:sp>
        <p:nvSpPr>
          <p:cNvPr id="5" name="Video Credit"/>
          <p:cNvSpPr>
            <a:spLocks noGrp="1"/>
          </p:cNvSpPr>
          <p:nvPr>
            <p:ph type="body" sz="quarter" idx="12"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Video Credit Here</a:t>
            </a:r>
          </a:p>
        </p:txBody>
      </p:sp>
    </p:spTree>
    <p:extLst>
      <p:ext uri="{BB962C8B-B14F-4D97-AF65-F5344CB8AC3E}">
        <p14:creationId xmlns:p14="http://schemas.microsoft.com/office/powerpoint/2010/main" val="1987417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5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457200" y="1798320"/>
            <a:ext cx="8229600" cy="1097280"/>
          </a:xfrm>
          <a:prstGeom prst="rect">
            <a:avLst/>
          </a:prstGeom>
        </p:spPr>
        <p:txBody>
          <a:bodyPr anchor="ctr"/>
          <a:lstStyle>
            <a:lvl1pPr algn="ctr">
              <a:defRPr sz="3600" b="1">
                <a:solidFill>
                  <a:schemeClr val="tx1"/>
                </a:solidFill>
                <a:latin typeface="Arial" panose="020B0604020202020204" pitchFamily="34" charset="0"/>
                <a:ea typeface="Verdana" panose="020B0604030504040204" pitchFamily="34" charset="0"/>
                <a:cs typeface="Arial" panose="020B0604020202020204" pitchFamily="34" charset="0"/>
              </a:defRPr>
            </a:lvl1pPr>
          </a:lstStyle>
          <a:p>
            <a:r>
              <a:rPr lang="en-US" dirty="0"/>
              <a:t>Click to edit Master title style</a:t>
            </a:r>
          </a:p>
        </p:txBody>
      </p:sp>
      <p:sp>
        <p:nvSpPr>
          <p:cNvPr id="3" name="Content Placeholder 1"/>
          <p:cNvSpPr>
            <a:spLocks noGrp="1"/>
          </p:cNvSpPr>
          <p:nvPr>
            <p:ph idx="1" hasCustomPrompt="1"/>
          </p:nvPr>
        </p:nvSpPr>
        <p:spPr>
          <a:xfrm>
            <a:off x="457200" y="3124200"/>
            <a:ext cx="8229600" cy="2514600"/>
          </a:xfrm>
          <a:prstGeom prst="rect">
            <a:avLst/>
          </a:prstGeom>
        </p:spPr>
        <p:txBody>
          <a:bodyPr/>
          <a:lstStyle>
            <a:lvl1pPr marL="0" indent="0" algn="ctr">
              <a:spcBef>
                <a:spcPts val="600"/>
              </a:spcBef>
              <a:spcAft>
                <a:spcPts val="600"/>
              </a:spcAft>
              <a:buFont typeface="Arial" panose="020B0604020202020204" pitchFamily="34" charset="0"/>
              <a:buNone/>
              <a:defRPr sz="4000" b="1">
                <a:solidFill>
                  <a:srgbClr val="B44600"/>
                </a:solidFill>
                <a:latin typeface="Arial" panose="020B0604020202020204" pitchFamily="34" charset="0"/>
                <a:ea typeface="Verdana" panose="020B0604030504040204" pitchFamily="34" charset="0"/>
                <a:cs typeface="Arial" panose="020B060402020202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Arial" panose="020B0604020202020204" pitchFamily="34" charset="0"/>
                <a:ea typeface="Verdana" panose="020B0604030504040204" pitchFamily="34" charset="0"/>
                <a:cs typeface="Arial" panose="020B060402020202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Arial" panose="020B0604020202020204" pitchFamily="34" charset="0"/>
                <a:ea typeface="Verdana" panose="020B0604030504040204" pitchFamily="34" charset="0"/>
                <a:cs typeface="Arial" panose="020B060402020202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Arial" panose="020B0604020202020204" pitchFamily="34" charset="0"/>
                <a:ea typeface="Verdana" panose="020B0604030504040204" pitchFamily="34" charset="0"/>
                <a:cs typeface="Arial" panose="020B060402020202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Arial" panose="020B0604020202020204" pitchFamily="34" charset="0"/>
                <a:ea typeface="Verdana" panose="020B0604030504040204" pitchFamily="34" charset="0"/>
                <a:cs typeface="Arial" panose="020B06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6767257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457200" y="45720"/>
            <a:ext cx="8229600" cy="1097280"/>
          </a:xfrm>
          <a:prstGeom prst="rect">
            <a:avLst/>
          </a:prstGeom>
        </p:spPr>
        <p:txBody>
          <a:bodyPr anchor="b"/>
          <a:lstStyle>
            <a:lvl1pPr algn="l">
              <a:defRPr sz="4000" b="1">
                <a:solidFill>
                  <a:srgbClr val="B44600"/>
                </a:solidFill>
                <a:latin typeface="Arial" panose="020B0604020202020204" pitchFamily="34" charset="0"/>
                <a:ea typeface="Verdana" panose="020B0604030504040204" pitchFamily="34" charset="0"/>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4876800"/>
          </a:xfrm>
          <a:prstGeom prst="rect">
            <a:avLst/>
          </a:prstGeom>
        </p:spPr>
        <p:txBody>
          <a:bodyPr/>
          <a:lstStyle>
            <a:lvl1pPr marL="0" indent="0">
              <a:spcBef>
                <a:spcPts val="600"/>
              </a:spcBef>
              <a:spcAft>
                <a:spcPts val="600"/>
              </a:spcAft>
              <a:buFont typeface="Arial" panose="020B0604020202020204" pitchFamily="34" charset="0"/>
              <a:buNone/>
              <a:defRPr sz="3200">
                <a:latin typeface="Arial" panose="020B0604020202020204" pitchFamily="34" charset="0"/>
                <a:ea typeface="Verdana" panose="020B0604030504040204" pitchFamily="34" charset="0"/>
                <a:cs typeface="Arial" panose="020B060402020202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Arial" panose="020B0604020202020204" pitchFamily="34" charset="0"/>
                <a:ea typeface="Verdana" panose="020B0604030504040204" pitchFamily="34" charset="0"/>
                <a:cs typeface="Arial" panose="020B060402020202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Arial" panose="020B0604020202020204" pitchFamily="34" charset="0"/>
                <a:ea typeface="Verdana" panose="020B0604030504040204" pitchFamily="34" charset="0"/>
                <a:cs typeface="Arial" panose="020B060402020202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Arial" panose="020B0604020202020204" pitchFamily="34" charset="0"/>
                <a:ea typeface="Verdana" panose="020B0604030504040204" pitchFamily="34" charset="0"/>
                <a:cs typeface="Arial" panose="020B060402020202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Arial" panose="020B0604020202020204" pitchFamily="34" charset="0"/>
                <a:ea typeface="Verdana" panose="020B060403050404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467512" y="6477000"/>
            <a:ext cx="2208976" cy="182880"/>
          </a:xfrm>
          <a:prstGeom prst="rect">
            <a:avLst/>
          </a:prstGeom>
        </p:spPr>
        <p:txBody>
          <a:bodyPr lIns="0" tIns="0" rIns="0" bIns="0"/>
          <a:lstStyle>
            <a:lvl1pPr marL="0" indent="0" algn="ctr">
              <a:buNone/>
              <a:defRPr sz="10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
        <p:nvSpPr>
          <p:cNvPr id="7" name="Straight Connector 28"/>
          <p:cNvSpPr>
            <a:spLocks noChangeShapeType="1"/>
          </p:cNvSpPr>
          <p:nvPr userDrawn="1"/>
        </p:nvSpPr>
        <p:spPr bwMode="auto">
          <a:xfrm>
            <a:off x="457200" y="1143000"/>
            <a:ext cx="8229600" cy="0"/>
          </a:xfrm>
          <a:prstGeom prst="line">
            <a:avLst/>
          </a:prstGeom>
          <a:noFill/>
          <a:ln w="9525">
            <a:solidFill>
              <a:srgbClr val="0064C8"/>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8626553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457200" y="45720"/>
            <a:ext cx="8229600" cy="1097280"/>
          </a:xfrm>
          <a:prstGeom prst="rect">
            <a:avLst/>
          </a:prstGeom>
        </p:spPr>
        <p:txBody>
          <a:bodyPr anchor="b"/>
          <a:lstStyle>
            <a:lvl1pPr algn="l">
              <a:defRPr sz="4000" b="1">
                <a:solidFill>
                  <a:srgbClr val="B44600"/>
                </a:solidFill>
                <a:latin typeface="Arial" panose="020B0604020202020204" pitchFamily="34" charset="0"/>
                <a:ea typeface="Verdana" panose="020B0604030504040204" pitchFamily="34" charset="0"/>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2468880"/>
          </a:xfrm>
          <a:prstGeom prst="rect">
            <a:avLst/>
          </a:prstGeom>
        </p:spPr>
        <p:txBody>
          <a:bodyPr/>
          <a:lstStyle>
            <a:lvl1pPr marL="0" indent="0">
              <a:spcBef>
                <a:spcPts val="600"/>
              </a:spcBef>
              <a:spcAft>
                <a:spcPts val="600"/>
              </a:spcAft>
              <a:buFont typeface="Arial" panose="020B0604020202020204" pitchFamily="34" charset="0"/>
              <a:buNone/>
              <a:defRPr sz="3200">
                <a:latin typeface="Arial" panose="020B0604020202020204" pitchFamily="34" charset="0"/>
                <a:ea typeface="Verdana" panose="020B0604030504040204" pitchFamily="34" charset="0"/>
                <a:cs typeface="Arial" panose="020B060402020202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Arial" panose="020B0604020202020204" pitchFamily="34" charset="0"/>
                <a:ea typeface="Verdana" panose="020B0604030504040204" pitchFamily="34" charset="0"/>
                <a:cs typeface="Arial" panose="020B060402020202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Arial" panose="020B0604020202020204" pitchFamily="34" charset="0"/>
                <a:ea typeface="Verdana" panose="020B0604030504040204" pitchFamily="34" charset="0"/>
                <a:cs typeface="Arial" panose="020B060402020202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Arial" panose="020B0604020202020204" pitchFamily="34" charset="0"/>
                <a:ea typeface="Verdana" panose="020B0604030504040204" pitchFamily="34" charset="0"/>
                <a:cs typeface="Arial" panose="020B060402020202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Arial" panose="020B0604020202020204" pitchFamily="34" charset="0"/>
                <a:ea typeface="Verdana" panose="020B060403050404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4008120"/>
            <a:ext cx="8229600" cy="2316480"/>
          </a:xfrm>
          <a:prstGeom prst="rect">
            <a:avLst/>
          </a:prstGeom>
        </p:spPr>
        <p:txBody>
          <a:bodyPr/>
          <a:lstStyle>
            <a:lvl1pPr marL="0" indent="0">
              <a:spcBef>
                <a:spcPts val="600"/>
              </a:spcBef>
              <a:spcAft>
                <a:spcPts val="600"/>
              </a:spcAft>
              <a:buFont typeface="Arial" panose="020B0604020202020204" pitchFamily="34" charset="0"/>
              <a:buNone/>
              <a:defRPr sz="3200">
                <a:latin typeface="Arial" panose="020B0604020202020204" pitchFamily="34" charset="0"/>
                <a:ea typeface="Verdana" panose="020B0604030504040204" pitchFamily="34" charset="0"/>
                <a:cs typeface="Arial" panose="020B060402020202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Arial" panose="020B0604020202020204" pitchFamily="34" charset="0"/>
                <a:ea typeface="Verdana" panose="020B0604030504040204" pitchFamily="34" charset="0"/>
                <a:cs typeface="Arial" panose="020B060402020202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Arial" panose="020B0604020202020204" pitchFamily="34" charset="0"/>
                <a:ea typeface="Verdana" panose="020B0604030504040204" pitchFamily="34" charset="0"/>
                <a:cs typeface="Arial" panose="020B060402020202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Arial" panose="020B0604020202020204" pitchFamily="34" charset="0"/>
                <a:ea typeface="Verdana" panose="020B0604030504040204" pitchFamily="34" charset="0"/>
                <a:cs typeface="Arial" panose="020B060402020202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Arial" panose="020B0604020202020204" pitchFamily="34" charset="0"/>
                <a:ea typeface="Verdana" panose="020B060403050404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4" hasCustomPrompt="1"/>
          </p:nvPr>
        </p:nvSpPr>
        <p:spPr>
          <a:xfrm>
            <a:off x="3463640" y="6477000"/>
            <a:ext cx="2212848" cy="182880"/>
          </a:xfrm>
          <a:prstGeom prst="rect">
            <a:avLst/>
          </a:prstGeom>
        </p:spPr>
        <p:txBody>
          <a:bodyPr lIns="0" tIns="0" rIns="0" bIns="0"/>
          <a:lstStyle>
            <a:lvl1pPr marL="0" indent="0" algn="ctr">
              <a:buNone/>
              <a:defRPr sz="1000"/>
            </a:lvl1pPr>
          </a:lstStyle>
          <a:p>
            <a:pPr lvl="0"/>
            <a:r>
              <a:rPr lang="en-US" dirty="0"/>
              <a:t>Add “Access the text alternative for slide images.”</a:t>
            </a:r>
          </a:p>
        </p:txBody>
      </p:sp>
      <p:sp>
        <p:nvSpPr>
          <p:cNvPr id="11" name="Text Placeholder 10"/>
          <p:cNvSpPr>
            <a:spLocks noGrp="1"/>
          </p:cNvSpPr>
          <p:nvPr>
            <p:ph type="body" sz="quarter" idx="15" hasCustomPrompt="1"/>
          </p:nvPr>
        </p:nvSpPr>
        <p:spPr>
          <a:xfrm>
            <a:off x="6473952" y="6705600"/>
            <a:ext cx="2670048" cy="155448"/>
          </a:xfrm>
          <a:prstGeom prst="rect">
            <a:avLst/>
          </a:prstGeom>
        </p:spPr>
        <p:txBody>
          <a:bodyPr wrap="none" lIns="0" tIns="0" rIns="45720" bIns="0"/>
          <a:lstStyle>
            <a:lvl1pPr marL="0" indent="0" algn="r">
              <a:buNone/>
              <a:defRPr sz="800">
                <a:solidFill>
                  <a:schemeClr val="bg1"/>
                </a:solidFill>
              </a:defRPr>
            </a:lvl1pPr>
          </a:lstStyle>
          <a:p>
            <a:pPr lvl="0"/>
            <a:r>
              <a:rPr lang="en-US" dirty="0"/>
              <a:t>Insert Photo Credit Here</a:t>
            </a:r>
          </a:p>
        </p:txBody>
      </p:sp>
      <p:sp>
        <p:nvSpPr>
          <p:cNvPr id="8" name="Straight Connector 28"/>
          <p:cNvSpPr>
            <a:spLocks noChangeShapeType="1"/>
          </p:cNvSpPr>
          <p:nvPr userDrawn="1"/>
        </p:nvSpPr>
        <p:spPr bwMode="auto">
          <a:xfrm>
            <a:off x="457200" y="1143000"/>
            <a:ext cx="8229600" cy="0"/>
          </a:xfrm>
          <a:prstGeom prst="line">
            <a:avLst/>
          </a:prstGeom>
          <a:noFill/>
          <a:ln w="9525">
            <a:solidFill>
              <a:srgbClr val="0064C8"/>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42043018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457200" y="45720"/>
            <a:ext cx="8229600" cy="1097280"/>
          </a:xfrm>
          <a:prstGeom prst="rect">
            <a:avLst/>
          </a:prstGeom>
        </p:spPr>
        <p:txBody>
          <a:bodyPr anchor="b"/>
          <a:lstStyle>
            <a:lvl1pPr algn="l">
              <a:defRPr sz="4000" b="1">
                <a:solidFill>
                  <a:srgbClr val="B44600"/>
                </a:solidFill>
                <a:latin typeface="Arial" panose="020B0604020202020204" pitchFamily="34" charset="0"/>
                <a:ea typeface="Verdana" panose="020B0604030504040204" pitchFamily="34" charset="0"/>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3931920" cy="4876800"/>
          </a:xfrm>
          <a:prstGeom prst="rect">
            <a:avLst/>
          </a:prstGeom>
        </p:spPr>
        <p:txBody>
          <a:bodyPr/>
          <a:lstStyle>
            <a:lvl1pPr marL="0" indent="0">
              <a:spcBef>
                <a:spcPts val="600"/>
              </a:spcBef>
              <a:spcAft>
                <a:spcPts val="600"/>
              </a:spcAft>
              <a:buFont typeface="Arial" panose="020B0604020202020204" pitchFamily="34" charset="0"/>
              <a:buNone/>
              <a:defRPr sz="3200">
                <a:latin typeface="Arial" panose="020B0604020202020204" pitchFamily="34" charset="0"/>
                <a:ea typeface="Verdana" panose="020B0604030504040204" pitchFamily="34" charset="0"/>
                <a:cs typeface="Arial" panose="020B060402020202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Arial" panose="020B0604020202020204" pitchFamily="34" charset="0"/>
                <a:ea typeface="Verdana" panose="020B0604030504040204" pitchFamily="34" charset="0"/>
                <a:cs typeface="Arial" panose="020B060402020202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Arial" panose="020B0604020202020204" pitchFamily="34" charset="0"/>
                <a:ea typeface="Verdana" panose="020B0604030504040204" pitchFamily="34" charset="0"/>
                <a:cs typeface="Arial" panose="020B060402020202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Arial" panose="020B0604020202020204" pitchFamily="34" charset="0"/>
                <a:ea typeface="Verdana" panose="020B0604030504040204" pitchFamily="34" charset="0"/>
                <a:cs typeface="Arial" panose="020B060402020202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Arial" panose="020B0604020202020204" pitchFamily="34" charset="0"/>
                <a:ea typeface="Verdana" panose="020B060403050404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754880" y="1295400"/>
            <a:ext cx="3931920" cy="4876800"/>
          </a:xfrm>
          <a:prstGeom prst="rect">
            <a:avLst/>
          </a:prstGeom>
        </p:spPr>
        <p:txBody>
          <a:bodyPr/>
          <a:lstStyle>
            <a:lvl1pPr marL="0" indent="0">
              <a:spcBef>
                <a:spcPts val="600"/>
              </a:spcBef>
              <a:spcAft>
                <a:spcPts val="600"/>
              </a:spcAft>
              <a:buFont typeface="Arial" panose="020B0604020202020204" pitchFamily="34" charset="0"/>
              <a:buNone/>
              <a:defRPr sz="3200">
                <a:latin typeface="Arial" panose="020B0604020202020204" pitchFamily="34" charset="0"/>
                <a:ea typeface="Verdana" panose="020B0604030504040204" pitchFamily="34" charset="0"/>
                <a:cs typeface="Arial" panose="020B060402020202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Arial" panose="020B0604020202020204" pitchFamily="34" charset="0"/>
                <a:ea typeface="Verdana" panose="020B0604030504040204" pitchFamily="34" charset="0"/>
                <a:cs typeface="Arial" panose="020B060402020202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Arial" panose="020B0604020202020204" pitchFamily="34" charset="0"/>
                <a:ea typeface="Verdana" panose="020B0604030504040204" pitchFamily="34" charset="0"/>
                <a:cs typeface="Arial" panose="020B060402020202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Arial" panose="020B0604020202020204" pitchFamily="34" charset="0"/>
                <a:ea typeface="Verdana" panose="020B0604030504040204" pitchFamily="34" charset="0"/>
                <a:cs typeface="Arial" panose="020B060402020202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Arial" panose="020B0604020202020204" pitchFamily="34" charset="0"/>
                <a:ea typeface="Verdana" panose="020B060403050404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4" hasCustomPrompt="1"/>
          </p:nvPr>
        </p:nvSpPr>
        <p:spPr>
          <a:xfrm>
            <a:off x="3463640" y="6477000"/>
            <a:ext cx="2212848" cy="182880"/>
          </a:xfrm>
          <a:prstGeom prst="rect">
            <a:avLst/>
          </a:prstGeom>
        </p:spPr>
        <p:txBody>
          <a:bodyPr lIns="0" tIns="0" rIns="0" bIns="0"/>
          <a:lstStyle>
            <a:lvl1pPr marL="0" indent="0" algn="ctr">
              <a:buNone/>
              <a:defRPr sz="1000"/>
            </a:lvl1pPr>
          </a:lstStyle>
          <a:p>
            <a:pPr lvl="0"/>
            <a:r>
              <a:rPr lang="en-US" dirty="0"/>
              <a:t>Add “Access the text alternative for slide images.”</a:t>
            </a:r>
          </a:p>
        </p:txBody>
      </p:sp>
      <p:sp>
        <p:nvSpPr>
          <p:cNvPr id="11" name="Text Placeholder 10"/>
          <p:cNvSpPr>
            <a:spLocks noGrp="1"/>
          </p:cNvSpPr>
          <p:nvPr>
            <p:ph type="body" sz="quarter" idx="15" hasCustomPrompt="1"/>
          </p:nvPr>
        </p:nvSpPr>
        <p:spPr>
          <a:xfrm>
            <a:off x="6473952" y="6705600"/>
            <a:ext cx="2670048" cy="155448"/>
          </a:xfrm>
          <a:prstGeom prst="rect">
            <a:avLst/>
          </a:prstGeom>
        </p:spPr>
        <p:txBody>
          <a:bodyPr wrap="none" lIns="0" tIns="0" rIns="45720" bIns="0"/>
          <a:lstStyle>
            <a:lvl1pPr marL="0" indent="0" algn="r">
              <a:buNone/>
              <a:defRPr sz="800">
                <a:solidFill>
                  <a:schemeClr val="bg1"/>
                </a:solidFill>
              </a:defRPr>
            </a:lvl1pPr>
          </a:lstStyle>
          <a:p>
            <a:pPr lvl="0"/>
            <a:r>
              <a:rPr lang="en-US" dirty="0"/>
              <a:t>Insert Photo Credit Here</a:t>
            </a:r>
          </a:p>
        </p:txBody>
      </p:sp>
      <p:sp>
        <p:nvSpPr>
          <p:cNvPr id="8" name="Straight Connector 28"/>
          <p:cNvSpPr>
            <a:spLocks noChangeShapeType="1"/>
          </p:cNvSpPr>
          <p:nvPr userDrawn="1"/>
        </p:nvSpPr>
        <p:spPr bwMode="auto">
          <a:xfrm>
            <a:off x="457200" y="1143000"/>
            <a:ext cx="8229600" cy="0"/>
          </a:xfrm>
          <a:prstGeom prst="line">
            <a:avLst/>
          </a:prstGeom>
          <a:noFill/>
          <a:ln w="9525">
            <a:solidFill>
              <a:srgbClr val="0064C8"/>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3206766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457200" y="45720"/>
            <a:ext cx="8229600" cy="1097280"/>
          </a:xfrm>
          <a:prstGeom prst="rect">
            <a:avLst/>
          </a:prstGeom>
        </p:spPr>
        <p:txBody>
          <a:bodyPr anchor="b"/>
          <a:lstStyle>
            <a:lvl1pPr algn="l">
              <a:defRPr sz="4000" b="1">
                <a:solidFill>
                  <a:srgbClr val="B44600"/>
                </a:solidFill>
                <a:latin typeface="Arial" panose="020B0604020202020204" pitchFamily="34" charset="0"/>
                <a:ea typeface="Verdana" panose="020B0604030504040204" pitchFamily="34" charset="0"/>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1097280"/>
          </a:xfrm>
          <a:prstGeom prst="rect">
            <a:avLst/>
          </a:prstGeom>
        </p:spPr>
        <p:txBody>
          <a:bodyPr/>
          <a:lstStyle>
            <a:lvl1pPr marL="0" indent="0">
              <a:spcBef>
                <a:spcPts val="600"/>
              </a:spcBef>
              <a:spcAft>
                <a:spcPts val="600"/>
              </a:spcAft>
              <a:buFont typeface="Arial" panose="020B0604020202020204" pitchFamily="34" charset="0"/>
              <a:buNone/>
              <a:defRPr sz="3200">
                <a:latin typeface="Arial" panose="020B0604020202020204" pitchFamily="34" charset="0"/>
                <a:ea typeface="Verdana" panose="020B0604030504040204" pitchFamily="34" charset="0"/>
                <a:cs typeface="Arial" panose="020B060402020202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Arial" panose="020B0604020202020204" pitchFamily="34" charset="0"/>
                <a:ea typeface="Verdana" panose="020B0604030504040204" pitchFamily="34" charset="0"/>
                <a:cs typeface="Arial" panose="020B060402020202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Arial" panose="020B0604020202020204" pitchFamily="34" charset="0"/>
                <a:ea typeface="Verdana" panose="020B0604030504040204" pitchFamily="34" charset="0"/>
                <a:cs typeface="Arial" panose="020B060402020202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Arial" panose="020B0604020202020204" pitchFamily="34" charset="0"/>
                <a:ea typeface="Verdana" panose="020B0604030504040204" pitchFamily="34" charset="0"/>
                <a:cs typeface="Arial" panose="020B060402020202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Arial" panose="020B0604020202020204" pitchFamily="34" charset="0"/>
                <a:ea typeface="Verdana" panose="020B060403050404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641600"/>
            <a:ext cx="8229600" cy="1188720"/>
          </a:xfrm>
          <a:prstGeom prst="rect">
            <a:avLst/>
          </a:prstGeom>
        </p:spPr>
        <p:txBody>
          <a:bodyPr/>
          <a:lstStyle>
            <a:lvl1pPr marL="0" indent="0">
              <a:spcBef>
                <a:spcPts val="600"/>
              </a:spcBef>
              <a:spcAft>
                <a:spcPts val="600"/>
              </a:spcAft>
              <a:buFont typeface="Arial" panose="020B0604020202020204" pitchFamily="34" charset="0"/>
              <a:buNone/>
              <a:defRPr sz="3200">
                <a:latin typeface="Arial" panose="020B0604020202020204" pitchFamily="34" charset="0"/>
                <a:ea typeface="Verdana" panose="020B0604030504040204" pitchFamily="34" charset="0"/>
                <a:cs typeface="Arial" panose="020B060402020202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Arial" panose="020B0604020202020204" pitchFamily="34" charset="0"/>
                <a:ea typeface="Verdana" panose="020B0604030504040204" pitchFamily="34" charset="0"/>
                <a:cs typeface="Arial" panose="020B060402020202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Arial" panose="020B0604020202020204" pitchFamily="34" charset="0"/>
                <a:ea typeface="Verdana" panose="020B0604030504040204" pitchFamily="34" charset="0"/>
                <a:cs typeface="Arial" panose="020B060402020202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Arial" panose="020B0604020202020204" pitchFamily="34" charset="0"/>
                <a:ea typeface="Verdana" panose="020B0604030504040204" pitchFamily="34" charset="0"/>
                <a:cs typeface="Arial" panose="020B060402020202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Arial" panose="020B0604020202020204" pitchFamily="34" charset="0"/>
                <a:ea typeface="Verdana" panose="020B060403050404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926840"/>
            <a:ext cx="8229600" cy="1188720"/>
          </a:xfrm>
          <a:prstGeom prst="rect">
            <a:avLst/>
          </a:prstGeom>
        </p:spPr>
        <p:txBody>
          <a:bodyPr/>
          <a:lstStyle>
            <a:lvl1pPr marL="0" indent="0">
              <a:spcBef>
                <a:spcPts val="600"/>
              </a:spcBef>
              <a:spcAft>
                <a:spcPts val="600"/>
              </a:spcAft>
              <a:buFont typeface="Arial" panose="020B0604020202020204" pitchFamily="34" charset="0"/>
              <a:buNone/>
              <a:defRPr sz="3200">
                <a:latin typeface="Arial" panose="020B0604020202020204" pitchFamily="34" charset="0"/>
                <a:ea typeface="Verdana" panose="020B0604030504040204" pitchFamily="34" charset="0"/>
                <a:cs typeface="Arial" panose="020B060402020202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Arial" panose="020B0604020202020204" pitchFamily="34" charset="0"/>
                <a:ea typeface="Verdana" panose="020B0604030504040204" pitchFamily="34" charset="0"/>
                <a:cs typeface="Arial" panose="020B060402020202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Arial" panose="020B0604020202020204" pitchFamily="34" charset="0"/>
                <a:ea typeface="Verdana" panose="020B0604030504040204" pitchFamily="34" charset="0"/>
                <a:cs typeface="Arial" panose="020B060402020202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Arial" panose="020B0604020202020204" pitchFamily="34" charset="0"/>
                <a:ea typeface="Verdana" panose="020B0604030504040204" pitchFamily="34" charset="0"/>
                <a:cs typeface="Arial" panose="020B060402020202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Arial" panose="020B0604020202020204" pitchFamily="34" charset="0"/>
                <a:ea typeface="Verdana" panose="020B060403050404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5212080"/>
            <a:ext cx="8229600" cy="1188720"/>
          </a:xfrm>
          <a:prstGeom prst="rect">
            <a:avLst/>
          </a:prstGeom>
        </p:spPr>
        <p:txBody>
          <a:bodyPr/>
          <a:lstStyle>
            <a:lvl1pPr marL="0" indent="0">
              <a:spcBef>
                <a:spcPts val="600"/>
              </a:spcBef>
              <a:spcAft>
                <a:spcPts val="600"/>
              </a:spcAft>
              <a:buFont typeface="Arial" panose="020B0604020202020204" pitchFamily="34" charset="0"/>
              <a:buNone/>
              <a:defRPr sz="3200">
                <a:latin typeface="Arial" panose="020B0604020202020204" pitchFamily="34" charset="0"/>
                <a:ea typeface="Verdana" panose="020B0604030504040204" pitchFamily="34" charset="0"/>
                <a:cs typeface="Arial" panose="020B060402020202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Arial" panose="020B0604020202020204" pitchFamily="34" charset="0"/>
                <a:ea typeface="Verdana" panose="020B0604030504040204" pitchFamily="34" charset="0"/>
                <a:cs typeface="Arial" panose="020B060402020202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Arial" panose="020B0604020202020204" pitchFamily="34" charset="0"/>
                <a:ea typeface="Verdana" panose="020B0604030504040204" pitchFamily="34" charset="0"/>
                <a:cs typeface="Arial" panose="020B060402020202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Arial" panose="020B0604020202020204" pitchFamily="34" charset="0"/>
                <a:ea typeface="Verdana" panose="020B0604030504040204" pitchFamily="34" charset="0"/>
                <a:cs typeface="Arial" panose="020B060402020202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Arial" panose="020B0604020202020204" pitchFamily="34" charset="0"/>
                <a:ea typeface="Verdana" panose="020B060403050404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p:cNvSpPr>
            <a:spLocks noGrp="1"/>
          </p:cNvSpPr>
          <p:nvPr>
            <p:ph type="body" sz="quarter" idx="16" hasCustomPrompt="1"/>
          </p:nvPr>
        </p:nvSpPr>
        <p:spPr>
          <a:xfrm>
            <a:off x="3463640" y="6477000"/>
            <a:ext cx="2212848" cy="182880"/>
          </a:xfrm>
          <a:prstGeom prst="rect">
            <a:avLst/>
          </a:prstGeom>
        </p:spPr>
        <p:txBody>
          <a:bodyPr lIns="0" tIns="0" rIns="0" bIns="0"/>
          <a:lstStyle>
            <a:lvl1pPr marL="0" indent="0" algn="ctr">
              <a:buNone/>
              <a:defRPr sz="1000"/>
            </a:lvl1pPr>
          </a:lstStyle>
          <a:p>
            <a:pPr lvl="0"/>
            <a:r>
              <a:rPr lang="en-US" dirty="0"/>
              <a:t>Add “Access the text alternative for slide images.”</a:t>
            </a:r>
          </a:p>
        </p:txBody>
      </p:sp>
      <p:sp>
        <p:nvSpPr>
          <p:cNvPr id="13" name="Text Placeholder 10"/>
          <p:cNvSpPr>
            <a:spLocks noGrp="1"/>
          </p:cNvSpPr>
          <p:nvPr>
            <p:ph type="body" sz="quarter" idx="17" hasCustomPrompt="1"/>
          </p:nvPr>
        </p:nvSpPr>
        <p:spPr>
          <a:xfrm>
            <a:off x="6473952" y="6705600"/>
            <a:ext cx="2670048" cy="155448"/>
          </a:xfrm>
          <a:prstGeom prst="rect">
            <a:avLst/>
          </a:prstGeom>
        </p:spPr>
        <p:txBody>
          <a:bodyPr wrap="none" lIns="0" tIns="0" rIns="45720" bIns="0"/>
          <a:lstStyle>
            <a:lvl1pPr marL="0" indent="0" algn="r">
              <a:buNone/>
              <a:defRPr sz="800">
                <a:solidFill>
                  <a:schemeClr val="bg1"/>
                </a:solidFill>
              </a:defRPr>
            </a:lvl1pPr>
          </a:lstStyle>
          <a:p>
            <a:pPr lvl="0"/>
            <a:r>
              <a:rPr lang="en-US" dirty="0"/>
              <a:t>Insert Photo Credit Here</a:t>
            </a:r>
          </a:p>
        </p:txBody>
      </p:sp>
      <p:sp>
        <p:nvSpPr>
          <p:cNvPr id="9" name="Straight Connector 28"/>
          <p:cNvSpPr>
            <a:spLocks noChangeShapeType="1"/>
          </p:cNvSpPr>
          <p:nvPr userDrawn="1"/>
        </p:nvSpPr>
        <p:spPr bwMode="auto">
          <a:xfrm>
            <a:off x="457200" y="1143000"/>
            <a:ext cx="8229600" cy="0"/>
          </a:xfrm>
          <a:prstGeom prst="line">
            <a:avLst/>
          </a:prstGeom>
          <a:noFill/>
          <a:ln w="9525">
            <a:solidFill>
              <a:srgbClr val="0064C8"/>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4118001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dTagline-Gray BG, Title-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581400"/>
            <a:ext cx="561594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36828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457200" y="45720"/>
            <a:ext cx="8229600" cy="1097280"/>
          </a:xfrm>
          <a:prstGeom prst="rect">
            <a:avLst/>
          </a:prstGeom>
        </p:spPr>
        <p:txBody>
          <a:bodyPr anchor="b"/>
          <a:lstStyle>
            <a:lvl1pPr algn="l">
              <a:defRPr sz="4000" b="1">
                <a:solidFill>
                  <a:srgbClr val="B44600"/>
                </a:solidFill>
                <a:latin typeface="Arial" panose="020B0604020202020204" pitchFamily="34" charset="0"/>
                <a:ea typeface="Verdana" panose="020B0604030504040204" pitchFamily="34" charset="0"/>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731520"/>
          </a:xfrm>
          <a:prstGeom prst="rect">
            <a:avLst/>
          </a:prstGeom>
        </p:spPr>
        <p:txBody>
          <a:bodyPr/>
          <a:lstStyle>
            <a:lvl1pPr marL="0" indent="0">
              <a:spcBef>
                <a:spcPts val="600"/>
              </a:spcBef>
              <a:spcAft>
                <a:spcPts val="600"/>
              </a:spcAft>
              <a:buFont typeface="Arial" panose="020B0604020202020204" pitchFamily="34" charset="0"/>
              <a:buNone/>
              <a:defRPr sz="3200">
                <a:latin typeface="Arial" panose="020B0604020202020204" pitchFamily="34" charset="0"/>
                <a:ea typeface="Verdana" panose="020B0604030504040204" pitchFamily="34" charset="0"/>
                <a:cs typeface="Arial" panose="020B060402020202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Arial" panose="020B0604020202020204" pitchFamily="34" charset="0"/>
                <a:ea typeface="Verdana" panose="020B0604030504040204" pitchFamily="34" charset="0"/>
                <a:cs typeface="Arial" panose="020B060402020202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Arial" panose="020B0604020202020204" pitchFamily="34" charset="0"/>
                <a:ea typeface="Verdana" panose="020B0604030504040204" pitchFamily="34" charset="0"/>
                <a:cs typeface="Arial" panose="020B060402020202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Arial" panose="020B0604020202020204" pitchFamily="34" charset="0"/>
                <a:ea typeface="Verdana" panose="020B0604030504040204" pitchFamily="34" charset="0"/>
                <a:cs typeface="Arial" panose="020B060402020202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Arial" panose="020B0604020202020204" pitchFamily="34" charset="0"/>
                <a:ea typeface="Verdana" panose="020B060403050404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301240"/>
            <a:ext cx="8229600" cy="731520"/>
          </a:xfrm>
          <a:prstGeom prst="rect">
            <a:avLst/>
          </a:prstGeom>
        </p:spPr>
        <p:txBody>
          <a:bodyPr/>
          <a:lstStyle>
            <a:lvl1pPr marL="0" indent="0">
              <a:spcBef>
                <a:spcPts val="600"/>
              </a:spcBef>
              <a:spcAft>
                <a:spcPts val="600"/>
              </a:spcAft>
              <a:buFont typeface="Arial" panose="020B0604020202020204" pitchFamily="34" charset="0"/>
              <a:buNone/>
              <a:defRPr sz="3200">
                <a:latin typeface="Arial" panose="020B0604020202020204" pitchFamily="34" charset="0"/>
                <a:ea typeface="Verdana" panose="020B0604030504040204" pitchFamily="34" charset="0"/>
                <a:cs typeface="Arial" panose="020B060402020202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Arial" panose="020B0604020202020204" pitchFamily="34" charset="0"/>
                <a:ea typeface="Verdana" panose="020B0604030504040204" pitchFamily="34" charset="0"/>
                <a:cs typeface="Arial" panose="020B060402020202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Arial" panose="020B0604020202020204" pitchFamily="34" charset="0"/>
                <a:ea typeface="Verdana" panose="020B0604030504040204" pitchFamily="34" charset="0"/>
                <a:cs typeface="Arial" panose="020B060402020202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Arial" panose="020B0604020202020204" pitchFamily="34" charset="0"/>
                <a:ea typeface="Verdana" panose="020B0604030504040204" pitchFamily="34" charset="0"/>
                <a:cs typeface="Arial" panose="020B060402020202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Arial" panose="020B0604020202020204" pitchFamily="34" charset="0"/>
                <a:ea typeface="Verdana" panose="020B060403050404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154680"/>
            <a:ext cx="8229600" cy="731520"/>
          </a:xfrm>
          <a:prstGeom prst="rect">
            <a:avLst/>
          </a:prstGeom>
        </p:spPr>
        <p:txBody>
          <a:bodyPr/>
          <a:lstStyle>
            <a:lvl1pPr marL="0" indent="0">
              <a:spcBef>
                <a:spcPts val="600"/>
              </a:spcBef>
              <a:spcAft>
                <a:spcPts val="600"/>
              </a:spcAft>
              <a:buFont typeface="Arial" panose="020B0604020202020204" pitchFamily="34" charset="0"/>
              <a:buNone/>
              <a:defRPr sz="3200">
                <a:latin typeface="Arial" panose="020B0604020202020204" pitchFamily="34" charset="0"/>
                <a:ea typeface="Verdana" panose="020B0604030504040204" pitchFamily="34" charset="0"/>
                <a:cs typeface="Arial" panose="020B060402020202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Arial" panose="020B0604020202020204" pitchFamily="34" charset="0"/>
                <a:ea typeface="Verdana" panose="020B0604030504040204" pitchFamily="34" charset="0"/>
                <a:cs typeface="Arial" panose="020B060402020202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Arial" panose="020B0604020202020204" pitchFamily="34" charset="0"/>
                <a:ea typeface="Verdana" panose="020B0604030504040204" pitchFamily="34" charset="0"/>
                <a:cs typeface="Arial" panose="020B060402020202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Arial" panose="020B0604020202020204" pitchFamily="34" charset="0"/>
                <a:ea typeface="Verdana" panose="020B0604030504040204" pitchFamily="34" charset="0"/>
                <a:cs typeface="Arial" panose="020B060402020202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Arial" panose="020B0604020202020204" pitchFamily="34" charset="0"/>
                <a:ea typeface="Verdana" panose="020B060403050404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4008120"/>
            <a:ext cx="8229600" cy="731520"/>
          </a:xfrm>
          <a:prstGeom prst="rect">
            <a:avLst/>
          </a:prstGeom>
        </p:spPr>
        <p:txBody>
          <a:bodyPr/>
          <a:lstStyle>
            <a:lvl1pPr marL="0" indent="0">
              <a:spcBef>
                <a:spcPts val="600"/>
              </a:spcBef>
              <a:spcAft>
                <a:spcPts val="600"/>
              </a:spcAft>
              <a:buFont typeface="Arial" panose="020B0604020202020204" pitchFamily="34" charset="0"/>
              <a:buNone/>
              <a:defRPr sz="3200">
                <a:latin typeface="Arial" panose="020B0604020202020204" pitchFamily="34" charset="0"/>
                <a:ea typeface="Verdana" panose="020B0604030504040204" pitchFamily="34" charset="0"/>
                <a:cs typeface="Arial" panose="020B060402020202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Arial" panose="020B0604020202020204" pitchFamily="34" charset="0"/>
                <a:ea typeface="Verdana" panose="020B0604030504040204" pitchFamily="34" charset="0"/>
                <a:cs typeface="Arial" panose="020B060402020202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Arial" panose="020B0604020202020204" pitchFamily="34" charset="0"/>
                <a:ea typeface="Verdana" panose="020B0604030504040204" pitchFamily="34" charset="0"/>
                <a:cs typeface="Arial" panose="020B060402020202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Arial" panose="020B0604020202020204" pitchFamily="34" charset="0"/>
                <a:ea typeface="Verdana" panose="020B0604030504040204" pitchFamily="34" charset="0"/>
                <a:cs typeface="Arial" panose="020B060402020202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Arial" panose="020B0604020202020204" pitchFamily="34" charset="0"/>
                <a:ea typeface="Verdana" panose="020B060403050404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4861560"/>
            <a:ext cx="8229600" cy="731520"/>
          </a:xfrm>
          <a:prstGeom prst="rect">
            <a:avLst/>
          </a:prstGeom>
        </p:spPr>
        <p:txBody>
          <a:bodyPr/>
          <a:lstStyle>
            <a:lvl1pPr marL="0" indent="0">
              <a:spcBef>
                <a:spcPts val="600"/>
              </a:spcBef>
              <a:spcAft>
                <a:spcPts val="600"/>
              </a:spcAft>
              <a:buFont typeface="Arial" panose="020B0604020202020204" pitchFamily="34" charset="0"/>
              <a:buNone/>
              <a:defRPr sz="3200">
                <a:latin typeface="Arial" panose="020B0604020202020204" pitchFamily="34" charset="0"/>
                <a:ea typeface="Verdana" panose="020B0604030504040204" pitchFamily="34" charset="0"/>
                <a:cs typeface="Arial" panose="020B060402020202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Arial" panose="020B0604020202020204" pitchFamily="34" charset="0"/>
                <a:ea typeface="Verdana" panose="020B0604030504040204" pitchFamily="34" charset="0"/>
                <a:cs typeface="Arial" panose="020B060402020202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Arial" panose="020B0604020202020204" pitchFamily="34" charset="0"/>
                <a:ea typeface="Verdana" panose="020B0604030504040204" pitchFamily="34" charset="0"/>
                <a:cs typeface="Arial" panose="020B060402020202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Arial" panose="020B0604020202020204" pitchFamily="34" charset="0"/>
                <a:ea typeface="Verdana" panose="020B0604030504040204" pitchFamily="34" charset="0"/>
                <a:cs typeface="Arial" panose="020B060402020202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Arial" panose="020B0604020202020204" pitchFamily="34" charset="0"/>
                <a:ea typeface="Verdana" panose="020B060403050404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57200" y="5715000"/>
            <a:ext cx="8229600" cy="731520"/>
          </a:xfrm>
          <a:prstGeom prst="rect">
            <a:avLst/>
          </a:prstGeom>
        </p:spPr>
        <p:txBody>
          <a:bodyPr/>
          <a:lstStyle>
            <a:lvl1pPr marL="0" indent="0">
              <a:spcBef>
                <a:spcPts val="600"/>
              </a:spcBef>
              <a:spcAft>
                <a:spcPts val="600"/>
              </a:spcAft>
              <a:buFont typeface="Arial" panose="020B0604020202020204" pitchFamily="34" charset="0"/>
              <a:buNone/>
              <a:defRPr sz="3200">
                <a:latin typeface="Arial" panose="020B0604020202020204" pitchFamily="34" charset="0"/>
                <a:ea typeface="Verdana" panose="020B0604030504040204" pitchFamily="34" charset="0"/>
                <a:cs typeface="Arial" panose="020B060402020202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Arial" panose="020B0604020202020204" pitchFamily="34" charset="0"/>
                <a:ea typeface="Verdana" panose="020B0604030504040204" pitchFamily="34" charset="0"/>
                <a:cs typeface="Arial" panose="020B060402020202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Arial" panose="020B0604020202020204" pitchFamily="34" charset="0"/>
                <a:ea typeface="Verdana" panose="020B0604030504040204" pitchFamily="34" charset="0"/>
                <a:cs typeface="Arial" panose="020B060402020202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Arial" panose="020B0604020202020204" pitchFamily="34" charset="0"/>
                <a:ea typeface="Verdana" panose="020B0604030504040204" pitchFamily="34" charset="0"/>
                <a:cs typeface="Arial" panose="020B060402020202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Arial" panose="020B0604020202020204" pitchFamily="34" charset="0"/>
                <a:ea typeface="Verdana" panose="020B060403050404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4"/>
          <p:cNvSpPr>
            <a:spLocks noGrp="1"/>
          </p:cNvSpPr>
          <p:nvPr>
            <p:ph type="body" sz="quarter" idx="18" hasCustomPrompt="1"/>
          </p:nvPr>
        </p:nvSpPr>
        <p:spPr>
          <a:xfrm>
            <a:off x="3463640" y="6477000"/>
            <a:ext cx="2212848" cy="182880"/>
          </a:xfrm>
          <a:prstGeom prst="rect">
            <a:avLst/>
          </a:prstGeom>
        </p:spPr>
        <p:txBody>
          <a:bodyPr lIns="0" tIns="0" rIns="0" bIns="0"/>
          <a:lstStyle>
            <a:lvl1pPr marL="0" indent="0" algn="ctr">
              <a:buNone/>
              <a:defRPr sz="1000"/>
            </a:lvl1pPr>
          </a:lstStyle>
          <a:p>
            <a:pPr lvl="0"/>
            <a:r>
              <a:rPr lang="en-US" dirty="0"/>
              <a:t>Add “Access the text alternative for slide images.”</a:t>
            </a:r>
          </a:p>
        </p:txBody>
      </p:sp>
      <p:sp>
        <p:nvSpPr>
          <p:cNvPr id="15" name="Text Placeholder 10"/>
          <p:cNvSpPr>
            <a:spLocks noGrp="1"/>
          </p:cNvSpPr>
          <p:nvPr>
            <p:ph type="body" sz="quarter" idx="19" hasCustomPrompt="1"/>
          </p:nvPr>
        </p:nvSpPr>
        <p:spPr>
          <a:xfrm>
            <a:off x="6473952" y="6705600"/>
            <a:ext cx="2670048" cy="155448"/>
          </a:xfrm>
          <a:prstGeom prst="rect">
            <a:avLst/>
          </a:prstGeom>
        </p:spPr>
        <p:txBody>
          <a:bodyPr wrap="none" lIns="0" tIns="0" rIns="45720" bIns="0"/>
          <a:lstStyle>
            <a:lvl1pPr marL="0" indent="0" algn="r">
              <a:buNone/>
              <a:defRPr sz="800">
                <a:solidFill>
                  <a:schemeClr val="bg1"/>
                </a:solidFill>
              </a:defRPr>
            </a:lvl1pPr>
          </a:lstStyle>
          <a:p>
            <a:pPr lvl="0"/>
            <a:r>
              <a:rPr lang="en-US" dirty="0"/>
              <a:t>Insert Photo Credit Here</a:t>
            </a:r>
          </a:p>
        </p:txBody>
      </p:sp>
      <p:sp>
        <p:nvSpPr>
          <p:cNvPr id="16" name="Straight Connector 28"/>
          <p:cNvSpPr>
            <a:spLocks noChangeShapeType="1"/>
          </p:cNvSpPr>
          <p:nvPr userDrawn="1"/>
        </p:nvSpPr>
        <p:spPr bwMode="auto">
          <a:xfrm>
            <a:off x="457200" y="1143000"/>
            <a:ext cx="8229600" cy="0"/>
          </a:xfrm>
          <a:prstGeom prst="line">
            <a:avLst/>
          </a:prstGeom>
          <a:noFill/>
          <a:ln w="9525">
            <a:solidFill>
              <a:srgbClr val="0064C8"/>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1064114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6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457200" y="45720"/>
            <a:ext cx="8229600" cy="1097280"/>
          </a:xfrm>
          <a:prstGeom prst="rect">
            <a:avLst/>
          </a:prstGeom>
        </p:spPr>
        <p:txBody>
          <a:bodyPr anchor="b"/>
          <a:lstStyle>
            <a:lvl1pPr algn="l">
              <a:defRPr sz="4000" b="1">
                <a:solidFill>
                  <a:srgbClr val="B44600"/>
                </a:solidFill>
                <a:latin typeface="Arial" panose="020B0604020202020204" pitchFamily="34" charset="0"/>
                <a:ea typeface="Verdana" panose="020B0604030504040204" pitchFamily="34" charset="0"/>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457200"/>
          </a:xfrm>
          <a:prstGeom prst="rect">
            <a:avLst/>
          </a:prstGeom>
        </p:spPr>
        <p:txBody>
          <a:bodyPr/>
          <a:lstStyle>
            <a:lvl1pPr marL="0" indent="0">
              <a:spcBef>
                <a:spcPts val="600"/>
              </a:spcBef>
              <a:spcAft>
                <a:spcPts val="600"/>
              </a:spcAft>
              <a:buFont typeface="Arial" panose="020B0604020202020204" pitchFamily="34" charset="0"/>
              <a:buNone/>
              <a:defRPr sz="3200">
                <a:latin typeface="Arial" panose="020B0604020202020204" pitchFamily="34" charset="0"/>
                <a:ea typeface="Verdana" panose="020B0604030504040204" pitchFamily="34" charset="0"/>
                <a:cs typeface="Arial" panose="020B060402020202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Arial" panose="020B0604020202020204" pitchFamily="34" charset="0"/>
                <a:ea typeface="Verdana" panose="020B0604030504040204" pitchFamily="34" charset="0"/>
                <a:cs typeface="Arial" panose="020B060402020202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Arial" panose="020B0604020202020204" pitchFamily="34" charset="0"/>
                <a:ea typeface="Verdana" panose="020B0604030504040204" pitchFamily="34" charset="0"/>
                <a:cs typeface="Arial" panose="020B060402020202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Arial" panose="020B0604020202020204" pitchFamily="34" charset="0"/>
                <a:ea typeface="Verdana" panose="020B0604030504040204" pitchFamily="34" charset="0"/>
                <a:cs typeface="Arial" panose="020B060402020202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Arial" panose="020B0604020202020204" pitchFamily="34" charset="0"/>
                <a:ea typeface="Verdana" panose="020B060403050404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1948543"/>
            <a:ext cx="8229600" cy="457200"/>
          </a:xfrm>
          <a:prstGeom prst="rect">
            <a:avLst/>
          </a:prstGeom>
        </p:spPr>
        <p:txBody>
          <a:bodyPr/>
          <a:lstStyle>
            <a:lvl1pPr marL="0" indent="0">
              <a:spcBef>
                <a:spcPts val="600"/>
              </a:spcBef>
              <a:spcAft>
                <a:spcPts val="600"/>
              </a:spcAft>
              <a:buFont typeface="Arial" panose="020B0604020202020204" pitchFamily="34" charset="0"/>
              <a:buNone/>
              <a:defRPr sz="3200">
                <a:latin typeface="Arial" panose="020B0604020202020204" pitchFamily="34" charset="0"/>
                <a:ea typeface="Verdana" panose="020B0604030504040204" pitchFamily="34" charset="0"/>
                <a:cs typeface="Arial" panose="020B060402020202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Arial" panose="020B0604020202020204" pitchFamily="34" charset="0"/>
                <a:ea typeface="Verdana" panose="020B0604030504040204" pitchFamily="34" charset="0"/>
                <a:cs typeface="Arial" panose="020B060402020202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Arial" panose="020B0604020202020204" pitchFamily="34" charset="0"/>
                <a:ea typeface="Verdana" panose="020B0604030504040204" pitchFamily="34" charset="0"/>
                <a:cs typeface="Arial" panose="020B060402020202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Arial" panose="020B0604020202020204" pitchFamily="34" charset="0"/>
                <a:ea typeface="Verdana" panose="020B0604030504040204" pitchFamily="34" charset="0"/>
                <a:cs typeface="Arial" panose="020B060402020202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Arial" panose="020B0604020202020204" pitchFamily="34" charset="0"/>
                <a:ea typeface="Verdana" panose="020B060403050404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2601686"/>
            <a:ext cx="8229600" cy="457200"/>
          </a:xfrm>
          <a:prstGeom prst="rect">
            <a:avLst/>
          </a:prstGeom>
        </p:spPr>
        <p:txBody>
          <a:bodyPr/>
          <a:lstStyle>
            <a:lvl1pPr marL="0" indent="0">
              <a:spcBef>
                <a:spcPts val="600"/>
              </a:spcBef>
              <a:spcAft>
                <a:spcPts val="600"/>
              </a:spcAft>
              <a:buFont typeface="Arial" panose="020B0604020202020204" pitchFamily="34" charset="0"/>
              <a:buNone/>
              <a:defRPr sz="3200">
                <a:latin typeface="Arial" panose="020B0604020202020204" pitchFamily="34" charset="0"/>
                <a:ea typeface="Verdana" panose="020B0604030504040204" pitchFamily="34" charset="0"/>
                <a:cs typeface="Arial" panose="020B060402020202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Arial" panose="020B0604020202020204" pitchFamily="34" charset="0"/>
                <a:ea typeface="Verdana" panose="020B0604030504040204" pitchFamily="34" charset="0"/>
                <a:cs typeface="Arial" panose="020B060402020202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Arial" panose="020B0604020202020204" pitchFamily="34" charset="0"/>
                <a:ea typeface="Verdana" panose="020B0604030504040204" pitchFamily="34" charset="0"/>
                <a:cs typeface="Arial" panose="020B060402020202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Arial" panose="020B0604020202020204" pitchFamily="34" charset="0"/>
                <a:ea typeface="Verdana" panose="020B0604030504040204" pitchFamily="34" charset="0"/>
                <a:cs typeface="Arial" panose="020B060402020202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Arial" panose="020B0604020202020204" pitchFamily="34" charset="0"/>
                <a:ea typeface="Verdana" panose="020B060403050404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3254829"/>
            <a:ext cx="8229600" cy="457200"/>
          </a:xfrm>
          <a:prstGeom prst="rect">
            <a:avLst/>
          </a:prstGeom>
        </p:spPr>
        <p:txBody>
          <a:bodyPr/>
          <a:lstStyle>
            <a:lvl1pPr marL="0" indent="0">
              <a:spcBef>
                <a:spcPts val="600"/>
              </a:spcBef>
              <a:spcAft>
                <a:spcPts val="600"/>
              </a:spcAft>
              <a:buFont typeface="Arial" panose="020B0604020202020204" pitchFamily="34" charset="0"/>
              <a:buNone/>
              <a:defRPr sz="3200">
                <a:latin typeface="Arial" panose="020B0604020202020204" pitchFamily="34" charset="0"/>
                <a:ea typeface="Verdana" panose="020B0604030504040204" pitchFamily="34" charset="0"/>
                <a:cs typeface="Arial" panose="020B060402020202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Arial" panose="020B0604020202020204" pitchFamily="34" charset="0"/>
                <a:ea typeface="Verdana" panose="020B0604030504040204" pitchFamily="34" charset="0"/>
                <a:cs typeface="Arial" panose="020B060402020202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Arial" panose="020B0604020202020204" pitchFamily="34" charset="0"/>
                <a:ea typeface="Verdana" panose="020B0604030504040204" pitchFamily="34" charset="0"/>
                <a:cs typeface="Arial" panose="020B060402020202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Arial" panose="020B0604020202020204" pitchFamily="34" charset="0"/>
                <a:ea typeface="Verdana" panose="020B0604030504040204" pitchFamily="34" charset="0"/>
                <a:cs typeface="Arial" panose="020B060402020202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Arial" panose="020B0604020202020204" pitchFamily="34" charset="0"/>
                <a:ea typeface="Verdana" panose="020B060403050404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3907972"/>
            <a:ext cx="8229600" cy="457200"/>
          </a:xfrm>
          <a:prstGeom prst="rect">
            <a:avLst/>
          </a:prstGeom>
        </p:spPr>
        <p:txBody>
          <a:bodyPr/>
          <a:lstStyle>
            <a:lvl1pPr marL="0" indent="0">
              <a:spcBef>
                <a:spcPts val="600"/>
              </a:spcBef>
              <a:spcAft>
                <a:spcPts val="600"/>
              </a:spcAft>
              <a:buFont typeface="Arial" panose="020B0604020202020204" pitchFamily="34" charset="0"/>
              <a:buNone/>
              <a:defRPr sz="3200">
                <a:latin typeface="Arial" panose="020B0604020202020204" pitchFamily="34" charset="0"/>
                <a:ea typeface="Verdana" panose="020B0604030504040204" pitchFamily="34" charset="0"/>
                <a:cs typeface="Arial" panose="020B060402020202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Arial" panose="020B0604020202020204" pitchFamily="34" charset="0"/>
                <a:ea typeface="Verdana" panose="020B0604030504040204" pitchFamily="34" charset="0"/>
                <a:cs typeface="Arial" panose="020B060402020202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Arial" panose="020B0604020202020204" pitchFamily="34" charset="0"/>
                <a:ea typeface="Verdana" panose="020B0604030504040204" pitchFamily="34" charset="0"/>
                <a:cs typeface="Arial" panose="020B060402020202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Arial" panose="020B0604020202020204" pitchFamily="34" charset="0"/>
                <a:ea typeface="Verdana" panose="020B0604030504040204" pitchFamily="34" charset="0"/>
                <a:cs typeface="Arial" panose="020B060402020202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Arial" panose="020B0604020202020204" pitchFamily="34" charset="0"/>
                <a:ea typeface="Verdana" panose="020B060403050404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57200" y="4561115"/>
            <a:ext cx="8229600" cy="457200"/>
          </a:xfrm>
          <a:prstGeom prst="rect">
            <a:avLst/>
          </a:prstGeom>
        </p:spPr>
        <p:txBody>
          <a:bodyPr/>
          <a:lstStyle>
            <a:lvl1pPr marL="0" indent="0">
              <a:spcBef>
                <a:spcPts val="600"/>
              </a:spcBef>
              <a:spcAft>
                <a:spcPts val="600"/>
              </a:spcAft>
              <a:buFont typeface="Arial" panose="020B0604020202020204" pitchFamily="34" charset="0"/>
              <a:buNone/>
              <a:defRPr sz="3200">
                <a:latin typeface="Arial" panose="020B0604020202020204" pitchFamily="34" charset="0"/>
                <a:ea typeface="Verdana" panose="020B0604030504040204" pitchFamily="34" charset="0"/>
                <a:cs typeface="Arial" panose="020B060402020202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Arial" panose="020B0604020202020204" pitchFamily="34" charset="0"/>
                <a:ea typeface="Verdana" panose="020B0604030504040204" pitchFamily="34" charset="0"/>
                <a:cs typeface="Arial" panose="020B060402020202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Arial" panose="020B0604020202020204" pitchFamily="34" charset="0"/>
                <a:ea typeface="Verdana" panose="020B0604030504040204" pitchFamily="34" charset="0"/>
                <a:cs typeface="Arial" panose="020B060402020202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Arial" panose="020B0604020202020204" pitchFamily="34" charset="0"/>
                <a:ea typeface="Verdana" panose="020B0604030504040204" pitchFamily="34" charset="0"/>
                <a:cs typeface="Arial" panose="020B060402020202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Arial" panose="020B0604020202020204" pitchFamily="34" charset="0"/>
                <a:ea typeface="Verdana" panose="020B060403050404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4"/>
          <p:cNvSpPr>
            <a:spLocks noGrp="1"/>
          </p:cNvSpPr>
          <p:nvPr>
            <p:ph type="body" sz="quarter" idx="18" hasCustomPrompt="1"/>
          </p:nvPr>
        </p:nvSpPr>
        <p:spPr>
          <a:xfrm>
            <a:off x="3463640" y="6477000"/>
            <a:ext cx="2212848" cy="182880"/>
          </a:xfrm>
          <a:prstGeom prst="rect">
            <a:avLst/>
          </a:prstGeom>
        </p:spPr>
        <p:txBody>
          <a:bodyPr lIns="0" tIns="0" rIns="0" bIns="0"/>
          <a:lstStyle>
            <a:lvl1pPr marL="0" indent="0" algn="ctr">
              <a:buNone/>
              <a:defRPr sz="1000"/>
            </a:lvl1pPr>
          </a:lstStyle>
          <a:p>
            <a:pPr lvl="0"/>
            <a:r>
              <a:rPr lang="en-US" dirty="0"/>
              <a:t>Add “Access the text alternative for slide images.”</a:t>
            </a:r>
          </a:p>
        </p:txBody>
      </p:sp>
      <p:sp>
        <p:nvSpPr>
          <p:cNvPr id="15" name="Text Placeholder 10"/>
          <p:cNvSpPr>
            <a:spLocks noGrp="1"/>
          </p:cNvSpPr>
          <p:nvPr>
            <p:ph type="body" sz="quarter" idx="19" hasCustomPrompt="1"/>
          </p:nvPr>
        </p:nvSpPr>
        <p:spPr>
          <a:xfrm>
            <a:off x="6473952" y="6705600"/>
            <a:ext cx="2670048" cy="155448"/>
          </a:xfrm>
          <a:prstGeom prst="rect">
            <a:avLst/>
          </a:prstGeom>
        </p:spPr>
        <p:txBody>
          <a:bodyPr wrap="none" lIns="0" tIns="0" rIns="45720" bIns="0"/>
          <a:lstStyle>
            <a:lvl1pPr marL="0" indent="0" algn="r">
              <a:buNone/>
              <a:defRPr sz="800">
                <a:solidFill>
                  <a:schemeClr val="bg1"/>
                </a:solidFill>
              </a:defRPr>
            </a:lvl1pPr>
          </a:lstStyle>
          <a:p>
            <a:pPr lvl="0"/>
            <a:r>
              <a:rPr lang="en-US" dirty="0"/>
              <a:t>Insert Photo Credit Here</a:t>
            </a:r>
          </a:p>
        </p:txBody>
      </p:sp>
      <p:sp>
        <p:nvSpPr>
          <p:cNvPr id="16" name="Straight Connector 28"/>
          <p:cNvSpPr>
            <a:spLocks noChangeShapeType="1"/>
          </p:cNvSpPr>
          <p:nvPr userDrawn="1"/>
        </p:nvSpPr>
        <p:spPr bwMode="auto">
          <a:xfrm>
            <a:off x="457200" y="1143000"/>
            <a:ext cx="8229600" cy="0"/>
          </a:xfrm>
          <a:prstGeom prst="line">
            <a:avLst/>
          </a:prstGeom>
          <a:noFill/>
          <a:ln w="9525">
            <a:solidFill>
              <a:srgbClr val="0064C8"/>
            </a:solidFill>
            <a:prstDash val="dash"/>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7" name="Content Placeholder 1"/>
          <p:cNvSpPr>
            <a:spLocks noGrp="1"/>
          </p:cNvSpPr>
          <p:nvPr>
            <p:ph idx="20"/>
          </p:nvPr>
        </p:nvSpPr>
        <p:spPr>
          <a:xfrm>
            <a:off x="457200" y="5214258"/>
            <a:ext cx="8229600" cy="457200"/>
          </a:xfrm>
          <a:prstGeom prst="rect">
            <a:avLst/>
          </a:prstGeom>
        </p:spPr>
        <p:txBody>
          <a:bodyPr/>
          <a:lstStyle>
            <a:lvl1pPr marL="0" indent="0">
              <a:spcBef>
                <a:spcPts val="600"/>
              </a:spcBef>
              <a:spcAft>
                <a:spcPts val="600"/>
              </a:spcAft>
              <a:buFont typeface="Arial" panose="020B0604020202020204" pitchFamily="34" charset="0"/>
              <a:buNone/>
              <a:defRPr sz="3200">
                <a:latin typeface="Arial" panose="020B0604020202020204" pitchFamily="34" charset="0"/>
                <a:ea typeface="Verdana" panose="020B0604030504040204" pitchFamily="34" charset="0"/>
                <a:cs typeface="Arial" panose="020B060402020202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Arial" panose="020B0604020202020204" pitchFamily="34" charset="0"/>
                <a:ea typeface="Verdana" panose="020B0604030504040204" pitchFamily="34" charset="0"/>
                <a:cs typeface="Arial" panose="020B060402020202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Arial" panose="020B0604020202020204" pitchFamily="34" charset="0"/>
                <a:ea typeface="Verdana" panose="020B0604030504040204" pitchFamily="34" charset="0"/>
                <a:cs typeface="Arial" panose="020B060402020202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Arial" panose="020B0604020202020204" pitchFamily="34" charset="0"/>
                <a:ea typeface="Verdana" panose="020B0604030504040204" pitchFamily="34" charset="0"/>
                <a:cs typeface="Arial" panose="020B060402020202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Arial" panose="020B0604020202020204" pitchFamily="34" charset="0"/>
                <a:ea typeface="Verdana" panose="020B060403050404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
          <p:cNvSpPr>
            <a:spLocks noGrp="1"/>
          </p:cNvSpPr>
          <p:nvPr>
            <p:ph idx="21"/>
          </p:nvPr>
        </p:nvSpPr>
        <p:spPr>
          <a:xfrm>
            <a:off x="457200" y="5867400"/>
            <a:ext cx="8229600" cy="457200"/>
          </a:xfrm>
          <a:prstGeom prst="rect">
            <a:avLst/>
          </a:prstGeom>
        </p:spPr>
        <p:txBody>
          <a:bodyPr/>
          <a:lstStyle>
            <a:lvl1pPr marL="0" indent="0">
              <a:spcBef>
                <a:spcPts val="600"/>
              </a:spcBef>
              <a:spcAft>
                <a:spcPts val="600"/>
              </a:spcAft>
              <a:buFont typeface="Arial" panose="020B0604020202020204" pitchFamily="34" charset="0"/>
              <a:buNone/>
              <a:defRPr sz="3200">
                <a:latin typeface="Arial" panose="020B0604020202020204" pitchFamily="34" charset="0"/>
                <a:ea typeface="Verdana" panose="020B0604030504040204" pitchFamily="34" charset="0"/>
                <a:cs typeface="Arial" panose="020B060402020202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Arial" panose="020B0604020202020204" pitchFamily="34" charset="0"/>
                <a:ea typeface="Verdana" panose="020B0604030504040204" pitchFamily="34" charset="0"/>
                <a:cs typeface="Arial" panose="020B060402020202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Arial" panose="020B0604020202020204" pitchFamily="34" charset="0"/>
                <a:ea typeface="Verdana" panose="020B0604030504040204" pitchFamily="34" charset="0"/>
                <a:cs typeface="Arial" panose="020B060402020202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Arial" panose="020B0604020202020204" pitchFamily="34" charset="0"/>
                <a:ea typeface="Verdana" panose="020B0604030504040204" pitchFamily="34" charset="0"/>
                <a:cs typeface="Arial" panose="020B060402020202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Arial" panose="020B0604020202020204" pitchFamily="34" charset="0"/>
                <a:ea typeface="Verdana" panose="020B060403050404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257203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ed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357063" y="65294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0"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194019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ed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Jump Link"/>
          <p:cNvSpPr>
            <a:spLocks noGrp="1"/>
          </p:cNvSpPr>
          <p:nvPr>
            <p:ph type="body" sz="quarter" idx="12" hasCustomPrompt="1"/>
          </p:nvPr>
        </p:nvSpPr>
        <p:spPr>
          <a:xfrm>
            <a:off x="3273243" y="65294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2"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7505567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ed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Jump Link"/>
          <p:cNvSpPr>
            <a:spLocks noGrp="1"/>
          </p:cNvSpPr>
          <p:nvPr>
            <p:ph type="body" sz="quarter" idx="16" hasCustomPrompt="1"/>
          </p:nvPr>
        </p:nvSpPr>
        <p:spPr>
          <a:xfrm>
            <a:off x="3357063" y="59960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207924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ed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5026437"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8"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4853900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ed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1908587"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9164351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ed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Jump Link"/>
          <p:cNvSpPr>
            <a:spLocks noGrp="1"/>
          </p:cNvSpPr>
          <p:nvPr>
            <p:ph type="body" sz="quarter" idx="16" hasCustomPrompt="1"/>
          </p:nvPr>
        </p:nvSpPr>
        <p:spPr>
          <a:xfrm>
            <a:off x="3467512" y="50816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15795019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Red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a:t>Click to edit Master title style</a:t>
            </a:r>
          </a:p>
        </p:txBody>
      </p:sp>
      <p:sp>
        <p:nvSpPr>
          <p:cNvPr id="6" name="Media Placeholder 5"/>
          <p:cNvSpPr>
            <a:spLocks noGrp="1"/>
          </p:cNvSpPr>
          <p:nvPr>
            <p:ph type="media" sz="quarter" idx="11"/>
          </p:nvPr>
        </p:nvSpPr>
        <p:spPr>
          <a:xfrm>
            <a:off x="0" y="1066799"/>
            <a:ext cx="9144000" cy="5315957"/>
          </a:xfrm>
          <a:prstGeom prst="rect">
            <a:avLst/>
          </a:prstGeom>
        </p:spPr>
        <p:txBody>
          <a:bodyPr/>
          <a:lstStyle>
            <a:lvl1pPr marL="0" indent="0">
              <a:buNone/>
              <a:defRPr/>
            </a:lvl1pPr>
          </a:lstStyle>
          <a:p>
            <a:endParaRPr lang="en-US"/>
          </a:p>
        </p:txBody>
      </p:sp>
      <p:sp>
        <p:nvSpPr>
          <p:cNvPr id="5" name="Video Credit"/>
          <p:cNvSpPr>
            <a:spLocks noGrp="1"/>
          </p:cNvSpPr>
          <p:nvPr>
            <p:ph type="body" sz="quarter" idx="12"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Video Credit Here</a:t>
            </a:r>
          </a:p>
        </p:txBody>
      </p:sp>
    </p:spTree>
    <p:extLst>
      <p:ext uri="{BB962C8B-B14F-4D97-AF65-F5344CB8AC3E}">
        <p14:creationId xmlns:p14="http://schemas.microsoft.com/office/powerpoint/2010/main" val="246929799"/>
      </p:ext>
    </p:extLst>
  </p:cSld>
  <p:clrMapOvr>
    <a:masterClrMapping/>
  </p:clrMapOvr>
  <p:extLst mod="1">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Tagline-Gray BG, Title-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8335032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No 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No 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No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No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No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3"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mallRedBar-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SmallRedBar-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dTagline-SimpleTitle&amp;Subtitle">
    <p:spTree>
      <p:nvGrpSpPr>
        <p:cNvPr id="1" name=""/>
        <p:cNvGrpSpPr/>
        <p:nvPr/>
      </p:nvGrpSpPr>
      <p:grpSpPr>
        <a:xfrm>
          <a:off x="0" y="0"/>
          <a:ext cx="0" cy="0"/>
          <a:chOff x="0" y="0"/>
          <a:chExt cx="0" cy="0"/>
        </a:xfrm>
      </p:grpSpPr>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
        <p:nvSpPr>
          <p:cNvPr id="9" name="Slide Title"/>
          <p:cNvSpPr>
            <a:spLocks noGrp="1"/>
          </p:cNvSpPr>
          <p:nvPr>
            <p:ph type="title"/>
          </p:nvPr>
        </p:nvSpPr>
        <p:spPr>
          <a:xfrm>
            <a:off x="762000" y="152400"/>
            <a:ext cx="7620000" cy="1097280"/>
          </a:xfrm>
          <a:prstGeom prst="rect">
            <a:avLst/>
          </a:prstGeom>
        </p:spPr>
        <p:txBody>
          <a:bodyPr anchor="ctr"/>
          <a:lstStyle>
            <a:lvl1pPr>
              <a:defRPr sz="3600" b="0">
                <a:solidFill>
                  <a:srgbClr val="B60000"/>
                </a:solidFill>
                <a:latin typeface="+mj-lt"/>
                <a:cs typeface="Arial" panose="020B0604020202020204" pitchFamily="34" charset="0"/>
              </a:defRPr>
            </a:lvl1pPr>
          </a:lstStyle>
          <a:p>
            <a:r>
              <a:rPr lang="en-US" dirty="0"/>
              <a:t>Click to edit Master title style</a:t>
            </a:r>
          </a:p>
        </p:txBody>
      </p:sp>
      <p:sp>
        <p:nvSpPr>
          <p:cNvPr id="10" name="Content Placeholder 1"/>
          <p:cNvSpPr>
            <a:spLocks noGrp="1"/>
          </p:cNvSpPr>
          <p:nvPr>
            <p:ph idx="1"/>
          </p:nvPr>
        </p:nvSpPr>
        <p:spPr>
          <a:xfrm>
            <a:off x="457200" y="1447800"/>
            <a:ext cx="8229600" cy="4754880"/>
          </a:xfrm>
          <a:prstGeom prst="rect">
            <a:avLst/>
          </a:prstGeom>
        </p:spPr>
        <p:txBody>
          <a:bodyPr/>
          <a:lstStyle>
            <a:lvl1pPr marL="0" indent="0" algn="l">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lgn="l">
              <a:spcBef>
                <a:spcPts val="1200"/>
              </a:spcBef>
              <a:spcAft>
                <a:spcPts val="600"/>
              </a:spcAft>
              <a:buClr>
                <a:schemeClr val="tx1"/>
              </a:buClr>
              <a:buFont typeface="Arial" panose="020B0604020202020204" pitchFamily="34" charset="0"/>
              <a:buChar char="•"/>
              <a:defRPr sz="2800">
                <a:latin typeface="+mj-lt"/>
                <a:cs typeface="Arial" panose="020B0604020202020204" pitchFamily="34" charset="0"/>
              </a:defRPr>
            </a:lvl2pPr>
            <a:lvl3pPr marL="822960" indent="-274320" algn="l">
              <a:spcBef>
                <a:spcPts val="1200"/>
              </a:spcBef>
              <a:spcAft>
                <a:spcPts val="600"/>
              </a:spcAft>
              <a:buClr>
                <a:schemeClr val="tx1"/>
              </a:buClr>
              <a:buFont typeface="Arial" panose="020B0604020202020204" pitchFamily="34" charset="0"/>
              <a:buChar char="•"/>
              <a:defRPr sz="2400">
                <a:latin typeface="+mj-lt"/>
                <a:cs typeface="Arial" panose="020B0604020202020204" pitchFamily="34" charset="0"/>
              </a:defRPr>
            </a:lvl3pPr>
            <a:lvl4pPr marL="1188720" indent="-274320" algn="l">
              <a:spcBef>
                <a:spcPts val="1200"/>
              </a:spcBef>
              <a:spcAft>
                <a:spcPts val="600"/>
              </a:spcAft>
              <a:buClr>
                <a:schemeClr val="tx1"/>
              </a:buClr>
              <a:buFont typeface="Arial" panose="020B0604020202020204" pitchFamily="34" charset="0"/>
              <a:buChar char="•"/>
              <a:defRPr sz="2000">
                <a:latin typeface="+mj-lt"/>
                <a:cs typeface="Arial" panose="020B0604020202020204" pitchFamily="34" charset="0"/>
              </a:defRPr>
            </a:lvl4pPr>
            <a:lvl5pPr marL="1554480" indent="-228600" algn="l">
              <a:spcBef>
                <a:spcPts val="1200"/>
              </a:spcBef>
              <a:spcAft>
                <a:spcPts val="600"/>
              </a:spcAft>
              <a:buClr>
                <a:schemeClr val="tx1"/>
              </a:buClr>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213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6A6A6A"/>
                </a:solidFill>
                <a:effectLst/>
                <a:uLnTx/>
                <a:uFillTx/>
                <a:latin typeface="Calibri"/>
                <a:ea typeface="+mn-ea"/>
                <a:cs typeface="+mn-cs"/>
              </a:rPr>
              <a:t>©McGraw-Hill Education. All rights reserved. Authorized </a:t>
            </a:r>
            <a:r>
              <a:rPr lang="en-US" sz="3200" kern="1200" dirty="0">
                <a:solidFill>
                  <a:srgbClr val="6A6A6A"/>
                </a:solidFill>
                <a:effectLst/>
                <a:latin typeface="+mn-lt"/>
                <a:ea typeface="+mn-ea"/>
                <a:cs typeface="+mn-cs"/>
              </a:rPr>
              <a:t>only </a:t>
            </a:r>
            <a:r>
              <a:rPr kumimoji="0" lang="en-US" sz="3200" b="0" i="0" u="none" strike="noStrike" kern="1200" cap="none" spc="0" normalizeH="0" baseline="0" noProof="0" dirty="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3859920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mallRedBar-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SmallRedBar-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mallRedBar-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Blue Slide Title above text">
    <p:spTree>
      <p:nvGrpSpPr>
        <p:cNvPr id="1" name=""/>
        <p:cNvGrpSpPr/>
        <p:nvPr/>
      </p:nvGrpSpPr>
      <p:grpSpPr>
        <a:xfrm>
          <a:off x="0" y="0"/>
          <a:ext cx="0" cy="0"/>
          <a:chOff x="0" y="0"/>
          <a:chExt cx="0" cy="0"/>
        </a:xfrm>
      </p:grpSpPr>
      <p:sp>
        <p:nvSpPr>
          <p:cNvPr id="2" name="Slide Title"/>
          <p:cNvSpPr>
            <a:spLocks noGrp="1"/>
          </p:cNvSpPr>
          <p:nvPr>
            <p:ph type="ctrTitle"/>
          </p:nvPr>
        </p:nvSpPr>
        <p:spPr>
          <a:xfrm>
            <a:off x="1066800" y="1524000"/>
            <a:ext cx="7048500" cy="1470025"/>
          </a:xfrm>
          <a:prstGeom prst="rect">
            <a:avLst/>
          </a:prstGeom>
        </p:spPr>
        <p:txBody>
          <a:bodyPr/>
          <a:lstStyle>
            <a:lvl1pPr algn="l">
              <a:defRPr sz="4400">
                <a:solidFill>
                  <a:schemeClr val="bg1"/>
                </a:solidFill>
              </a:defRPr>
            </a:lvl1pPr>
          </a:lstStyle>
          <a:p>
            <a:r>
              <a:rPr lang="en-US" dirty="0"/>
              <a:t>Click to edit Master title style</a:t>
            </a:r>
          </a:p>
        </p:txBody>
      </p:sp>
      <p:sp>
        <p:nvSpPr>
          <p:cNvPr id="3" name="Subtitle 1"/>
          <p:cNvSpPr>
            <a:spLocks noGrp="1"/>
          </p:cNvSpPr>
          <p:nvPr>
            <p:ph type="subTitle" idx="1"/>
          </p:nvPr>
        </p:nvSpPr>
        <p:spPr>
          <a:xfrm>
            <a:off x="1066800" y="2971800"/>
            <a:ext cx="6400800" cy="1752600"/>
          </a:xfrm>
          <a:prstGeom prst="rect">
            <a:avLst/>
          </a:prstGeom>
        </p:spPr>
        <p:txBody>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38872374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Blue Slide 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722313" y="2643186"/>
            <a:ext cx="7202487" cy="1362075"/>
          </a:xfrm>
          <a:prstGeom prst="rect">
            <a:avLst/>
          </a:prstGeom>
        </p:spPr>
        <p:txBody>
          <a:bodyPr anchor="t"/>
          <a:lstStyle>
            <a:lvl1pPr algn="l">
              <a:defRPr sz="4400" b="1" cap="all">
                <a:solidFill>
                  <a:schemeClr val="bg1"/>
                </a:solidFill>
              </a:defRPr>
            </a:lvl1pPr>
          </a:lstStyle>
          <a:p>
            <a:r>
              <a:rPr lang="en-US" dirty="0"/>
              <a:t>Click to edit Master title style</a:t>
            </a:r>
          </a:p>
        </p:txBody>
      </p:sp>
      <p:sp>
        <p:nvSpPr>
          <p:cNvPr id="3" name="Text Placeholder 1"/>
          <p:cNvSpPr>
            <a:spLocks noGrp="1"/>
          </p:cNvSpPr>
          <p:nvPr>
            <p:ph type="body" idx="1"/>
          </p:nvPr>
        </p:nvSpPr>
        <p:spPr>
          <a:xfrm>
            <a:off x="722313" y="1143000"/>
            <a:ext cx="7202487" cy="1500187"/>
          </a:xfrm>
          <a:prstGeom prst="rect">
            <a:avLst/>
          </a:prstGeo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70531504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Plain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8" name="Text Placeholder 1"/>
          <p:cNvSpPr>
            <a:spLocks noGrp="1"/>
          </p:cNvSpPr>
          <p:nvPr>
            <p:ph type="body" sz="quarter" idx="12"/>
          </p:nvPr>
        </p:nvSpPr>
        <p:spPr>
          <a:xfrm>
            <a:off x="457200" y="1066800"/>
            <a:ext cx="8229600" cy="55626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
        <p:nvSpPr>
          <p:cNvPr id="7" name="Jump Link"/>
          <p:cNvSpPr>
            <a:spLocks noGrp="1"/>
          </p:cNvSpPr>
          <p:nvPr>
            <p:ph type="body" sz="quarter" idx="11" hasCustomPrompt="1"/>
          </p:nvPr>
        </p:nvSpPr>
        <p:spPr>
          <a:xfrm>
            <a:off x="3356610" y="66294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70175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Plain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8"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94921454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Plain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7" name="Header 3"/>
          <p:cNvSpPr>
            <a:spLocks noGrp="1"/>
          </p:cNvSpPr>
          <p:nvPr>
            <p:ph type="body" sz="quarter" idx="12"/>
          </p:nvPr>
        </p:nvSpPr>
        <p:spPr>
          <a:xfrm>
            <a:off x="457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3434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0" name="Header 4"/>
          <p:cNvSpPr>
            <a:spLocks noGrp="1"/>
          </p:cNvSpPr>
          <p:nvPr>
            <p:ph type="body" sz="quarter" idx="13"/>
          </p:nvPr>
        </p:nvSpPr>
        <p:spPr>
          <a:xfrm>
            <a:off x="4648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3434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2"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65626086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Red Bar Footer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5"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
        <p:nvSpPr>
          <p:cNvPr id="8" name="Text Placeholder 1"/>
          <p:cNvSpPr>
            <a:spLocks noGrp="1"/>
          </p:cNvSpPr>
          <p:nvPr>
            <p:ph type="body" sz="quarter" idx="12"/>
          </p:nvPr>
        </p:nvSpPr>
        <p:spPr>
          <a:xfrm>
            <a:off x="457200" y="990600"/>
            <a:ext cx="8229600" cy="54102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Tree>
    <p:extLst>
      <p:ext uri="{BB962C8B-B14F-4D97-AF65-F5344CB8AC3E}">
        <p14:creationId xmlns:p14="http://schemas.microsoft.com/office/powerpoint/2010/main" val="2678369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Red Bar Footer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3" name="Jump link"/>
          <p:cNvSpPr>
            <a:spLocks noGrp="1"/>
          </p:cNvSpPr>
          <p:nvPr>
            <p:ph type="body" sz="quarter" idx="13"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109974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d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a:t>Click to edit Master title style</a:t>
            </a:r>
            <a:endParaRPr lang="en-US" dirty="0"/>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7556411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Red Bar Footer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7" name="Header 3"/>
          <p:cNvSpPr>
            <a:spLocks noGrp="1"/>
          </p:cNvSpPr>
          <p:nvPr>
            <p:ph type="body" sz="quarter" idx="12"/>
          </p:nvPr>
        </p:nvSpPr>
        <p:spPr>
          <a:xfrm>
            <a:off x="457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2672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0" name="Header 4"/>
          <p:cNvSpPr>
            <a:spLocks noGrp="1"/>
          </p:cNvSpPr>
          <p:nvPr>
            <p:ph type="body" sz="quarter" idx="13"/>
          </p:nvPr>
        </p:nvSpPr>
        <p:spPr>
          <a:xfrm>
            <a:off x="4648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2672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8"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11237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d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2514600" y="152400"/>
            <a:ext cx="6400800" cy="1447800"/>
          </a:xfrm>
          <a:prstGeom prst="rect">
            <a:avLst/>
          </a:prstGeom>
        </p:spPr>
        <p:txBody>
          <a:bodyPr anchor="t" anchorCtr="0"/>
          <a:lstStyle>
            <a:lvl1pPr algn="r">
              <a:spcBef>
                <a:spcPts val="480"/>
              </a:spcBef>
              <a:defRPr sz="3600" b="1" cap="all">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Text Placeholder 1"/>
          <p:cNvSpPr>
            <a:spLocks noGrp="1"/>
          </p:cNvSpPr>
          <p:nvPr>
            <p:ph type="body" idx="1"/>
          </p:nvPr>
        </p:nvSpPr>
        <p:spPr>
          <a:xfrm>
            <a:off x="4526280" y="2057400"/>
            <a:ext cx="4389120" cy="533400"/>
          </a:xfrm>
          <a:prstGeom prst="rect">
            <a:avLst/>
          </a:prstGeom>
        </p:spPr>
        <p:txBody>
          <a:bodyPr anchor="t" anchorCtr="0"/>
          <a:lstStyle>
            <a:lvl1pPr marL="0" indent="0">
              <a:spcBef>
                <a:spcPts val="0"/>
              </a:spcBef>
              <a:buNone/>
              <a:defRPr sz="2400">
                <a:solidFill>
                  <a:srgbClr val="214E9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
        <p:nvSpPr>
          <p:cNvPr id="7" name="Content Placeholder 6"/>
          <p:cNvSpPr>
            <a:spLocks noGrp="1"/>
          </p:cNvSpPr>
          <p:nvPr>
            <p:ph sz="quarter" idx="12"/>
          </p:nvPr>
        </p:nvSpPr>
        <p:spPr>
          <a:xfrm>
            <a:off x="4526280" y="3124200"/>
            <a:ext cx="4389120" cy="3037839"/>
          </a:xfrm>
          <a:prstGeom prst="rect">
            <a:avLst/>
          </a:prstGeom>
        </p:spPr>
        <p:txBody>
          <a:bodyPr anchor="t"/>
          <a:lstStyle>
            <a:lvl1pPr algn="ctr">
              <a:defRPr sz="3200" b="1">
                <a:latin typeface="Verdana" panose="020B0604030504040204" pitchFamily="34" charset="0"/>
                <a:ea typeface="Verdana" panose="020B0604030504040204" pitchFamily="34" charset="0"/>
                <a:cs typeface="Verdana" panose="020B0604030504040204" pitchFamily="34" charset="0"/>
              </a:defRPr>
            </a:lvl1pPr>
            <a:lvl2pPr algn="l">
              <a:defRPr/>
            </a:lvl2pPr>
            <a:lvl3pPr algn="l">
              <a:defRPr/>
            </a:lvl3pPr>
            <a:lvl4pPr algn="l">
              <a:defRPr/>
            </a:lvl4pPr>
            <a:lvl5pPr algn="l">
              <a:defRPr/>
            </a:lvl5pPr>
          </a:lstStyle>
          <a:p>
            <a:pPr lvl="0"/>
            <a:r>
              <a:rPr lang="en-US" dirty="0"/>
              <a:t>Click to edit Master text styles</a:t>
            </a:r>
          </a:p>
        </p:txBody>
      </p:sp>
      <p:sp>
        <p:nvSpPr>
          <p:cNvPr id="8" name="Content Placeholder 7"/>
          <p:cNvSpPr>
            <a:spLocks noGrp="1"/>
          </p:cNvSpPr>
          <p:nvPr>
            <p:ph sz="quarter" idx="13"/>
          </p:nvPr>
        </p:nvSpPr>
        <p:spPr>
          <a:xfrm>
            <a:off x="0" y="6771640"/>
            <a:ext cx="9144000" cy="91440"/>
          </a:xfrm>
          <a:prstGeom prst="rect">
            <a:avLst/>
          </a:prstGeom>
        </p:spPr>
        <p:txBody>
          <a:bodyPr lIns="45720" rIns="45720" anchor="ctr"/>
          <a:lstStyle>
            <a:lvl1pPr algn="l">
              <a:defRPr sz="800">
                <a:solidFill>
                  <a:srgbClr val="6A6A6A"/>
                </a:solidFill>
              </a:defRPr>
            </a:lvl1pPr>
          </a:lstStyle>
          <a:p>
            <a:pPr lvl="0"/>
            <a:r>
              <a:rPr lang="en-US" dirty="0"/>
              <a:t>Click to edit Master text styles</a:t>
            </a:r>
          </a:p>
        </p:txBody>
      </p:sp>
      <p:pic>
        <p:nvPicPr>
          <p:cNvPr id="9" name="Picture 8" descr="Lanen6e20ld_nm3.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600" y="863600"/>
            <a:ext cx="4145916" cy="5303520"/>
          </a:xfrm>
          <a:prstGeom prst="rect">
            <a:avLst/>
          </a:prstGeom>
        </p:spPr>
      </p:pic>
    </p:spTree>
    <p:extLst>
      <p:ext uri="{BB962C8B-B14F-4D97-AF65-F5344CB8AC3E}">
        <p14:creationId xmlns:p14="http://schemas.microsoft.com/office/powerpoint/2010/main" val="330741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429000"/>
            <a:ext cx="561594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49530" y="4114800"/>
            <a:ext cx="561594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436620" y="4260273"/>
            <a:ext cx="569976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4.gif"/><Relationship Id="rId4" Type="http://schemas.openxmlformats.org/officeDocument/2006/relationships/slideLayout" Target="../slideLayouts/slideLayout11.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theme" Target="../theme/theme3.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theme" Target="../theme/theme4.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41.xml"/><Relationship Id="rId7" Type="http://schemas.openxmlformats.org/officeDocument/2006/relationships/slideLayout" Target="../slideLayouts/slideLayout45.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5" Type="http://schemas.openxmlformats.org/officeDocument/2006/relationships/slideLayout" Target="../slideLayouts/slideLayout43.xml"/><Relationship Id="rId4" Type="http://schemas.openxmlformats.org/officeDocument/2006/relationships/slideLayout" Target="../slideLayouts/slideLayout42.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48.xml"/><Relationship Id="rId7" Type="http://schemas.openxmlformats.org/officeDocument/2006/relationships/slideLayout" Target="../slideLayouts/slideLayout52.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5" Type="http://schemas.openxmlformats.org/officeDocument/2006/relationships/slideLayout" Target="../slideLayouts/slideLayout50.xml"/><Relationship Id="rId4" Type="http://schemas.openxmlformats.org/officeDocument/2006/relationships/slideLayout" Target="../slideLayouts/slideLayout49.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54.xml"/><Relationship Id="rId1" Type="http://schemas.openxmlformats.org/officeDocument/2006/relationships/slideLayout" Target="../slideLayouts/slideLayout53.xml"/><Relationship Id="rId4" Type="http://schemas.openxmlformats.org/officeDocument/2006/relationships/image" Target="../media/image5.png"/></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57.xml"/><Relationship Id="rId2" Type="http://schemas.openxmlformats.org/officeDocument/2006/relationships/slideLayout" Target="../slideLayouts/slideLayout56.xml"/><Relationship Id="rId1" Type="http://schemas.openxmlformats.org/officeDocument/2006/relationships/slideLayout" Target="../slideLayouts/slideLayout55.xml"/><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60.xml"/><Relationship Id="rId2" Type="http://schemas.openxmlformats.org/officeDocument/2006/relationships/slideLayout" Target="../slideLayouts/slideLayout59.xml"/><Relationship Id="rId1" Type="http://schemas.openxmlformats.org/officeDocument/2006/relationships/slideLayout" Target="../slideLayouts/slideLayout58.xml"/><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
        <p:nvSpPr>
          <p:cNvPr id="13" name="Red Bar"/>
          <p:cNvSpPr/>
          <p:nvPr userDrawn="1"/>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pic>
        <p:nvPicPr>
          <p:cNvPr id="12" name="MH Tagline" descr="Tagline: Because learning changes everythin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3481" y="6351925"/>
            <a:ext cx="3223119" cy="272375"/>
          </a:xfrm>
          <a:prstGeom prst="rect">
            <a:avLst/>
          </a:prstGeom>
        </p:spPr>
      </p:pic>
    </p:spTree>
    <p:extLst>
      <p:ext uri="{BB962C8B-B14F-4D97-AF65-F5344CB8AC3E}">
        <p14:creationId xmlns:p14="http://schemas.microsoft.com/office/powerpoint/2010/main" val="1066235593"/>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33" r:id="rId5"/>
    <p:sldLayoutId id="2147483734" r:id="rId6"/>
    <p:sldLayoutId id="2147483914"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marR="0" indent="0" algn="r" defTabSz="914400" rtl="0" eaLnBrk="1" fontAlgn="auto" latinLnBrk="0" hangingPunct="1">
        <a:lnSpc>
          <a:spcPct val="100000"/>
        </a:lnSpc>
        <a:spcBef>
          <a:spcPts val="0"/>
        </a:spcBef>
        <a:spcAft>
          <a:spcPts val="0"/>
        </a:spcAft>
        <a:buClrTx/>
        <a:buSzTx/>
        <a:buFontTx/>
        <a:buNone/>
        <a:tabLst/>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pic>
        <p:nvPicPr>
          <p:cNvPr id="2" name="MH Tagline" descr="Tag line: Because learning changes everythi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6257775"/>
            <a:ext cx="3371850" cy="476250"/>
          </a:xfrm>
          <a:prstGeom prst="rect">
            <a:avLst/>
          </a:prstGeom>
        </p:spPr>
      </p:pic>
    </p:spTree>
    <p:extLst>
      <p:ext uri="{BB962C8B-B14F-4D97-AF65-F5344CB8AC3E}">
        <p14:creationId xmlns:p14="http://schemas.microsoft.com/office/powerpoint/2010/main" val="1460950632"/>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rgbClr val="6A6A6A"/>
                </a:solidFill>
                <a:effectLst/>
                <a:latin typeface="+mn-lt"/>
                <a:ea typeface="+mn-ea"/>
                <a:cs typeface="+mn-cs"/>
              </a:rPr>
              <a:t>©McGraw-Hill Education</a:t>
            </a:r>
          </a:p>
        </p:txBody>
      </p:sp>
    </p:spTree>
    <p:extLst>
      <p:ext uri="{BB962C8B-B14F-4D97-AF65-F5344CB8AC3E}">
        <p14:creationId xmlns:p14="http://schemas.microsoft.com/office/powerpoint/2010/main" val="1192571768"/>
      </p:ext>
    </p:extLst>
  </p:cSld>
  <p:clrMap bg1="lt1" tx1="dk1" bg2="lt2" tx2="dk2" accent1="accent1" accent2="accent2" accent3="accent3" accent4="accent4" accent5="accent5" accent6="accent6" hlink="hlink" folHlink="folHlink"/>
  <p:sldLayoutIdLst>
    <p:sldLayoutId id="2147483751" r:id="rId1"/>
    <p:sldLayoutId id="2147483896" r:id="rId2"/>
    <p:sldLayoutId id="2147483965" r:id="rId3"/>
    <p:sldLayoutId id="2147483753" r:id="rId4"/>
    <p:sldLayoutId id="2147483908" r:id="rId5"/>
    <p:sldLayoutId id="2147483950" r:id="rId6"/>
    <p:sldLayoutId id="2147483757" r:id="rId7"/>
    <p:sldLayoutId id="2147483877" r:id="rId8"/>
    <p:sldLayoutId id="2147483761" r:id="rId9"/>
    <p:sldLayoutId id="2147483800"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0" name="Copyright" descr="©McGraw-Hill Education&#10;"/>
          <p:cNvSpPr txBox="1">
            <a:spLocks/>
          </p:cNvSpPr>
          <p:nvPr userDrawn="1"/>
        </p:nvSpPr>
        <p:spPr>
          <a:xfrm>
            <a:off x="0" y="6705600"/>
            <a:ext cx="146304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chemeClr val="bg1"/>
                </a:solidFill>
                <a:effectLst/>
                <a:latin typeface="+mn-lt"/>
                <a:ea typeface="+mn-ea"/>
                <a:cs typeface="+mn-cs"/>
              </a:rPr>
              <a:t>©2020 McGraw-Hill Education</a:t>
            </a:r>
          </a:p>
        </p:txBody>
      </p:sp>
      <p:sp>
        <p:nvSpPr>
          <p:cNvPr id="4" name="TextBox 3"/>
          <p:cNvSpPr txBox="1"/>
          <p:nvPr userDrawn="1"/>
        </p:nvSpPr>
        <p:spPr>
          <a:xfrm>
            <a:off x="8651557" y="6477000"/>
            <a:ext cx="492443" cy="182880"/>
          </a:xfrm>
          <a:prstGeom prst="rect">
            <a:avLst/>
          </a:prstGeom>
          <a:noFill/>
        </p:spPr>
        <p:txBody>
          <a:bodyPr wrap="square" rtlCol="0">
            <a:noAutofit/>
          </a:bodyPr>
          <a:lstStyle/>
          <a:p>
            <a:pPr algn="r"/>
            <a:r>
              <a:rPr lang="en-US" sz="1200" dirty="0" smtClean="0"/>
              <a:t>8-</a:t>
            </a:r>
            <a:fld id="{D284030D-0224-4BD8-89C1-1614B36E06C2}" type="slidenum">
              <a:rPr lang="en-US" sz="1200" smtClean="0"/>
              <a:pPr algn="r"/>
              <a:t>‹#›</a:t>
            </a:fld>
            <a:endParaRPr lang="en-US" sz="1200" dirty="0"/>
          </a:p>
        </p:txBody>
      </p:sp>
    </p:spTree>
    <p:extLst>
      <p:ext uri="{BB962C8B-B14F-4D97-AF65-F5344CB8AC3E}">
        <p14:creationId xmlns:p14="http://schemas.microsoft.com/office/powerpoint/2010/main" val="1283304046"/>
      </p:ext>
    </p:extLst>
  </p:cSld>
  <p:clrMap bg1="lt1" tx1="dk1" bg2="lt2" tx2="dk2" accent1="accent1" accent2="accent2" accent3="accent3" accent4="accent4" accent5="accent5" accent6="accent6" hlink="hlink" folHlink="folHlink"/>
  <p:sldLayoutIdLst>
    <p:sldLayoutId id="2147483970" r:id="rId1"/>
    <p:sldLayoutId id="2147483951" r:id="rId2"/>
    <p:sldLayoutId id="2147483966" r:id="rId3"/>
    <p:sldLayoutId id="2147483969" r:id="rId4"/>
    <p:sldLayoutId id="2147483967" r:id="rId5"/>
    <p:sldLayoutId id="2147483968" r:id="rId6"/>
    <p:sldLayoutId id="2147483971" r:id="rId7"/>
    <p:sldLayoutId id="2147483953" r:id="rId8"/>
    <p:sldLayoutId id="2147483954" r:id="rId9"/>
    <p:sldLayoutId id="2147483955" r:id="rId10"/>
    <p:sldLayoutId id="2147483956" r:id="rId11"/>
    <p:sldLayoutId id="2147483957" r:id="rId12"/>
    <p:sldLayoutId id="2147483958" r:id="rId13"/>
    <p:sldLayoutId id="2147483959" r:id="rId1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Copyright" descr="©McGraw-Hill Education&#10;"/>
          <p:cNvSpPr txBox="1"/>
          <p:nvPr userDrawn="1"/>
        </p:nvSpPr>
        <p:spPr>
          <a:xfrm>
            <a:off x="0" y="6642556"/>
            <a:ext cx="1295400" cy="215444"/>
          </a:xfrm>
          <a:prstGeom prst="rect">
            <a:avLst/>
          </a:prstGeom>
          <a:noFill/>
        </p:spPr>
        <p:txBody>
          <a:bodyPr wrap="square" rtlCol="0">
            <a:spAutoFit/>
          </a:bodyPr>
          <a:lstStyle/>
          <a:p>
            <a:r>
              <a:rPr lang="en-US" sz="800" dirty="0">
                <a:solidFill>
                  <a:srgbClr val="6A6A6A"/>
                </a:solidFill>
              </a:rPr>
              <a:t>©McGraw-Hill Education</a:t>
            </a:r>
          </a:p>
        </p:txBody>
      </p:sp>
    </p:spTree>
    <p:extLst>
      <p:ext uri="{BB962C8B-B14F-4D97-AF65-F5344CB8AC3E}">
        <p14:creationId xmlns:p14="http://schemas.microsoft.com/office/powerpoint/2010/main" val="85764253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629400"/>
            <a:ext cx="9144000" cy="2286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5" name="Copyright" descr="©McGraw-Hill Education."/>
          <p:cNvSpPr txBox="1"/>
          <p:nvPr userDrawn="1"/>
        </p:nvSpPr>
        <p:spPr>
          <a:xfrm>
            <a:off x="0" y="6629400"/>
            <a:ext cx="1828800" cy="215444"/>
          </a:xfrm>
          <a:prstGeom prst="rect">
            <a:avLst/>
          </a:prstGeom>
          <a:noFill/>
        </p:spPr>
        <p:txBody>
          <a:bodyPr wrap="square" rtlCol="0">
            <a:spAutoFit/>
          </a:bodyPr>
          <a:lstStyle/>
          <a:p>
            <a:r>
              <a:rPr lang="en-US" sz="800" dirty="0">
                <a:solidFill>
                  <a:schemeClr val="bg1"/>
                </a:solidFill>
              </a:rPr>
              <a:t>©McGraw-Hill Education</a:t>
            </a:r>
          </a:p>
        </p:txBody>
      </p:sp>
    </p:spTree>
    <p:extLst>
      <p:ext uri="{BB962C8B-B14F-4D97-AF65-F5344CB8AC3E}">
        <p14:creationId xmlns:p14="http://schemas.microsoft.com/office/powerpoint/2010/main" val="520106136"/>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0" y="0"/>
            <a:ext cx="9144000" cy="6858000"/>
          </a:xfrm>
          <a:prstGeom prst="rect">
            <a:avLst/>
          </a:prstGeom>
          <a:solidFill>
            <a:srgbClr val="3070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MH BG Image"/>
          <p:cNvPicPr>
            <a:picLocks noChangeAspect="1"/>
          </p:cNvPicPr>
          <p:nvPr userDrawn="1"/>
        </p:nvPicPr>
        <p:blipFill rotWithShape="1">
          <a:blip r:embed="rId4" cstate="screen">
            <a:alphaModFix amt="25000"/>
            <a:extLst>
              <a:ext uri="{28A0092B-C50C-407E-A947-70E740481C1C}">
                <a14:useLocalDpi xmlns:a14="http://schemas.microsoft.com/office/drawing/2010/main"/>
              </a:ext>
            </a:extLst>
          </a:blip>
          <a:srcRect r="28644" b="27282"/>
          <a:stretch/>
        </p:blipFill>
        <p:spPr>
          <a:xfrm>
            <a:off x="461821" y="1943668"/>
            <a:ext cx="8682180" cy="4914333"/>
          </a:xfrm>
          <a:prstGeom prst="rect">
            <a:avLst/>
          </a:prstGeom>
        </p:spPr>
      </p:pic>
      <p:sp>
        <p:nvSpPr>
          <p:cNvPr id="8" name="Copyright" descr="©McGraw-Hill Education"/>
          <p:cNvSpPr txBox="1"/>
          <p:nvPr userDrawn="1"/>
        </p:nvSpPr>
        <p:spPr>
          <a:xfrm>
            <a:off x="0" y="6629400"/>
            <a:ext cx="1828800" cy="215444"/>
          </a:xfrm>
          <a:prstGeom prst="rect">
            <a:avLst/>
          </a:prstGeom>
          <a:noFill/>
        </p:spPr>
        <p:txBody>
          <a:bodyPr wrap="square" rtlCol="0">
            <a:spAutoFit/>
          </a:bodyPr>
          <a:lstStyle/>
          <a:p>
            <a:r>
              <a:rPr lang="en-US" sz="800" dirty="0">
                <a:solidFill>
                  <a:schemeClr val="bg1"/>
                </a:solidFill>
              </a:rPr>
              <a:t>©McGraw-Hill Education</a:t>
            </a:r>
          </a:p>
        </p:txBody>
      </p:sp>
    </p:spTree>
    <p:extLst>
      <p:ext uri="{BB962C8B-B14F-4D97-AF65-F5344CB8AC3E}">
        <p14:creationId xmlns:p14="http://schemas.microsoft.com/office/powerpoint/2010/main" val="263611861"/>
      </p:ext>
    </p:extLst>
  </p:cSld>
  <p:clrMap bg1="lt1" tx1="dk1" bg2="lt2" tx2="dk2" accent1="accent1" accent2="accent2" accent3="accent3" accent4="accent4" accent5="accent5" accent6="accent6" hlink="hlink" folHlink="folHlink"/>
  <p:sldLayoutIdLst>
    <p:sldLayoutId id="2147483677" r:id="rId1"/>
    <p:sldLayoutId id="2147483769"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rgbClr val="6A6A6A"/>
                </a:solidFill>
                <a:effectLst/>
                <a:latin typeface="+mn-lt"/>
                <a:ea typeface="+mn-ea"/>
                <a:cs typeface="+mn-cs"/>
              </a:rPr>
              <a:t>©McGraw-Hill Education</a:t>
            </a:r>
          </a:p>
        </p:txBody>
      </p:sp>
    </p:spTree>
    <p:extLst>
      <p:ext uri="{BB962C8B-B14F-4D97-AF65-F5344CB8AC3E}">
        <p14:creationId xmlns:p14="http://schemas.microsoft.com/office/powerpoint/2010/main" val="782738187"/>
      </p:ext>
    </p:extLst>
  </p:cSld>
  <p:clrMap bg1="lt1" tx1="dk1" bg2="lt2" tx2="dk2" accent1="accent1" accent2="accent2" accent3="accent3" accent4="accent4" accent5="accent5" accent6="accent6" hlink="hlink" folHlink="folHlink"/>
  <p:sldLayoutIdLst>
    <p:sldLayoutId id="2147483902" r:id="rId1"/>
    <p:sldLayoutId id="2147483906" r:id="rId2"/>
    <p:sldLayoutId id="21474837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chemeClr val="bg1"/>
                </a:solidFill>
                <a:effectLst/>
                <a:latin typeface="+mn-lt"/>
                <a:ea typeface="+mn-ea"/>
                <a:cs typeface="+mn-cs"/>
              </a:rPr>
              <a:t>©McGraw-Hill Education</a:t>
            </a:r>
          </a:p>
        </p:txBody>
      </p:sp>
    </p:spTree>
    <p:extLst>
      <p:ext uri="{BB962C8B-B14F-4D97-AF65-F5344CB8AC3E}">
        <p14:creationId xmlns:p14="http://schemas.microsoft.com/office/powerpoint/2010/main" val="2366522392"/>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7.xml"/><Relationship Id="rId1" Type="http://schemas.openxmlformats.org/officeDocument/2006/relationships/vmlDrawing" Target="../drawings/vmlDrawing1.vml"/><Relationship Id="rId6" Type="http://schemas.openxmlformats.org/officeDocument/2006/relationships/image" Target="../media/image10.wmf"/><Relationship Id="rId5" Type="http://schemas.openxmlformats.org/officeDocument/2006/relationships/oleObject" Target="../embeddings/oleObject2.bin"/><Relationship Id="rId4" Type="http://schemas.openxmlformats.org/officeDocument/2006/relationships/image" Target="../media/image9.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image" Target="../media/image12.png"/><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6.xml"/></Relationships>
</file>

<file path=ppt/slides/_rels/slide39.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image" Target="../media/image6.png"/><Relationship Id="rId1" Type="http://schemas.openxmlformats.org/officeDocument/2006/relationships/slideLayout" Target="../slideLayouts/slideLayout26.xml"/></Relationships>
</file>

<file path=ppt/slides/_rels/slide40.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6.xml"/></Relationships>
</file>

<file path=ppt/slides/_rels/slide41.xml.rels><?xml version="1.0" encoding="UTF-8" standalone="yes"?>
<Relationships xmlns="http://schemas.openxmlformats.org/package/2006/relationships"><Relationship Id="rId2" Type="http://schemas.openxmlformats.org/officeDocument/2006/relationships/slide" Target="slide35.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image" Target="../media/image7.png"/><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image" Target="../media/image8.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267200" y="685800"/>
            <a:ext cx="4648200" cy="2057400"/>
          </a:xfrm>
        </p:spPr>
        <p:txBody>
          <a:bodyPr/>
          <a:lstStyle/>
          <a:p>
            <a:pPr>
              <a:spcAft>
                <a:spcPts val="600"/>
              </a:spcAft>
            </a:pPr>
            <a:r>
              <a:rPr lang="en-US" sz="4800" cap="none" dirty="0">
                <a:solidFill>
                  <a:srgbClr val="0A0A32"/>
                </a:solidFill>
                <a:latin typeface="+mj-lt"/>
                <a:cs typeface="Arial" panose="020B0604020202020204" pitchFamily="34" charset="0"/>
              </a:rPr>
              <a:t>Fundamentals </a:t>
            </a:r>
            <a:r>
              <a:rPr lang="en-US" sz="4800" b="0" cap="none" dirty="0">
                <a:solidFill>
                  <a:srgbClr val="0A0A32"/>
                </a:solidFill>
                <a:latin typeface="+mj-lt"/>
                <a:cs typeface="Arial" panose="020B0604020202020204" pitchFamily="34" charset="0"/>
              </a:rPr>
              <a:t>of</a:t>
            </a:r>
            <a:r>
              <a:rPr lang="en-US" sz="4800" cap="none" dirty="0">
                <a:solidFill>
                  <a:srgbClr val="0A0A32"/>
                </a:solidFill>
                <a:latin typeface="+mj-lt"/>
                <a:cs typeface="Arial" panose="020B0604020202020204" pitchFamily="34" charset="0"/>
              </a:rPr>
              <a:t> Cost Accounting</a:t>
            </a:r>
            <a:r>
              <a:rPr lang="en-US" sz="4000" cap="none" dirty="0">
                <a:solidFill>
                  <a:srgbClr val="0A0A32"/>
                </a:solidFill>
                <a:latin typeface="+mj-lt"/>
                <a:cs typeface="Arial" panose="020B0604020202020204" pitchFamily="34" charset="0"/>
              </a:rPr>
              <a:t/>
            </a:r>
            <a:br>
              <a:rPr lang="en-US" sz="4000" cap="none" dirty="0">
                <a:solidFill>
                  <a:srgbClr val="0A0A32"/>
                </a:solidFill>
                <a:latin typeface="+mj-lt"/>
                <a:cs typeface="Arial" panose="020B0604020202020204" pitchFamily="34" charset="0"/>
              </a:rPr>
            </a:br>
            <a:r>
              <a:rPr lang="en-US" sz="2400" b="0" cap="none" dirty="0">
                <a:solidFill>
                  <a:srgbClr val="0A0A32"/>
                </a:solidFill>
                <a:latin typeface="+mj-lt"/>
                <a:cs typeface="Arial" panose="020B0604020202020204" pitchFamily="34" charset="0"/>
              </a:rPr>
              <a:t>Sixth Edition</a:t>
            </a:r>
            <a:endParaRPr lang="en-US" sz="2400" cap="none" dirty="0">
              <a:solidFill>
                <a:schemeClr val="tx1"/>
              </a:solidFill>
              <a:latin typeface="+mj-lt"/>
              <a:cs typeface="Arial" panose="020B0604020202020204" pitchFamily="34" charset="0"/>
            </a:endParaRPr>
          </a:p>
        </p:txBody>
      </p:sp>
      <p:sp>
        <p:nvSpPr>
          <p:cNvPr id="7" name="Text Placeholder 2"/>
          <p:cNvSpPr>
            <a:spLocks noGrp="1"/>
          </p:cNvSpPr>
          <p:nvPr>
            <p:ph type="body" idx="1"/>
          </p:nvPr>
        </p:nvSpPr>
        <p:spPr>
          <a:xfrm>
            <a:off x="4526280" y="3200400"/>
            <a:ext cx="4389120" cy="1828800"/>
          </a:xfrm>
        </p:spPr>
        <p:txBody>
          <a:bodyPr/>
          <a:lstStyle/>
          <a:p>
            <a:pPr algn="ctr">
              <a:spcBef>
                <a:spcPts val="600"/>
              </a:spcBef>
              <a:spcAft>
                <a:spcPts val="600"/>
              </a:spcAft>
            </a:pPr>
            <a:r>
              <a:rPr lang="en-US" sz="3200" b="1" dirty="0">
                <a:latin typeface="+mj-lt"/>
              </a:rPr>
              <a:t>William </a:t>
            </a:r>
            <a:r>
              <a:rPr lang="en-US" sz="3200" b="1" dirty="0" err="1">
                <a:latin typeface="+mj-lt"/>
              </a:rPr>
              <a:t>Lanen</a:t>
            </a:r>
            <a:endParaRPr lang="en-US" sz="3200" b="1" dirty="0">
              <a:latin typeface="+mj-lt"/>
            </a:endParaRPr>
          </a:p>
          <a:p>
            <a:pPr algn="ctr">
              <a:spcBef>
                <a:spcPts val="600"/>
              </a:spcBef>
              <a:spcAft>
                <a:spcPts val="600"/>
              </a:spcAft>
            </a:pPr>
            <a:r>
              <a:rPr lang="en-US" sz="3200" b="1" dirty="0">
                <a:latin typeface="+mj-lt"/>
              </a:rPr>
              <a:t>Shannon Anderson</a:t>
            </a:r>
          </a:p>
          <a:p>
            <a:pPr algn="ctr">
              <a:spcBef>
                <a:spcPts val="600"/>
              </a:spcBef>
              <a:spcAft>
                <a:spcPts val="600"/>
              </a:spcAft>
            </a:pPr>
            <a:r>
              <a:rPr lang="en-US" sz="3200" b="1" dirty="0">
                <a:latin typeface="+mj-lt"/>
              </a:rPr>
              <a:t>Michael Maher</a:t>
            </a:r>
          </a:p>
        </p:txBody>
      </p:sp>
      <p:sp>
        <p:nvSpPr>
          <p:cNvPr id="3" name="Content Placeholder 3"/>
          <p:cNvSpPr>
            <a:spLocks noGrp="1"/>
          </p:cNvSpPr>
          <p:nvPr>
            <p:ph sz="quarter" idx="13"/>
          </p:nvPr>
        </p:nvSpPr>
        <p:spPr/>
        <p:txBody>
          <a:bodyPr/>
          <a:lstStyle/>
          <a:p>
            <a:pPr lvl="0"/>
            <a:r>
              <a:rPr lang="en-US" dirty="0"/>
              <a:t>©2020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3414768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Compute the Equivalent Units of Production (Step 2)</a:t>
            </a:r>
            <a:r>
              <a:rPr lang="en-US" sz="1200" dirty="0"/>
              <a:t> 1</a:t>
            </a:r>
          </a:p>
        </p:txBody>
      </p:sp>
      <p:sp>
        <p:nvSpPr>
          <p:cNvPr id="4" name="Content Placeholder 2"/>
          <p:cNvSpPr>
            <a:spLocks noGrp="1"/>
          </p:cNvSpPr>
          <p:nvPr>
            <p:ph idx="1"/>
          </p:nvPr>
        </p:nvSpPr>
        <p:spPr>
          <a:xfrm>
            <a:off x="457200" y="1661160"/>
            <a:ext cx="8229600" cy="548640"/>
          </a:xfrm>
        </p:spPr>
        <p:txBody>
          <a:bodyPr/>
          <a:lstStyle/>
          <a:p>
            <a:pPr algn="ctr"/>
            <a:r>
              <a:rPr lang="en-US" sz="2400" dirty="0">
                <a:latin typeface="Arial" charset="0"/>
                <a:cs typeface="Arial" charset="0"/>
              </a:rPr>
              <a:t>Shredding Department, March, Year 2: Equivalent Units</a:t>
            </a:r>
          </a:p>
        </p:txBody>
      </p:sp>
      <p:graphicFrame>
        <p:nvGraphicFramePr>
          <p:cNvPr id="7" name="Table 3"/>
          <p:cNvGraphicFramePr>
            <a:graphicFrameLocks noGrp="1"/>
          </p:cNvGraphicFramePr>
          <p:nvPr>
            <p:extLst>
              <p:ext uri="{D42A27DB-BD31-4B8C-83A1-F6EECF244321}">
                <p14:modId xmlns:p14="http://schemas.microsoft.com/office/powerpoint/2010/main" val="3122211651"/>
              </p:ext>
            </p:extLst>
          </p:nvPr>
        </p:nvGraphicFramePr>
        <p:xfrm>
          <a:off x="457200" y="2286000"/>
          <a:ext cx="8229600" cy="292608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1914779635"/>
                    </a:ext>
                  </a:extLst>
                </a:gridCol>
                <a:gridCol w="2743200">
                  <a:extLst>
                    <a:ext uri="{9D8B030D-6E8A-4147-A177-3AD203B41FA5}">
                      <a16:colId xmlns:a16="http://schemas.microsoft.com/office/drawing/2014/main" val="2693641308"/>
                    </a:ext>
                  </a:extLst>
                </a:gridCol>
                <a:gridCol w="1188720">
                  <a:extLst>
                    <a:ext uri="{9D8B030D-6E8A-4147-A177-3AD203B41FA5}">
                      <a16:colId xmlns:a16="http://schemas.microsoft.com/office/drawing/2014/main" val="2154530037"/>
                    </a:ext>
                  </a:extLst>
                </a:gridCol>
                <a:gridCol w="365760">
                  <a:extLst>
                    <a:ext uri="{9D8B030D-6E8A-4147-A177-3AD203B41FA5}">
                      <a16:colId xmlns:a16="http://schemas.microsoft.com/office/drawing/2014/main" val="3609478315"/>
                    </a:ext>
                  </a:extLst>
                </a:gridCol>
                <a:gridCol w="1737360">
                  <a:extLst>
                    <a:ext uri="{9D8B030D-6E8A-4147-A177-3AD203B41FA5}">
                      <a16:colId xmlns:a16="http://schemas.microsoft.com/office/drawing/2014/main" val="635706415"/>
                    </a:ext>
                  </a:extLst>
                </a:gridCol>
                <a:gridCol w="1737360">
                  <a:extLst>
                    <a:ext uri="{9D8B030D-6E8A-4147-A177-3AD203B41FA5}">
                      <a16:colId xmlns:a16="http://schemas.microsoft.com/office/drawing/2014/main" val="703563570"/>
                    </a:ext>
                  </a:extLst>
                </a:gridCol>
              </a:tblGrid>
              <a:tr h="365760">
                <a:tc>
                  <a:txBody>
                    <a:bodyPr/>
                    <a:lstStyle/>
                    <a:p>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sz="1600" b="0" dirty="0">
                          <a:solidFill>
                            <a:srgbClr val="231F20"/>
                          </a:solidFill>
                          <a:latin typeface="Arial" panose="020B0604020202020204" pitchFamily="34" charset="0"/>
                          <a:cs typeface="Arial" panose="020B0604020202020204" pitchFamily="34" charset="0"/>
                        </a:rPr>
                        <a:t>A</a:t>
                      </a:r>
                      <a:endParaRPr sz="16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sz="1600" b="0" dirty="0">
                          <a:solidFill>
                            <a:srgbClr val="231F20"/>
                          </a:solidFill>
                          <a:latin typeface="Arial" panose="020B0604020202020204" pitchFamily="34" charset="0"/>
                          <a:cs typeface="Arial" panose="020B0604020202020204" pitchFamily="34" charset="0"/>
                        </a:rPr>
                        <a:t>B</a:t>
                      </a:r>
                      <a:endParaRPr sz="16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1275" algn="ctr">
                        <a:lnSpc>
                          <a:spcPct val="100000"/>
                        </a:lnSpc>
                      </a:pPr>
                      <a:r>
                        <a:rPr sz="1600" b="0" dirty="0">
                          <a:solidFill>
                            <a:srgbClr val="231F20"/>
                          </a:solidFill>
                          <a:latin typeface="Arial" panose="020B0604020202020204" pitchFamily="34" charset="0"/>
                          <a:cs typeface="Arial" panose="020B0604020202020204" pitchFamily="34" charset="0"/>
                        </a:rPr>
                        <a:t>C</a:t>
                      </a:r>
                      <a:endParaRPr sz="16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sz="1600" b="0" dirty="0">
                          <a:solidFill>
                            <a:srgbClr val="231F20"/>
                          </a:solidFill>
                          <a:latin typeface="Arial" panose="020B0604020202020204" pitchFamily="34" charset="0"/>
                          <a:cs typeface="Arial" panose="020B0604020202020204" pitchFamily="34" charset="0"/>
                        </a:rPr>
                        <a:t>D</a:t>
                      </a:r>
                      <a:endParaRPr sz="16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lang="en-US" sz="1600" b="0" dirty="0">
                          <a:solidFill>
                            <a:schemeClr val="tx1"/>
                          </a:solidFill>
                          <a:latin typeface="Arial" panose="020B0604020202020204" pitchFamily="34" charset="0"/>
                          <a:cs typeface="Arial" panose="020B0604020202020204" pitchFamily="34" charset="0"/>
                        </a:rPr>
                        <a:t>E</a:t>
                      </a:r>
                      <a:endParaRPr sz="1600" b="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8107841"/>
                  </a:ext>
                </a:extLst>
              </a:tr>
              <a:tr h="365760">
                <a:tc>
                  <a:txBody>
                    <a:bodyPr/>
                    <a:lstStyle/>
                    <a:p>
                      <a:pPr algn="ctr">
                        <a:lnSpc>
                          <a:spcPct val="100000"/>
                        </a:lnSpc>
                      </a:pPr>
                      <a:r>
                        <a:rPr sz="1600" dirty="0">
                          <a:solidFill>
                            <a:srgbClr val="231F20"/>
                          </a:solidFill>
                          <a:latin typeface="Arial" panose="020B0604020202020204" pitchFamily="34" charset="0"/>
                          <a:cs typeface="Arial" panose="020B0604020202020204" pitchFamily="34" charset="0"/>
                        </a:rPr>
                        <a:t>1</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rgbClr val="231F20"/>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rgbClr val="231F20"/>
                          </a:solidFill>
                          <a:latin typeface="Arial" panose="020B0604020202020204" pitchFamily="34" charset="0"/>
                          <a:cs typeface="Arial" panose="020B0604020202020204" pitchFamily="34" charset="0"/>
                        </a:rPr>
                        <a:t>Equivalent Units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latin typeface="Arial" panose="020B0604020202020204" pitchFamily="34" charset="0"/>
                          <a:cs typeface="Arial" panose="020B0604020202020204" pitchFamily="34" charset="0"/>
                        </a:rPr>
                        <a:t>Equivalent Units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0161116"/>
                  </a:ext>
                </a:extLst>
              </a:tr>
              <a:tr h="365760">
                <a:tc>
                  <a:txBody>
                    <a:bodyPr/>
                    <a:lstStyle/>
                    <a:p>
                      <a:pPr algn="ctr">
                        <a:lnSpc>
                          <a:spcPct val="100000"/>
                        </a:lnSpc>
                      </a:pPr>
                      <a:r>
                        <a:rPr sz="1600" dirty="0">
                          <a:solidFill>
                            <a:srgbClr val="231F20"/>
                          </a:solidFill>
                          <a:latin typeface="Arial" panose="020B0604020202020204" pitchFamily="34" charset="0"/>
                          <a:cs typeface="Arial" panose="020B0604020202020204" pitchFamily="34" charset="0"/>
                        </a:rPr>
                        <a:t>2</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latin typeface="Arial" panose="020B0604020202020204" pitchFamily="34" charset="0"/>
                          <a:cs typeface="Arial" panose="020B0604020202020204" pitchFamily="34" charset="0"/>
                        </a:rPr>
                        <a:t>Physical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latin typeface="Arial" panose="020B0604020202020204" pitchFamily="34" charset="0"/>
                          <a:cs typeface="Arial" panose="020B0604020202020204" pitchFamily="34" charset="0"/>
                        </a:rPr>
                        <a:t>Materials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latin typeface="Arial" panose="020B0604020202020204" pitchFamily="34" charset="0"/>
                          <a:cs typeface="Arial" panose="020B0604020202020204" pitchFamily="34" charset="0"/>
                        </a:rPr>
                        <a:t>Conversion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4465419"/>
                  </a:ext>
                </a:extLst>
              </a:tr>
              <a:tr h="365760">
                <a:tc>
                  <a:txBody>
                    <a:bodyPr/>
                    <a:lstStyle/>
                    <a:p>
                      <a:pPr algn="ctr">
                        <a:lnSpc>
                          <a:spcPct val="100000"/>
                        </a:lnSpc>
                      </a:pPr>
                      <a:r>
                        <a:rPr sz="1600" dirty="0">
                          <a:solidFill>
                            <a:srgbClr val="231F20"/>
                          </a:solidFill>
                          <a:latin typeface="Arial" panose="020B0604020202020204" pitchFamily="34" charset="0"/>
                          <a:cs typeface="Arial" panose="020B0604020202020204" pitchFamily="34" charset="0"/>
                        </a:rPr>
                        <a:t>3</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aseline="0" dirty="0">
                          <a:latin typeface="Arial" panose="020B0604020202020204" pitchFamily="34" charset="0"/>
                          <a:cs typeface="Arial" panose="020B0604020202020204" pitchFamily="34" charset="0"/>
                        </a:rPr>
                        <a:t>Units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3057999"/>
                  </a:ext>
                </a:extLst>
              </a:tr>
              <a:tr h="365760">
                <a:tc>
                  <a:txBody>
                    <a:bodyPr/>
                    <a:lstStyle/>
                    <a:p>
                      <a:pPr algn="ctr">
                        <a:lnSpc>
                          <a:spcPct val="100000"/>
                        </a:lnSpc>
                      </a:pPr>
                      <a:r>
                        <a:rPr sz="1600" dirty="0">
                          <a:solidFill>
                            <a:srgbClr val="231F20"/>
                          </a:solidFill>
                          <a:latin typeface="Arial" panose="020B0604020202020204" pitchFamily="34" charset="0"/>
                          <a:cs typeface="Arial" panose="020B0604020202020204" pitchFamily="34" charset="0"/>
                        </a:rPr>
                        <a:t>4</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solidFill>
                            <a:srgbClr val="231F20"/>
                          </a:solidFill>
                          <a:latin typeface="Arial" panose="020B0604020202020204" pitchFamily="34" charset="0"/>
                          <a:cs typeface="Arial" panose="020B0604020202020204" pitchFamily="34" charset="0"/>
                        </a:rPr>
                        <a:t>Transferred out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600" u="none" dirty="0">
                          <a:solidFill>
                            <a:srgbClr val="231F20"/>
                          </a:solidFill>
                          <a:latin typeface="Arial" panose="020B0604020202020204" pitchFamily="34" charset="0"/>
                          <a:cs typeface="Arial" panose="020B0604020202020204" pitchFamily="34" charset="0"/>
                        </a:rPr>
                        <a:t>96,000</a:t>
                      </a:r>
                      <a:endParaRPr lang="en-US" sz="1600" u="none" dirty="0">
                        <a:latin typeface="Arial" panose="020B0604020202020204" pitchFamily="34" charset="0"/>
                        <a:cs typeface="Arial" panose="020B0604020202020204" pitchFamily="34" charset="0"/>
                      </a:endParaRPr>
                    </a:p>
                  </a:txBody>
                  <a:tcPr marR="2743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600" dirty="0">
                          <a:latin typeface="Arial" panose="020B0604020202020204" pitchFamily="34" charset="0"/>
                          <a:cs typeface="Arial" panose="020B0604020202020204" pitchFamily="34" charset="0"/>
                        </a:rPr>
                        <a:t>96,000</a:t>
                      </a:r>
                    </a:p>
                  </a:txBody>
                  <a:tcPr marR="502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600" dirty="0">
                          <a:latin typeface="Arial" panose="020B0604020202020204" pitchFamily="34" charset="0"/>
                          <a:cs typeface="Arial" panose="020B0604020202020204" pitchFamily="34" charset="0"/>
                        </a:rPr>
                        <a:t>96,000</a:t>
                      </a:r>
                    </a:p>
                  </a:txBody>
                  <a:tcPr marR="45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4936451"/>
                  </a:ext>
                </a:extLst>
              </a:tr>
              <a:tr h="365760">
                <a:tc>
                  <a:txBody>
                    <a:bodyPr/>
                    <a:lstStyle/>
                    <a:p>
                      <a:pPr algn="ctr">
                        <a:lnSpc>
                          <a:spcPct val="100000"/>
                        </a:lnSpc>
                      </a:pPr>
                      <a:r>
                        <a:rPr sz="1600" dirty="0">
                          <a:solidFill>
                            <a:srgbClr val="231F20"/>
                          </a:solidFill>
                          <a:latin typeface="Arial" panose="020B0604020202020204" pitchFamily="34" charset="0"/>
                          <a:cs typeface="Arial" panose="020B0604020202020204" pitchFamily="34" charset="0"/>
                        </a:rPr>
                        <a:t>5</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solidFill>
                            <a:srgbClr val="231F20"/>
                          </a:solidFill>
                          <a:latin typeface="Arial" panose="020B0604020202020204" pitchFamily="34" charset="0"/>
                          <a:cs typeface="Arial" panose="020B0604020202020204" pitchFamily="34" charset="0"/>
                        </a:rPr>
                        <a:t>Work in process, March 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600" dirty="0">
                          <a:latin typeface="Arial" panose="020B0604020202020204" pitchFamily="34" charset="0"/>
                          <a:cs typeface="Arial" panose="020B0604020202020204" pitchFamily="34" charset="0"/>
                        </a:rPr>
                        <a:t>16,000</a:t>
                      </a:r>
                      <a:r>
                        <a:rPr lang="en-US" sz="1600" baseline="30000" dirty="0">
                          <a:latin typeface="Arial" panose="020B0604020202020204" pitchFamily="34" charset="0"/>
                          <a:cs typeface="Arial" panose="020B0604020202020204" pitchFamily="34" charset="0"/>
                        </a:rPr>
                        <a:t>a</a:t>
                      </a:r>
                    </a:p>
                  </a:txBody>
                  <a:tcPr marR="2743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600" u="sng" dirty="0">
                          <a:solidFill>
                            <a:srgbClr val="231F20"/>
                          </a:solidFill>
                          <a:latin typeface="Arial" panose="020B0604020202020204" pitchFamily="34" charset="0"/>
                          <a:cs typeface="Arial" panose="020B0604020202020204" pitchFamily="34" charset="0"/>
                        </a:rPr>
                        <a:t>  16,000</a:t>
                      </a:r>
                      <a:endParaRPr lang="en-US" sz="1600" dirty="0">
                        <a:latin typeface="Arial" panose="020B0604020202020204" pitchFamily="34" charset="0"/>
                        <a:cs typeface="Arial" panose="020B0604020202020204" pitchFamily="34" charset="0"/>
                      </a:endParaRPr>
                    </a:p>
                  </a:txBody>
                  <a:tcPr marR="502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600" u="sng" dirty="0">
                          <a:latin typeface="Arial" panose="020B0604020202020204" pitchFamily="34" charset="0"/>
                          <a:cs typeface="Arial" panose="020B0604020202020204" pitchFamily="34" charset="0"/>
                        </a:rPr>
                        <a:t>    4,800</a:t>
                      </a:r>
                    </a:p>
                  </a:txBody>
                  <a:tcPr marR="45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9857800"/>
                  </a:ext>
                </a:extLst>
              </a:tr>
              <a:tr h="365760">
                <a:tc>
                  <a:txBody>
                    <a:bodyPr/>
                    <a:lstStyle/>
                    <a:p>
                      <a:pPr algn="ctr">
                        <a:lnSpc>
                          <a:spcPct val="100000"/>
                        </a:lnSpc>
                      </a:pPr>
                      <a:r>
                        <a:rPr sz="1600" dirty="0">
                          <a:solidFill>
                            <a:srgbClr val="231F20"/>
                          </a:solidFill>
                          <a:latin typeface="Arial" panose="020B0604020202020204" pitchFamily="34" charset="0"/>
                          <a:cs typeface="Arial" panose="020B0604020202020204" pitchFamily="34" charset="0"/>
                        </a:rPr>
                        <a:t>6</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2880"/>
                      <a:r>
                        <a:rPr lang="en-US" sz="1600" dirty="0">
                          <a:latin typeface="Arial" panose="020B0604020202020204" pitchFamily="34" charset="0"/>
                          <a:cs typeface="Arial" panose="020B0604020202020204" pitchFamily="34" charset="0"/>
                        </a:rPr>
                        <a:t>Total 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600" u="dbl" baseline="0" dirty="0">
                          <a:latin typeface="Arial" panose="020B0604020202020204" pitchFamily="34" charset="0"/>
                          <a:cs typeface="Arial" panose="020B0604020202020204" pitchFamily="34" charset="0"/>
                        </a:rPr>
                        <a:t>112,000</a:t>
                      </a:r>
                    </a:p>
                  </a:txBody>
                  <a:tcPr marR="502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600" u="dbl" baseline="0" dirty="0">
                          <a:latin typeface="Arial" panose="020B0604020202020204" pitchFamily="34" charset="0"/>
                          <a:cs typeface="Arial" panose="020B0604020202020204" pitchFamily="34" charset="0"/>
                        </a:rPr>
                        <a:t>100,800</a:t>
                      </a:r>
                    </a:p>
                  </a:txBody>
                  <a:tcPr marR="45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2258537"/>
                  </a:ext>
                </a:extLst>
              </a:tr>
              <a:tr h="365760">
                <a:tc>
                  <a:txBody>
                    <a:bodyPr/>
                    <a:lstStyle/>
                    <a:p>
                      <a:pPr algn="ctr">
                        <a:lnSpc>
                          <a:spcPct val="100000"/>
                        </a:lnSpc>
                      </a:pPr>
                      <a:r>
                        <a:rPr sz="1600" dirty="0">
                          <a:solidFill>
                            <a:srgbClr val="231F20"/>
                          </a:solidFill>
                          <a:latin typeface="Arial" panose="020B0604020202020204" pitchFamily="34" charset="0"/>
                          <a:cs typeface="Arial" panose="020B0604020202020204" pitchFamily="34" charset="0"/>
                        </a:rPr>
                        <a:t>7</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3929698"/>
                  </a:ext>
                </a:extLst>
              </a:tr>
            </a:tbl>
          </a:graphicData>
        </a:graphic>
      </p:graphicFrame>
      <p:sp>
        <p:nvSpPr>
          <p:cNvPr id="5" name="Content Placeholder 4"/>
          <p:cNvSpPr>
            <a:spLocks noGrp="1"/>
          </p:cNvSpPr>
          <p:nvPr>
            <p:ph idx="13"/>
          </p:nvPr>
        </p:nvSpPr>
        <p:spPr>
          <a:xfrm>
            <a:off x="457200" y="5334000"/>
            <a:ext cx="8229600" cy="365760"/>
          </a:xfrm>
        </p:spPr>
        <p:txBody>
          <a:bodyPr/>
          <a:lstStyle/>
          <a:p>
            <a:r>
              <a:rPr lang="en-US" sz="1600" baseline="30000" dirty="0"/>
              <a:t>a</a:t>
            </a:r>
            <a:r>
              <a:rPr lang="en-US" sz="1600" dirty="0"/>
              <a:t> 30% complete with respect to conversion.</a:t>
            </a:r>
            <a:endParaRPr lang="en-US" sz="1000" dirty="0"/>
          </a:p>
        </p:txBody>
      </p:sp>
      <p:sp>
        <p:nvSpPr>
          <p:cNvPr id="10" name="Content Placeholder 5"/>
          <p:cNvSpPr>
            <a:spLocks noGrp="1"/>
          </p:cNvSpPr>
          <p:nvPr>
            <p:ph idx="14"/>
          </p:nvPr>
        </p:nvSpPr>
        <p:spPr>
          <a:xfrm>
            <a:off x="0" y="0"/>
            <a:ext cx="457200" cy="457200"/>
          </a:xfrm>
          <a:solidFill>
            <a:srgbClr val="BEBEBE"/>
          </a:solidFill>
        </p:spPr>
        <p:txBody>
          <a:bodyPr anchor="ctr"/>
          <a:lstStyle/>
          <a:p>
            <a:pPr algn="ctr"/>
            <a:r>
              <a:rPr lang="en-US" sz="1200" b="1" dirty="0"/>
              <a:t>LO 8-2</a:t>
            </a:r>
          </a:p>
        </p:txBody>
      </p:sp>
    </p:spTree>
    <p:extLst>
      <p:ext uri="{BB962C8B-B14F-4D97-AF65-F5344CB8AC3E}">
        <p14:creationId xmlns:p14="http://schemas.microsoft.com/office/powerpoint/2010/main" val="1297840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Identify the Costs to Assign to Products (Step 3)</a:t>
            </a:r>
            <a:r>
              <a:rPr lang="en-US" sz="1200" dirty="0"/>
              <a:t> 1</a:t>
            </a:r>
          </a:p>
        </p:txBody>
      </p:sp>
      <p:sp>
        <p:nvSpPr>
          <p:cNvPr id="4" name="Content Placeholder 2"/>
          <p:cNvSpPr>
            <a:spLocks noGrp="1"/>
          </p:cNvSpPr>
          <p:nvPr>
            <p:ph idx="1"/>
          </p:nvPr>
        </p:nvSpPr>
        <p:spPr>
          <a:xfrm>
            <a:off x="457200" y="1661160"/>
            <a:ext cx="8229600" cy="548640"/>
          </a:xfrm>
        </p:spPr>
        <p:txBody>
          <a:bodyPr/>
          <a:lstStyle/>
          <a:p>
            <a:pPr algn="ctr"/>
            <a:r>
              <a:rPr lang="en-US" sz="2400" dirty="0">
                <a:latin typeface="Arial" charset="0"/>
                <a:cs typeface="Arial" charset="0"/>
              </a:rPr>
              <a:t>Shredding Department, March, Year 2: Cost Information</a:t>
            </a:r>
          </a:p>
        </p:txBody>
      </p:sp>
      <p:graphicFrame>
        <p:nvGraphicFramePr>
          <p:cNvPr id="7" name="Table 3"/>
          <p:cNvGraphicFramePr>
            <a:graphicFrameLocks noGrp="1"/>
          </p:cNvGraphicFramePr>
          <p:nvPr>
            <p:extLst>
              <p:ext uri="{D42A27DB-BD31-4B8C-83A1-F6EECF244321}">
                <p14:modId xmlns:p14="http://schemas.microsoft.com/office/powerpoint/2010/main" val="939709566"/>
              </p:ext>
            </p:extLst>
          </p:nvPr>
        </p:nvGraphicFramePr>
        <p:xfrm>
          <a:off x="457200" y="2286000"/>
          <a:ext cx="8222946" cy="2560320"/>
        </p:xfrm>
        <a:graphic>
          <a:graphicData uri="http://schemas.openxmlformats.org/drawingml/2006/table">
            <a:tbl>
              <a:tblPr firstRow="1" bandRow="1">
                <a:tableStyleId>{5C22544A-7EE6-4342-B048-85BDC9FD1C3A}</a:tableStyleId>
              </a:tblPr>
              <a:tblGrid>
                <a:gridCol w="541986">
                  <a:extLst>
                    <a:ext uri="{9D8B030D-6E8A-4147-A177-3AD203B41FA5}">
                      <a16:colId xmlns:a16="http://schemas.microsoft.com/office/drawing/2014/main" val="1914779635"/>
                    </a:ext>
                  </a:extLst>
                </a:gridCol>
                <a:gridCol w="3291840">
                  <a:extLst>
                    <a:ext uri="{9D8B030D-6E8A-4147-A177-3AD203B41FA5}">
                      <a16:colId xmlns:a16="http://schemas.microsoft.com/office/drawing/2014/main" val="2693641308"/>
                    </a:ext>
                  </a:extLst>
                </a:gridCol>
                <a:gridCol w="1463040">
                  <a:extLst>
                    <a:ext uri="{9D8B030D-6E8A-4147-A177-3AD203B41FA5}">
                      <a16:colId xmlns:a16="http://schemas.microsoft.com/office/drawing/2014/main" val="2154530037"/>
                    </a:ext>
                  </a:extLst>
                </a:gridCol>
                <a:gridCol w="1463040">
                  <a:extLst>
                    <a:ext uri="{9D8B030D-6E8A-4147-A177-3AD203B41FA5}">
                      <a16:colId xmlns:a16="http://schemas.microsoft.com/office/drawing/2014/main" val="3609478315"/>
                    </a:ext>
                  </a:extLst>
                </a:gridCol>
                <a:gridCol w="1463040">
                  <a:extLst>
                    <a:ext uri="{9D8B030D-6E8A-4147-A177-3AD203B41FA5}">
                      <a16:colId xmlns:a16="http://schemas.microsoft.com/office/drawing/2014/main" val="635706415"/>
                    </a:ext>
                  </a:extLst>
                </a:gridCol>
              </a:tblGrid>
              <a:tr h="365760">
                <a:tc>
                  <a:txBody>
                    <a:bodyPr/>
                    <a:lstStyle/>
                    <a:p>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sz="1600" b="0" dirty="0">
                          <a:solidFill>
                            <a:srgbClr val="231F20"/>
                          </a:solidFill>
                          <a:latin typeface="Arial" panose="020B0604020202020204" pitchFamily="34" charset="0"/>
                          <a:cs typeface="Arial" panose="020B0604020202020204" pitchFamily="34" charset="0"/>
                        </a:rPr>
                        <a:t>A</a:t>
                      </a:r>
                      <a:endParaRPr sz="16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sz="1600" b="0" dirty="0">
                          <a:solidFill>
                            <a:srgbClr val="231F20"/>
                          </a:solidFill>
                          <a:latin typeface="Arial" panose="020B0604020202020204" pitchFamily="34" charset="0"/>
                          <a:cs typeface="Arial" panose="020B0604020202020204" pitchFamily="34" charset="0"/>
                        </a:rPr>
                        <a:t>B</a:t>
                      </a:r>
                      <a:endParaRPr sz="16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1275" algn="ctr">
                        <a:lnSpc>
                          <a:spcPct val="100000"/>
                        </a:lnSpc>
                      </a:pPr>
                      <a:r>
                        <a:rPr sz="1600" b="0" dirty="0">
                          <a:solidFill>
                            <a:srgbClr val="231F20"/>
                          </a:solidFill>
                          <a:latin typeface="Arial" panose="020B0604020202020204" pitchFamily="34" charset="0"/>
                          <a:cs typeface="Arial" panose="020B0604020202020204" pitchFamily="34" charset="0"/>
                        </a:rPr>
                        <a:t>C</a:t>
                      </a:r>
                      <a:endParaRPr sz="16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sz="1600" b="0" dirty="0">
                          <a:solidFill>
                            <a:srgbClr val="231F20"/>
                          </a:solidFill>
                          <a:latin typeface="Arial" panose="020B0604020202020204" pitchFamily="34" charset="0"/>
                          <a:cs typeface="Arial" panose="020B0604020202020204" pitchFamily="34" charset="0"/>
                        </a:rPr>
                        <a:t>D</a:t>
                      </a:r>
                      <a:endParaRPr sz="16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8107841"/>
                  </a:ext>
                </a:extLst>
              </a:tr>
              <a:tr h="365760">
                <a:tc>
                  <a:txBody>
                    <a:bodyPr/>
                    <a:lstStyle/>
                    <a:p>
                      <a:pPr algn="ctr">
                        <a:lnSpc>
                          <a:spcPct val="100000"/>
                        </a:lnSpc>
                      </a:pPr>
                      <a:r>
                        <a:rPr sz="1600" dirty="0">
                          <a:solidFill>
                            <a:srgbClr val="231F20"/>
                          </a:solidFill>
                          <a:latin typeface="Arial" panose="020B0604020202020204" pitchFamily="34" charset="0"/>
                          <a:cs typeface="Arial" panose="020B0604020202020204" pitchFamily="34" charset="0"/>
                        </a:rPr>
                        <a:t>1</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48895" algn="ctr">
                        <a:lnSpc>
                          <a:spcPct val="100000"/>
                        </a:lnSpc>
                      </a:pPr>
                      <a:r>
                        <a:rPr sz="1600" spc="-95" dirty="0">
                          <a:solidFill>
                            <a:srgbClr val="231F20"/>
                          </a:solidFill>
                          <a:latin typeface="Arial" panose="020B0604020202020204" pitchFamily="34" charset="0"/>
                          <a:cs typeface="Arial" panose="020B0604020202020204" pitchFamily="34" charset="0"/>
                        </a:rPr>
                        <a:t>T</a:t>
                      </a:r>
                      <a:r>
                        <a:rPr sz="1600" dirty="0">
                          <a:solidFill>
                            <a:srgbClr val="231F20"/>
                          </a:solidFill>
                          <a:latin typeface="Arial" panose="020B0604020202020204" pitchFamily="34" charset="0"/>
                          <a:cs typeface="Arial" panose="020B0604020202020204" pitchFamily="34" charset="0"/>
                        </a:rPr>
                        <a:t>otal</a:t>
                      </a:r>
                      <a:endParaRPr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a:lnSpc>
                          <a:spcPct val="100000"/>
                        </a:lnSpc>
                      </a:pPr>
                      <a:r>
                        <a:rPr sz="1600" dirty="0">
                          <a:solidFill>
                            <a:srgbClr val="231F20"/>
                          </a:solidFill>
                          <a:latin typeface="Arial" panose="020B0604020202020204" pitchFamily="34" charset="0"/>
                          <a:cs typeface="Arial" panose="020B0604020202020204" pitchFamily="34" charset="0"/>
                        </a:rPr>
                        <a:t>Materials</a:t>
                      </a:r>
                      <a:endParaRPr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a:lnSpc>
                          <a:spcPct val="100000"/>
                        </a:lnSpc>
                      </a:pPr>
                      <a:r>
                        <a:rPr sz="1600" dirty="0">
                          <a:solidFill>
                            <a:srgbClr val="231F20"/>
                          </a:solidFill>
                          <a:latin typeface="Arial" panose="020B0604020202020204" pitchFamily="34" charset="0"/>
                          <a:cs typeface="Arial" panose="020B0604020202020204" pitchFamily="34" charset="0"/>
                        </a:rPr>
                        <a:t>Conversion</a:t>
                      </a:r>
                      <a:endParaRPr sz="16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0161116"/>
                  </a:ext>
                </a:extLst>
              </a:tr>
              <a:tr h="365760">
                <a:tc>
                  <a:txBody>
                    <a:bodyPr/>
                    <a:lstStyle/>
                    <a:p>
                      <a:pPr algn="ctr">
                        <a:lnSpc>
                          <a:spcPct val="100000"/>
                        </a:lnSpc>
                      </a:pPr>
                      <a:r>
                        <a:rPr sz="1600" dirty="0">
                          <a:solidFill>
                            <a:srgbClr val="231F20"/>
                          </a:solidFill>
                          <a:latin typeface="Arial" panose="020B0604020202020204" pitchFamily="34" charset="0"/>
                          <a:cs typeface="Arial" panose="020B0604020202020204" pitchFamily="34" charset="0"/>
                        </a:rPr>
                        <a:t>2</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a:lnSpc>
                          <a:spcPct val="100000"/>
                        </a:lnSpc>
                      </a:pPr>
                      <a:r>
                        <a:rPr sz="1600" dirty="0">
                          <a:solidFill>
                            <a:srgbClr val="231F20"/>
                          </a:solidFill>
                          <a:latin typeface="Arial" panose="020B0604020202020204" pitchFamily="34" charset="0"/>
                          <a:cs typeface="Arial" panose="020B0604020202020204" pitchFamily="34" charset="0"/>
                        </a:rPr>
                        <a:t>Costs</a:t>
                      </a:r>
                      <a:endParaRPr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a:lnSpc>
                          <a:spcPct val="100000"/>
                        </a:lnSpc>
                      </a:pPr>
                      <a:r>
                        <a:rPr sz="1600" dirty="0">
                          <a:solidFill>
                            <a:srgbClr val="231F20"/>
                          </a:solidFill>
                          <a:latin typeface="Arial" panose="020B0604020202020204" pitchFamily="34" charset="0"/>
                          <a:cs typeface="Arial" panose="020B0604020202020204" pitchFamily="34" charset="0"/>
                        </a:rPr>
                        <a:t>Costs</a:t>
                      </a:r>
                      <a:endParaRPr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a:lnSpc>
                          <a:spcPct val="100000"/>
                        </a:lnSpc>
                      </a:pPr>
                      <a:r>
                        <a:rPr sz="1600" dirty="0">
                          <a:solidFill>
                            <a:srgbClr val="231F20"/>
                          </a:solidFill>
                          <a:latin typeface="Arial" panose="020B0604020202020204" pitchFamily="34" charset="0"/>
                          <a:cs typeface="Arial" panose="020B0604020202020204" pitchFamily="34" charset="0"/>
                        </a:rPr>
                        <a:t>Costs</a:t>
                      </a:r>
                      <a:endParaRPr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4465419"/>
                  </a:ext>
                </a:extLst>
              </a:tr>
              <a:tr h="365760">
                <a:tc>
                  <a:txBody>
                    <a:bodyPr/>
                    <a:lstStyle/>
                    <a:p>
                      <a:pPr algn="ctr">
                        <a:lnSpc>
                          <a:spcPct val="100000"/>
                        </a:lnSpc>
                      </a:pPr>
                      <a:r>
                        <a:rPr sz="1600" dirty="0">
                          <a:solidFill>
                            <a:srgbClr val="231F20"/>
                          </a:solidFill>
                          <a:latin typeface="Arial" panose="020B0604020202020204" pitchFamily="34" charset="0"/>
                          <a:cs typeface="Arial" panose="020B0604020202020204" pitchFamily="34" charset="0"/>
                        </a:rPr>
                        <a:t>3</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925">
                        <a:lnSpc>
                          <a:spcPct val="100000"/>
                        </a:lnSpc>
                      </a:pPr>
                      <a:r>
                        <a:rPr sz="1600" spc="-35" dirty="0">
                          <a:solidFill>
                            <a:srgbClr val="231F20"/>
                          </a:solidFill>
                          <a:latin typeface="Arial" panose="020B0604020202020204" pitchFamily="34" charset="0"/>
                          <a:cs typeface="Arial" panose="020B0604020202020204" pitchFamily="34" charset="0"/>
                        </a:rPr>
                        <a:t>W</a:t>
                      </a:r>
                      <a:r>
                        <a:rPr sz="1600" dirty="0">
                          <a:solidFill>
                            <a:srgbClr val="231F20"/>
                          </a:solidFill>
                          <a:latin typeface="Arial" panose="020B0604020202020204" pitchFamily="34" charset="0"/>
                          <a:cs typeface="Arial" panose="020B0604020202020204" pitchFamily="34" charset="0"/>
                        </a:rPr>
                        <a:t>ork in process, March 1</a:t>
                      </a:r>
                      <a:endParaRPr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lnSpc>
                          <a:spcPct val="100000"/>
                        </a:lnSpc>
                      </a:pPr>
                      <a:r>
                        <a:rPr sz="1600" dirty="0">
                          <a:solidFill>
                            <a:srgbClr val="231F20"/>
                          </a:solidFill>
                          <a:latin typeface="Arial" panose="020B0604020202020204" pitchFamily="34" charset="0"/>
                          <a:cs typeface="Arial" panose="020B0604020202020204" pitchFamily="34" charset="0"/>
                        </a:rPr>
                        <a:t>$  </a:t>
                      </a:r>
                      <a:r>
                        <a:rPr sz="1600" spc="60" dirty="0">
                          <a:solidFill>
                            <a:srgbClr val="231F20"/>
                          </a:solidFill>
                          <a:latin typeface="Arial" panose="020B0604020202020204" pitchFamily="34" charset="0"/>
                          <a:cs typeface="Arial" panose="020B0604020202020204" pitchFamily="34" charset="0"/>
                        </a:rPr>
                        <a:t> </a:t>
                      </a:r>
                      <a:r>
                        <a:rPr sz="1600" dirty="0">
                          <a:solidFill>
                            <a:srgbClr val="231F20"/>
                          </a:solidFill>
                          <a:latin typeface="Arial" panose="020B0604020202020204" pitchFamily="34" charset="0"/>
                          <a:cs typeface="Arial" panose="020B0604020202020204" pitchFamily="34" charset="0"/>
                        </a:rPr>
                        <a:t>24,286</a:t>
                      </a:r>
                      <a:endParaRPr sz="1600" dirty="0">
                        <a:latin typeface="Arial" panose="020B0604020202020204" pitchFamily="34" charset="0"/>
                        <a:cs typeface="Arial" panose="020B0604020202020204" pitchFamily="34" charset="0"/>
                      </a:endParaRP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lnSpc>
                          <a:spcPct val="100000"/>
                        </a:lnSpc>
                      </a:pPr>
                      <a:r>
                        <a:rPr sz="1600" dirty="0">
                          <a:solidFill>
                            <a:srgbClr val="231F20"/>
                          </a:solidFill>
                          <a:latin typeface="Arial" panose="020B0604020202020204" pitchFamily="34" charset="0"/>
                          <a:cs typeface="Arial" panose="020B0604020202020204" pitchFamily="34" charset="0"/>
                        </a:rPr>
                        <a:t>$  </a:t>
                      </a:r>
                      <a:r>
                        <a:rPr sz="1600" spc="45" dirty="0">
                          <a:solidFill>
                            <a:srgbClr val="231F20"/>
                          </a:solidFill>
                          <a:latin typeface="Arial" panose="020B0604020202020204" pitchFamily="34" charset="0"/>
                          <a:cs typeface="Arial" panose="020B0604020202020204" pitchFamily="34" charset="0"/>
                        </a:rPr>
                        <a:t> </a:t>
                      </a:r>
                      <a:r>
                        <a:rPr sz="1600" dirty="0">
                          <a:solidFill>
                            <a:srgbClr val="231F20"/>
                          </a:solidFill>
                          <a:latin typeface="Arial" panose="020B0604020202020204" pitchFamily="34" charset="0"/>
                          <a:cs typeface="Arial" panose="020B0604020202020204" pitchFamily="34" charset="0"/>
                        </a:rPr>
                        <a:t>16,160</a:t>
                      </a:r>
                      <a:endParaRPr sz="1600" dirty="0">
                        <a:latin typeface="Arial" panose="020B0604020202020204" pitchFamily="34" charset="0"/>
                        <a:cs typeface="Arial" panose="020B0604020202020204" pitchFamily="34" charset="0"/>
                      </a:endParaRP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lnSpc>
                          <a:spcPct val="100000"/>
                        </a:lnSpc>
                        <a:tabLst>
                          <a:tab pos="548005" algn="l"/>
                        </a:tabLst>
                      </a:pPr>
                      <a:r>
                        <a:rPr sz="1600" dirty="0">
                          <a:solidFill>
                            <a:srgbClr val="231F20"/>
                          </a:solidFill>
                          <a:latin typeface="Arial" panose="020B0604020202020204" pitchFamily="34" charset="0"/>
                          <a:cs typeface="Arial" panose="020B0604020202020204" pitchFamily="34" charset="0"/>
                        </a:rPr>
                        <a:t>$	8,126</a:t>
                      </a:r>
                      <a:endParaRPr sz="1600">
                        <a:latin typeface="Arial" panose="020B0604020202020204" pitchFamily="34" charset="0"/>
                        <a:cs typeface="Arial" panose="020B0604020202020204" pitchFamily="34" charset="0"/>
                      </a:endParaRP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3057999"/>
                  </a:ext>
                </a:extLst>
              </a:tr>
              <a:tr h="365760">
                <a:tc>
                  <a:txBody>
                    <a:bodyPr/>
                    <a:lstStyle/>
                    <a:p>
                      <a:pPr algn="ctr">
                        <a:lnSpc>
                          <a:spcPct val="100000"/>
                        </a:lnSpc>
                      </a:pPr>
                      <a:r>
                        <a:rPr sz="1600" dirty="0">
                          <a:solidFill>
                            <a:srgbClr val="231F20"/>
                          </a:solidFill>
                          <a:latin typeface="Arial" panose="020B0604020202020204" pitchFamily="34" charset="0"/>
                          <a:cs typeface="Arial" panose="020B0604020202020204" pitchFamily="34" charset="0"/>
                        </a:rPr>
                        <a:t>4</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925">
                        <a:lnSpc>
                          <a:spcPct val="100000"/>
                        </a:lnSpc>
                      </a:pPr>
                      <a:r>
                        <a:rPr sz="1600" dirty="0">
                          <a:solidFill>
                            <a:srgbClr val="231F20"/>
                          </a:solidFill>
                          <a:latin typeface="Arial" panose="020B0604020202020204" pitchFamily="34" charset="0"/>
                          <a:cs typeface="Arial" panose="020B0604020202020204" pitchFamily="34" charset="0"/>
                        </a:rPr>
                        <a:t>Current costs (March)</a:t>
                      </a:r>
                      <a:endParaRPr sz="16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lnSpc>
                          <a:spcPct val="100000"/>
                        </a:lnSpc>
                      </a:pPr>
                      <a:r>
                        <a:rPr sz="1600" u="sng" dirty="0">
                          <a:solidFill>
                            <a:srgbClr val="231F20"/>
                          </a:solidFill>
                          <a:latin typeface="Arial" panose="020B0604020202020204" pitchFamily="34" charset="0"/>
                          <a:cs typeface="Arial" panose="020B0604020202020204" pitchFamily="34" charset="0"/>
                        </a:rPr>
                        <a:t>  </a:t>
                      </a:r>
                      <a:r>
                        <a:rPr sz="1600" u="sng" spc="55" dirty="0">
                          <a:solidFill>
                            <a:srgbClr val="231F20"/>
                          </a:solidFill>
                          <a:latin typeface="Arial" panose="020B0604020202020204" pitchFamily="34" charset="0"/>
                          <a:cs typeface="Arial" panose="020B0604020202020204" pitchFamily="34" charset="0"/>
                        </a:rPr>
                        <a:t> </a:t>
                      </a:r>
                      <a:r>
                        <a:rPr sz="1600" u="sng" dirty="0">
                          <a:solidFill>
                            <a:srgbClr val="231F20"/>
                          </a:solidFill>
                          <a:latin typeface="Arial" panose="020B0604020202020204" pitchFamily="34" charset="0"/>
                          <a:cs typeface="Arial" panose="020B0604020202020204" pitchFamily="34" charset="0"/>
                        </a:rPr>
                        <a:t>298,274</a:t>
                      </a:r>
                      <a:endParaRPr sz="1600" dirty="0">
                        <a:latin typeface="Arial" panose="020B0604020202020204" pitchFamily="34" charset="0"/>
                        <a:cs typeface="Arial" panose="020B0604020202020204" pitchFamily="34" charset="0"/>
                      </a:endParaRP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lnSpc>
                          <a:spcPct val="100000"/>
                        </a:lnSpc>
                      </a:pPr>
                      <a:r>
                        <a:rPr sz="1600" u="sng" dirty="0">
                          <a:solidFill>
                            <a:srgbClr val="231F20"/>
                          </a:solidFill>
                          <a:latin typeface="Arial" panose="020B0604020202020204" pitchFamily="34" charset="0"/>
                          <a:cs typeface="Arial" panose="020B0604020202020204" pitchFamily="34" charset="0"/>
                        </a:rPr>
                        <a:t>    </a:t>
                      </a:r>
                      <a:r>
                        <a:rPr sz="1600" u="sng" spc="70" dirty="0">
                          <a:solidFill>
                            <a:srgbClr val="231F20"/>
                          </a:solidFill>
                          <a:latin typeface="Arial" panose="020B0604020202020204" pitchFamily="34" charset="0"/>
                          <a:cs typeface="Arial" panose="020B0604020202020204" pitchFamily="34" charset="0"/>
                        </a:rPr>
                        <a:t> </a:t>
                      </a:r>
                      <a:r>
                        <a:rPr sz="1600" u="sng" dirty="0">
                          <a:solidFill>
                            <a:srgbClr val="231F20"/>
                          </a:solidFill>
                          <a:latin typeface="Arial" panose="020B0604020202020204" pitchFamily="34" charset="0"/>
                          <a:cs typeface="Arial" panose="020B0604020202020204" pitchFamily="34" charset="0"/>
                        </a:rPr>
                        <a:t>84,640</a:t>
                      </a:r>
                      <a:endParaRPr sz="1600" dirty="0">
                        <a:latin typeface="Arial" panose="020B0604020202020204" pitchFamily="34" charset="0"/>
                        <a:cs typeface="Arial" panose="020B0604020202020204" pitchFamily="34" charset="0"/>
                      </a:endParaRP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lnSpc>
                          <a:spcPct val="100000"/>
                        </a:lnSpc>
                      </a:pPr>
                      <a:r>
                        <a:rPr sz="1600" u="sng" dirty="0">
                          <a:solidFill>
                            <a:srgbClr val="231F20"/>
                          </a:solidFill>
                          <a:latin typeface="Arial" panose="020B0604020202020204" pitchFamily="34" charset="0"/>
                          <a:cs typeface="Arial" panose="020B0604020202020204" pitchFamily="34" charset="0"/>
                        </a:rPr>
                        <a:t>  </a:t>
                      </a:r>
                      <a:r>
                        <a:rPr sz="1600" u="sng" spc="5" dirty="0">
                          <a:solidFill>
                            <a:srgbClr val="231F20"/>
                          </a:solidFill>
                          <a:latin typeface="Arial" panose="020B0604020202020204" pitchFamily="34" charset="0"/>
                          <a:cs typeface="Arial" panose="020B0604020202020204" pitchFamily="34" charset="0"/>
                        </a:rPr>
                        <a:t> </a:t>
                      </a:r>
                      <a:r>
                        <a:rPr sz="1600" u="sng" dirty="0">
                          <a:solidFill>
                            <a:srgbClr val="231F20"/>
                          </a:solidFill>
                          <a:latin typeface="Arial" panose="020B0604020202020204" pitchFamily="34" charset="0"/>
                          <a:cs typeface="Arial" panose="020B0604020202020204" pitchFamily="34" charset="0"/>
                        </a:rPr>
                        <a:t>213,634</a:t>
                      </a:r>
                      <a:endParaRPr sz="1600">
                        <a:latin typeface="Arial" panose="020B0604020202020204" pitchFamily="34" charset="0"/>
                        <a:cs typeface="Arial" panose="020B0604020202020204" pitchFamily="34" charset="0"/>
                      </a:endParaRP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4936451"/>
                  </a:ext>
                </a:extLst>
              </a:tr>
              <a:tr h="365760">
                <a:tc>
                  <a:txBody>
                    <a:bodyPr/>
                    <a:lstStyle/>
                    <a:p>
                      <a:pPr algn="ctr">
                        <a:lnSpc>
                          <a:spcPct val="100000"/>
                        </a:lnSpc>
                      </a:pPr>
                      <a:r>
                        <a:rPr sz="1600" dirty="0">
                          <a:solidFill>
                            <a:srgbClr val="231F20"/>
                          </a:solidFill>
                          <a:latin typeface="Arial" panose="020B0604020202020204" pitchFamily="34" charset="0"/>
                          <a:cs typeface="Arial" panose="020B0604020202020204" pitchFamily="34" charset="0"/>
                        </a:rPr>
                        <a:t>5</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3025">
                        <a:lnSpc>
                          <a:spcPct val="100000"/>
                        </a:lnSpc>
                      </a:pPr>
                      <a:r>
                        <a:rPr sz="1600" dirty="0">
                          <a:solidFill>
                            <a:srgbClr val="231F20"/>
                          </a:solidFill>
                          <a:latin typeface="Arial" panose="020B0604020202020204" pitchFamily="34" charset="0"/>
                          <a:cs typeface="Arial" panose="020B0604020202020204" pitchFamily="34" charset="0"/>
                        </a:rPr>
                        <a:t>Total</a:t>
                      </a:r>
                      <a:endParaRPr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lnSpc>
                          <a:spcPct val="100000"/>
                        </a:lnSpc>
                      </a:pPr>
                      <a:r>
                        <a:rPr sz="1600" u="dbl" baseline="0" dirty="0">
                          <a:solidFill>
                            <a:srgbClr val="231F20"/>
                          </a:solidFill>
                          <a:latin typeface="Arial" panose="020B0604020202020204" pitchFamily="34" charset="0"/>
                          <a:cs typeface="Arial" panose="020B0604020202020204" pitchFamily="34" charset="0"/>
                        </a:rPr>
                        <a:t>$ 322,560</a:t>
                      </a:r>
                      <a:endParaRPr sz="1600" u="dbl" baseline="0" dirty="0">
                        <a:latin typeface="Arial" panose="020B0604020202020204" pitchFamily="34" charset="0"/>
                        <a:cs typeface="Arial" panose="020B0604020202020204" pitchFamily="34" charset="0"/>
                      </a:endParaRP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lnSpc>
                          <a:spcPct val="100000"/>
                        </a:lnSpc>
                      </a:pPr>
                      <a:r>
                        <a:rPr sz="1600" u="dbl" baseline="0" dirty="0">
                          <a:solidFill>
                            <a:srgbClr val="231F20"/>
                          </a:solidFill>
                          <a:latin typeface="Arial" panose="020B0604020202020204" pitchFamily="34" charset="0"/>
                          <a:cs typeface="Arial" panose="020B0604020202020204" pitchFamily="34" charset="0"/>
                        </a:rPr>
                        <a:t>$ 100,800</a:t>
                      </a:r>
                      <a:endParaRPr sz="1600" u="dbl" baseline="0" dirty="0">
                        <a:latin typeface="Arial" panose="020B0604020202020204" pitchFamily="34" charset="0"/>
                        <a:cs typeface="Arial" panose="020B0604020202020204" pitchFamily="34" charset="0"/>
                      </a:endParaRP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lnSpc>
                          <a:spcPct val="100000"/>
                        </a:lnSpc>
                      </a:pPr>
                      <a:r>
                        <a:rPr sz="1600" u="dbl" baseline="0" dirty="0">
                          <a:solidFill>
                            <a:srgbClr val="231F20"/>
                          </a:solidFill>
                          <a:latin typeface="Arial" panose="020B0604020202020204" pitchFamily="34" charset="0"/>
                          <a:cs typeface="Arial" panose="020B0604020202020204" pitchFamily="34" charset="0"/>
                        </a:rPr>
                        <a:t>$ 221,760</a:t>
                      </a:r>
                      <a:endParaRPr sz="1600" u="dbl" baseline="0" dirty="0">
                        <a:latin typeface="Arial" panose="020B0604020202020204" pitchFamily="34" charset="0"/>
                        <a:cs typeface="Arial" panose="020B0604020202020204" pitchFamily="34" charset="0"/>
                      </a:endParaRP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9857800"/>
                  </a:ext>
                </a:extLst>
              </a:tr>
              <a:tr h="365760">
                <a:tc>
                  <a:txBody>
                    <a:bodyPr/>
                    <a:lstStyle/>
                    <a:p>
                      <a:pPr algn="ctr">
                        <a:lnSpc>
                          <a:spcPct val="100000"/>
                        </a:lnSpc>
                      </a:pPr>
                      <a:r>
                        <a:rPr sz="1600" dirty="0">
                          <a:solidFill>
                            <a:srgbClr val="231F20"/>
                          </a:solidFill>
                          <a:latin typeface="Arial" panose="020B0604020202020204" pitchFamily="34" charset="0"/>
                          <a:cs typeface="Arial" panose="020B0604020202020204" pitchFamily="34" charset="0"/>
                        </a:rPr>
                        <a:t>6</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2880"/>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endParaRPr lang="en-US" sz="1600" dirty="0">
                        <a:latin typeface="Arial" panose="020B0604020202020204" pitchFamily="34" charset="0"/>
                        <a:cs typeface="Arial" panose="020B0604020202020204" pitchFamily="34" charset="0"/>
                      </a:endParaRP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endParaRPr lang="en-US" sz="1600" dirty="0">
                        <a:latin typeface="Arial" panose="020B0604020202020204" pitchFamily="34" charset="0"/>
                        <a:cs typeface="Arial" panose="020B0604020202020204" pitchFamily="34" charset="0"/>
                      </a:endParaRP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endParaRPr lang="en-US" sz="1600" u="dbl" baseline="0" dirty="0">
                        <a:latin typeface="Arial" panose="020B0604020202020204" pitchFamily="34" charset="0"/>
                        <a:cs typeface="Arial" panose="020B0604020202020204" pitchFamily="34" charset="0"/>
                      </a:endParaRP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2258537"/>
                  </a:ext>
                </a:extLst>
              </a:tr>
            </a:tbl>
          </a:graphicData>
        </a:graphic>
      </p:graphicFrame>
      <p:sp>
        <p:nvSpPr>
          <p:cNvPr id="10" name="Content Placeholder 4"/>
          <p:cNvSpPr>
            <a:spLocks noGrp="1"/>
          </p:cNvSpPr>
          <p:nvPr>
            <p:ph idx="14"/>
          </p:nvPr>
        </p:nvSpPr>
        <p:spPr>
          <a:xfrm>
            <a:off x="0" y="0"/>
            <a:ext cx="457200" cy="457200"/>
          </a:xfrm>
          <a:solidFill>
            <a:srgbClr val="BEBEBE"/>
          </a:solidFill>
        </p:spPr>
        <p:txBody>
          <a:bodyPr anchor="ctr"/>
          <a:lstStyle/>
          <a:p>
            <a:pPr algn="ctr"/>
            <a:r>
              <a:rPr lang="en-US" sz="1200" b="1" dirty="0"/>
              <a:t>LO 8-2</a:t>
            </a:r>
          </a:p>
        </p:txBody>
      </p:sp>
    </p:spTree>
    <p:extLst>
      <p:ext uri="{BB962C8B-B14F-4D97-AF65-F5344CB8AC3E}">
        <p14:creationId xmlns:p14="http://schemas.microsoft.com/office/powerpoint/2010/main" val="1084976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Identify the Costs to Assign to Products (Step 3)</a:t>
            </a:r>
            <a:r>
              <a:rPr lang="en-US" sz="1200" dirty="0"/>
              <a:t> 2</a:t>
            </a:r>
            <a:endParaRPr lang="en-US" sz="3600" dirty="0"/>
          </a:p>
        </p:txBody>
      </p:sp>
      <p:graphicFrame>
        <p:nvGraphicFramePr>
          <p:cNvPr id="8" name="Table 2"/>
          <p:cNvGraphicFramePr>
            <a:graphicFrameLocks noGrp="1"/>
          </p:cNvGraphicFramePr>
          <p:nvPr>
            <p:extLst>
              <p:ext uri="{D42A27DB-BD31-4B8C-83A1-F6EECF244321}">
                <p14:modId xmlns:p14="http://schemas.microsoft.com/office/powerpoint/2010/main" val="3513349044"/>
              </p:ext>
            </p:extLst>
          </p:nvPr>
        </p:nvGraphicFramePr>
        <p:xfrm>
          <a:off x="457200" y="1569720"/>
          <a:ext cx="8229600" cy="1097280"/>
        </p:xfrm>
        <a:graphic>
          <a:graphicData uri="http://schemas.openxmlformats.org/drawingml/2006/table">
            <a:tbl>
              <a:tblPr firstRow="1" bandRow="1">
                <a:tableStyleId>{5C22544A-7EE6-4342-B048-85BDC9FD1C3A}</a:tableStyleId>
              </a:tblPr>
              <a:tblGrid>
                <a:gridCol w="1737360">
                  <a:extLst>
                    <a:ext uri="{9D8B030D-6E8A-4147-A177-3AD203B41FA5}">
                      <a16:colId xmlns:a16="http://schemas.microsoft.com/office/drawing/2014/main" val="865677898"/>
                    </a:ext>
                  </a:extLst>
                </a:gridCol>
                <a:gridCol w="3291840">
                  <a:extLst>
                    <a:ext uri="{9D8B030D-6E8A-4147-A177-3AD203B41FA5}">
                      <a16:colId xmlns:a16="http://schemas.microsoft.com/office/drawing/2014/main" val="1944393095"/>
                    </a:ext>
                  </a:extLst>
                </a:gridCol>
                <a:gridCol w="3200400">
                  <a:extLst>
                    <a:ext uri="{9D8B030D-6E8A-4147-A177-3AD203B41FA5}">
                      <a16:colId xmlns:a16="http://schemas.microsoft.com/office/drawing/2014/main" val="1353858023"/>
                    </a:ext>
                  </a:extLst>
                </a:gridCol>
              </a:tblGrid>
              <a:tr h="5486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Arial" charset="0"/>
                          <a:cs typeface="Arial" charset="0"/>
                        </a:rPr>
                        <a:t>Costs:</a:t>
                      </a:r>
                    </a:p>
                  </a:txBody>
                  <a:tcPr anchor="ctr">
                    <a:lnR w="12700" cap="flat" cmpd="sng" algn="ctr">
                      <a:solidFill>
                        <a:schemeClr val="tx1"/>
                      </a:solidFill>
                      <a:prstDash val="solid"/>
                      <a:round/>
                      <a:headEnd type="none" w="med" len="med"/>
                      <a:tailEnd type="none" w="med" len="med"/>
                    </a:ln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Work-in-process costs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9646"/>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Current period costs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9646"/>
                    </a:solidFill>
                  </a:tcPr>
                </a:tc>
                <a:extLst>
                  <a:ext uri="{0D108BD9-81ED-4DB2-BD59-A6C34878D82A}">
                    <a16:rowId xmlns:a16="http://schemas.microsoft.com/office/drawing/2014/main" val="1409447825"/>
                  </a:ext>
                </a:extLst>
              </a:tr>
              <a:tr h="5486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Arial" charset="0"/>
                          <a:cs typeface="Arial" charset="0"/>
                        </a:rPr>
                        <a:t>Work (EU)</a:t>
                      </a:r>
                    </a:p>
                  </a:txBody>
                  <a:tcPr anchor="ctr">
                    <a:lnR w="12700" cap="flat" cmpd="sng" algn="ctr">
                      <a:solidFill>
                        <a:schemeClr val="tx1"/>
                      </a:solidFill>
                      <a:prstDash val="solid"/>
                      <a:round/>
                      <a:headEnd type="none" w="med" len="med"/>
                      <a:tailEnd type="none" w="med" len="med"/>
                    </a:ln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Work-in-process EU*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9646"/>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Current period EU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9646"/>
                    </a:solidFill>
                  </a:tcPr>
                </a:tc>
                <a:extLst>
                  <a:ext uri="{0D108BD9-81ED-4DB2-BD59-A6C34878D82A}">
                    <a16:rowId xmlns:a16="http://schemas.microsoft.com/office/drawing/2014/main" val="1097502932"/>
                  </a:ext>
                </a:extLst>
              </a:tr>
            </a:tbl>
          </a:graphicData>
        </a:graphic>
      </p:graphicFrame>
      <p:graphicFrame>
        <p:nvGraphicFramePr>
          <p:cNvPr id="9" name="Table 3"/>
          <p:cNvGraphicFramePr>
            <a:graphicFrameLocks noGrp="1"/>
          </p:cNvGraphicFramePr>
          <p:nvPr>
            <p:extLst>
              <p:ext uri="{D42A27DB-BD31-4B8C-83A1-F6EECF244321}">
                <p14:modId xmlns:p14="http://schemas.microsoft.com/office/powerpoint/2010/main" val="158497046"/>
              </p:ext>
            </p:extLst>
          </p:nvPr>
        </p:nvGraphicFramePr>
        <p:xfrm>
          <a:off x="457200" y="2968104"/>
          <a:ext cx="8229600" cy="1371600"/>
        </p:xfrm>
        <a:graphic>
          <a:graphicData uri="http://schemas.openxmlformats.org/drawingml/2006/table">
            <a:tbl>
              <a:tblPr firstRow="1" bandRow="1">
                <a:tableStyleId>{5C22544A-7EE6-4342-B048-85BDC9FD1C3A}</a:tableStyleId>
              </a:tblPr>
              <a:tblGrid>
                <a:gridCol w="2926080">
                  <a:extLst>
                    <a:ext uri="{9D8B030D-6E8A-4147-A177-3AD203B41FA5}">
                      <a16:colId xmlns:a16="http://schemas.microsoft.com/office/drawing/2014/main" val="2913637283"/>
                    </a:ext>
                  </a:extLst>
                </a:gridCol>
                <a:gridCol w="5303520">
                  <a:extLst>
                    <a:ext uri="{9D8B030D-6E8A-4147-A177-3AD203B41FA5}">
                      <a16:colId xmlns:a16="http://schemas.microsoft.com/office/drawing/2014/main" val="1422344948"/>
                    </a:ext>
                  </a:extLst>
                </a:gridCol>
              </a:tblGrid>
              <a:tr h="370840">
                <a:tc>
                  <a:txBody>
                    <a:bodyPr/>
                    <a:lstStyle/>
                    <a:p>
                      <a:endParaRPr lang="en-US" sz="24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a:solidFill>
                            <a:schemeClr val="tx1"/>
                          </a:solidFill>
                          <a:latin typeface="Arial" panose="020B0604020202020204" pitchFamily="34" charset="0"/>
                          <a:cs typeface="Arial" panose="020B0604020202020204" pitchFamily="34" charset="0"/>
                        </a:rPr>
                        <a:t>Weighted-Average Unit Costs</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26137612"/>
                  </a:ext>
                </a:extLst>
              </a:tr>
              <a:tr h="914400">
                <a:tc>
                  <a:txBody>
                    <a:bodyPr/>
                    <a:lstStyle/>
                    <a:p>
                      <a:r>
                        <a:rPr lang="en-US" sz="2400" dirty="0">
                          <a:solidFill>
                            <a:schemeClr val="tx1"/>
                          </a:solidFill>
                          <a:latin typeface="Arial" panose="020B0604020202020204" pitchFamily="34" charset="0"/>
                          <a:cs typeface="Arial" panose="020B0604020202020204" pitchFamily="34" charset="0"/>
                        </a:rPr>
                        <a:t>Weighted average:</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sz="24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39700117"/>
                  </a:ext>
                </a:extLst>
              </a:tr>
            </a:tbl>
          </a:graphicData>
        </a:graphic>
      </p:graphicFrame>
      <p:graphicFrame>
        <p:nvGraphicFramePr>
          <p:cNvPr id="10" name="Object 4"/>
          <p:cNvGraphicFramePr>
            <a:graphicFrameLocks noChangeAspect="1"/>
          </p:cNvGraphicFramePr>
          <p:nvPr>
            <p:extLst>
              <p:ext uri="{D42A27DB-BD31-4B8C-83A1-F6EECF244321}">
                <p14:modId xmlns:p14="http://schemas.microsoft.com/office/powerpoint/2010/main" val="69824679"/>
              </p:ext>
            </p:extLst>
          </p:nvPr>
        </p:nvGraphicFramePr>
        <p:xfrm>
          <a:off x="3314700" y="3547224"/>
          <a:ext cx="5332464" cy="796176"/>
        </p:xfrm>
        <a:graphic>
          <a:graphicData uri="http://schemas.openxmlformats.org/presentationml/2006/ole">
            <mc:AlternateContent xmlns:mc="http://schemas.openxmlformats.org/markup-compatibility/2006">
              <mc:Choice xmlns:v="urn:schemas-microsoft-com:vml" Requires="v">
                <p:oleObj spid="_x0000_s5336" name="Equation" r:id="rId3" imgW="2806560" imgH="419040" progId="Equation.DSMT4">
                  <p:embed/>
                </p:oleObj>
              </mc:Choice>
              <mc:Fallback>
                <p:oleObj name="Equation" r:id="rId3" imgW="2806560" imgH="419040" progId="Equation.DSMT4">
                  <p:embed/>
                  <p:pic>
                    <p:nvPicPr>
                      <p:cNvPr id="0" name=""/>
                      <p:cNvPicPr/>
                      <p:nvPr/>
                    </p:nvPicPr>
                    <p:blipFill>
                      <a:blip r:embed="rId4"/>
                      <a:stretch>
                        <a:fillRect/>
                      </a:stretch>
                    </p:blipFill>
                    <p:spPr>
                      <a:xfrm>
                        <a:off x="3314700" y="3547224"/>
                        <a:ext cx="5332464" cy="796176"/>
                      </a:xfrm>
                      <a:prstGeom prst="rect">
                        <a:avLst/>
                      </a:prstGeom>
                    </p:spPr>
                  </p:pic>
                </p:oleObj>
              </mc:Fallback>
            </mc:AlternateContent>
          </a:graphicData>
        </a:graphic>
      </p:graphicFrame>
      <p:graphicFrame>
        <p:nvGraphicFramePr>
          <p:cNvPr id="11" name="Table 5"/>
          <p:cNvGraphicFramePr>
            <a:graphicFrameLocks noGrp="1"/>
          </p:cNvGraphicFramePr>
          <p:nvPr>
            <p:extLst>
              <p:ext uri="{D42A27DB-BD31-4B8C-83A1-F6EECF244321}">
                <p14:modId xmlns:p14="http://schemas.microsoft.com/office/powerpoint/2010/main" val="2352751649"/>
              </p:ext>
            </p:extLst>
          </p:nvPr>
        </p:nvGraphicFramePr>
        <p:xfrm>
          <a:off x="457200" y="4648200"/>
          <a:ext cx="8229600" cy="1371600"/>
        </p:xfrm>
        <a:graphic>
          <a:graphicData uri="http://schemas.openxmlformats.org/drawingml/2006/table">
            <a:tbl>
              <a:tblPr firstRow="1" bandRow="1">
                <a:tableStyleId>{5C22544A-7EE6-4342-B048-85BDC9FD1C3A}</a:tableStyleId>
              </a:tblPr>
              <a:tblGrid>
                <a:gridCol w="1188720">
                  <a:extLst>
                    <a:ext uri="{9D8B030D-6E8A-4147-A177-3AD203B41FA5}">
                      <a16:colId xmlns:a16="http://schemas.microsoft.com/office/drawing/2014/main" val="3849321553"/>
                    </a:ext>
                  </a:extLst>
                </a:gridCol>
                <a:gridCol w="3566160">
                  <a:extLst>
                    <a:ext uri="{9D8B030D-6E8A-4147-A177-3AD203B41FA5}">
                      <a16:colId xmlns:a16="http://schemas.microsoft.com/office/drawing/2014/main" val="2592384751"/>
                    </a:ext>
                  </a:extLst>
                </a:gridCol>
                <a:gridCol w="3474720">
                  <a:extLst>
                    <a:ext uri="{9D8B030D-6E8A-4147-A177-3AD203B41FA5}">
                      <a16:colId xmlns:a16="http://schemas.microsoft.com/office/drawing/2014/main" val="320742101"/>
                    </a:ext>
                  </a:extLst>
                </a:gridCol>
              </a:tblGrid>
              <a:tr h="370840">
                <a:tc>
                  <a:txBody>
                    <a:bodyPr/>
                    <a:lstStyle/>
                    <a:p>
                      <a:endParaRPr lang="en-US" sz="24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1" dirty="0">
                          <a:solidFill>
                            <a:schemeClr val="tx1"/>
                          </a:solidFill>
                          <a:latin typeface="Arial" panose="020B0604020202020204" pitchFamily="34" charset="0"/>
                          <a:cs typeface="Arial" panose="020B0604020202020204" pitchFamily="34" charset="0"/>
                        </a:rPr>
                        <a:t>Work-in-Process Unit Costs</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b="1" dirty="0">
                          <a:solidFill>
                            <a:schemeClr val="tx1"/>
                          </a:solidFill>
                          <a:latin typeface="Arial" panose="020B0604020202020204" pitchFamily="34" charset="0"/>
                          <a:cs typeface="Arial" panose="020B0604020202020204" pitchFamily="34" charset="0"/>
                        </a:rPr>
                        <a:t>Current Period Unit Costs</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680577723"/>
                  </a:ext>
                </a:extLst>
              </a:tr>
              <a:tr h="9144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a:solidFill>
                            <a:schemeClr val="tx1"/>
                          </a:solidFill>
                          <a:latin typeface="Arial" panose="020B0604020202020204" pitchFamily="34" charset="0"/>
                          <a:cs typeface="Arial" panose="020B0604020202020204" pitchFamily="34" charset="0"/>
                        </a:rPr>
                        <a:t>FIFO:</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sz="240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sz="24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95318136"/>
                  </a:ext>
                </a:extLst>
              </a:tr>
            </a:tbl>
          </a:graphicData>
        </a:graphic>
      </p:graphicFrame>
      <p:graphicFrame>
        <p:nvGraphicFramePr>
          <p:cNvPr id="12" name="Object 6"/>
          <p:cNvGraphicFramePr>
            <a:graphicFrameLocks noChangeAspect="1"/>
          </p:cNvGraphicFramePr>
          <p:nvPr>
            <p:extLst>
              <p:ext uri="{D42A27DB-BD31-4B8C-83A1-F6EECF244321}">
                <p14:modId xmlns:p14="http://schemas.microsoft.com/office/powerpoint/2010/main" val="53355069"/>
              </p:ext>
            </p:extLst>
          </p:nvPr>
        </p:nvGraphicFramePr>
        <p:xfrm>
          <a:off x="2006880" y="5149850"/>
          <a:ext cx="2869920" cy="838080"/>
        </p:xfrm>
        <a:graphic>
          <a:graphicData uri="http://schemas.openxmlformats.org/presentationml/2006/ole">
            <mc:AlternateContent xmlns:mc="http://schemas.openxmlformats.org/markup-compatibility/2006">
              <mc:Choice xmlns:v="urn:schemas-microsoft-com:vml" Requires="v">
                <p:oleObj spid="_x0000_s5337" name="Equation" r:id="rId5" imgW="1434960" imgH="419040" progId="Equation.DSMT4">
                  <p:embed/>
                </p:oleObj>
              </mc:Choice>
              <mc:Fallback>
                <p:oleObj name="Equation" r:id="rId5" imgW="1434960" imgH="419040" progId="Equation.DSMT4">
                  <p:embed/>
                  <p:pic>
                    <p:nvPicPr>
                      <p:cNvPr id="0" name=""/>
                      <p:cNvPicPr/>
                      <p:nvPr/>
                    </p:nvPicPr>
                    <p:blipFill>
                      <a:blip r:embed="rId6"/>
                      <a:stretch>
                        <a:fillRect/>
                      </a:stretch>
                    </p:blipFill>
                    <p:spPr>
                      <a:xfrm>
                        <a:off x="2006880" y="5149850"/>
                        <a:ext cx="2869920" cy="838080"/>
                      </a:xfrm>
                      <a:prstGeom prst="rect">
                        <a:avLst/>
                      </a:prstGeom>
                    </p:spPr>
                  </p:pic>
                </p:oleObj>
              </mc:Fallback>
            </mc:AlternateContent>
          </a:graphicData>
        </a:graphic>
      </p:graphicFrame>
      <p:graphicFrame>
        <p:nvGraphicFramePr>
          <p:cNvPr id="13" name="Object 7"/>
          <p:cNvGraphicFramePr>
            <a:graphicFrameLocks noChangeAspect="1"/>
          </p:cNvGraphicFramePr>
          <p:nvPr>
            <p:extLst>
              <p:ext uri="{D42A27DB-BD31-4B8C-83A1-F6EECF244321}">
                <p14:modId xmlns:p14="http://schemas.microsoft.com/office/powerpoint/2010/main" val="968523034"/>
              </p:ext>
            </p:extLst>
          </p:nvPr>
        </p:nvGraphicFramePr>
        <p:xfrm>
          <a:off x="5638800" y="5149215"/>
          <a:ext cx="2616200" cy="838200"/>
        </p:xfrm>
        <a:graphic>
          <a:graphicData uri="http://schemas.openxmlformats.org/presentationml/2006/ole">
            <mc:AlternateContent xmlns:mc="http://schemas.openxmlformats.org/markup-compatibility/2006">
              <mc:Choice xmlns:v="urn:schemas-microsoft-com:vml" Requires="v">
                <p:oleObj spid="_x0000_s5338" name="Equation" r:id="rId7" imgW="1307880" imgH="419040" progId="Equation.DSMT4">
                  <p:embed/>
                </p:oleObj>
              </mc:Choice>
              <mc:Fallback>
                <p:oleObj name="Equation" r:id="rId7" imgW="1307880" imgH="419040" progId="Equation.DSMT4">
                  <p:embed/>
                  <p:pic>
                    <p:nvPicPr>
                      <p:cNvPr id="12" name="Object 11"/>
                      <p:cNvPicPr/>
                      <p:nvPr/>
                    </p:nvPicPr>
                    <p:blipFill>
                      <a:blip r:embed="rId8"/>
                      <a:stretch>
                        <a:fillRect/>
                      </a:stretch>
                    </p:blipFill>
                    <p:spPr>
                      <a:xfrm>
                        <a:off x="5638800" y="5149215"/>
                        <a:ext cx="2616200" cy="838200"/>
                      </a:xfrm>
                      <a:prstGeom prst="rect">
                        <a:avLst/>
                      </a:prstGeom>
                    </p:spPr>
                  </p:pic>
                </p:oleObj>
              </mc:Fallback>
            </mc:AlternateContent>
          </a:graphicData>
        </a:graphic>
      </p:graphicFrame>
      <p:sp>
        <p:nvSpPr>
          <p:cNvPr id="3" name="Content Placeholder 8"/>
          <p:cNvSpPr>
            <a:spLocks noGrp="1"/>
          </p:cNvSpPr>
          <p:nvPr>
            <p:ph idx="1"/>
          </p:nvPr>
        </p:nvSpPr>
        <p:spPr>
          <a:xfrm>
            <a:off x="457200" y="6248400"/>
            <a:ext cx="3200400" cy="365760"/>
          </a:xfrm>
        </p:spPr>
        <p:txBody>
          <a:bodyPr/>
          <a:lstStyle/>
          <a:p>
            <a:r>
              <a:rPr lang="en-US" sz="1600" b="1" dirty="0">
                <a:latin typeface="Arial" charset="0"/>
                <a:cs typeface="Arial" charset="0"/>
              </a:rPr>
              <a:t>*Note: EU is equivalent unit.</a:t>
            </a:r>
          </a:p>
        </p:txBody>
      </p:sp>
      <p:sp>
        <p:nvSpPr>
          <p:cNvPr id="7" name="Content Placeholder 9"/>
          <p:cNvSpPr>
            <a:spLocks noGrp="1"/>
          </p:cNvSpPr>
          <p:nvPr>
            <p:ph idx="13"/>
          </p:nvPr>
        </p:nvSpPr>
        <p:spPr>
          <a:xfrm>
            <a:off x="0" y="0"/>
            <a:ext cx="457200" cy="457200"/>
          </a:xfrm>
          <a:solidFill>
            <a:srgbClr val="BEBEBE"/>
          </a:solidFill>
        </p:spPr>
        <p:txBody>
          <a:bodyPr anchor="ctr"/>
          <a:lstStyle/>
          <a:p>
            <a:pPr algn="ctr"/>
            <a:r>
              <a:rPr lang="en-US" sz="1200" b="1" dirty="0"/>
              <a:t>LO 8-2</a:t>
            </a:r>
          </a:p>
        </p:txBody>
      </p:sp>
    </p:spTree>
    <p:extLst>
      <p:ext uri="{BB962C8B-B14F-4D97-AF65-F5344CB8AC3E}">
        <p14:creationId xmlns:p14="http://schemas.microsoft.com/office/powerpoint/2010/main" val="170273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Identify the Costs to Assign to Products (Steps 4 and 5)</a:t>
            </a:r>
          </a:p>
        </p:txBody>
      </p:sp>
      <p:sp>
        <p:nvSpPr>
          <p:cNvPr id="3" name="Content Placeholder 2"/>
          <p:cNvSpPr>
            <a:spLocks noGrp="1"/>
          </p:cNvSpPr>
          <p:nvPr>
            <p:ph idx="1"/>
          </p:nvPr>
        </p:nvSpPr>
        <p:spPr>
          <a:xfrm>
            <a:off x="457200" y="1295400"/>
            <a:ext cx="8229600" cy="914400"/>
          </a:xfrm>
          <a:solidFill>
            <a:srgbClr val="C6D9F1"/>
          </a:solidFill>
        </p:spPr>
        <p:txBody>
          <a:bodyPr/>
          <a:lstStyle/>
          <a:p>
            <a:pPr marL="1371600" indent="-1371600"/>
            <a:r>
              <a:rPr lang="en-US" sz="2800" b="1" dirty="0">
                <a:solidFill>
                  <a:srgbClr val="0000CC"/>
                </a:solidFill>
                <a:ea typeface="ＭＳ Ｐゴシック" panose="020B0600070205080204" pitchFamily="34" charset="-128"/>
              </a:rPr>
              <a:t>LO 8-3</a:t>
            </a:r>
            <a:r>
              <a:rPr lang="en-US" sz="2400" dirty="0">
                <a:ea typeface="ＭＳ Ｐゴシック" panose="020B0600070205080204" pitchFamily="34" charset="-128"/>
              </a:rPr>
              <a:t>	Assign costs to products using weighted-average costing.</a:t>
            </a:r>
          </a:p>
        </p:txBody>
      </p:sp>
      <p:sp>
        <p:nvSpPr>
          <p:cNvPr id="4" name="Content Placeholder 3"/>
          <p:cNvSpPr>
            <a:spLocks noGrp="1"/>
          </p:cNvSpPr>
          <p:nvPr>
            <p:ph idx="13"/>
          </p:nvPr>
        </p:nvSpPr>
        <p:spPr>
          <a:xfrm>
            <a:off x="1143000" y="2514600"/>
            <a:ext cx="6858000" cy="1097280"/>
          </a:xfrm>
          <a:solidFill>
            <a:srgbClr val="DDD9C3"/>
          </a:solidFill>
          <a:ln w="19050">
            <a:solidFill>
              <a:schemeClr val="tx1"/>
            </a:solidFill>
          </a:ln>
        </p:spPr>
        <p:txBody>
          <a:bodyPr anchor="ctr"/>
          <a:lstStyle/>
          <a:p>
            <a:pPr algn="ctr" defTabSz="274320">
              <a:buSzPct val="100000"/>
              <a:defRPr/>
            </a:pPr>
            <a:r>
              <a:rPr lang="en-US" sz="2800" dirty="0"/>
              <a:t>Compute the costs per equivalent unit: Weighted-average (Step 4)</a:t>
            </a:r>
          </a:p>
        </p:txBody>
      </p:sp>
      <p:sp>
        <p:nvSpPr>
          <p:cNvPr id="5" name="Content Placeholder 4"/>
          <p:cNvSpPr>
            <a:spLocks noGrp="1"/>
          </p:cNvSpPr>
          <p:nvPr>
            <p:ph idx="14"/>
          </p:nvPr>
        </p:nvSpPr>
        <p:spPr>
          <a:xfrm>
            <a:off x="1143000" y="3926840"/>
            <a:ext cx="6858000" cy="640080"/>
          </a:xfrm>
          <a:solidFill>
            <a:srgbClr val="DDD9C3"/>
          </a:solidFill>
          <a:ln w="19050">
            <a:solidFill>
              <a:schemeClr val="tx1"/>
            </a:solidFill>
          </a:ln>
        </p:spPr>
        <p:txBody>
          <a:bodyPr anchor="ctr"/>
          <a:lstStyle/>
          <a:p>
            <a:pPr algn="ctr"/>
            <a:r>
              <a:rPr lang="en-US" sz="2800" dirty="0"/>
              <a:t>First, Steps 1, 2, and 3 must be revisited.</a:t>
            </a:r>
          </a:p>
        </p:txBody>
      </p:sp>
      <p:sp>
        <p:nvSpPr>
          <p:cNvPr id="9" name="Content Placeholder 5"/>
          <p:cNvSpPr>
            <a:spLocks noGrp="1"/>
          </p:cNvSpPr>
          <p:nvPr>
            <p:ph idx="15"/>
          </p:nvPr>
        </p:nvSpPr>
        <p:spPr>
          <a:xfrm>
            <a:off x="0" y="0"/>
            <a:ext cx="457200" cy="457200"/>
          </a:xfrm>
          <a:solidFill>
            <a:srgbClr val="BEBEBE"/>
          </a:solidFill>
        </p:spPr>
        <p:txBody>
          <a:bodyPr anchor="ctr"/>
          <a:lstStyle/>
          <a:p>
            <a:pPr algn="ctr"/>
            <a:r>
              <a:rPr lang="en-US" sz="1200" b="1" dirty="0"/>
              <a:t>LO 8-3</a:t>
            </a:r>
          </a:p>
        </p:txBody>
      </p:sp>
    </p:spTree>
    <p:extLst>
      <p:ext uri="{BB962C8B-B14F-4D97-AF65-F5344CB8AC3E}">
        <p14:creationId xmlns:p14="http://schemas.microsoft.com/office/powerpoint/2010/main" val="3911831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Measure the Physical Flow of Resources (Step 1)</a:t>
            </a:r>
            <a:r>
              <a:rPr lang="en-US" sz="1200" dirty="0"/>
              <a:t> 2</a:t>
            </a:r>
            <a:endParaRPr lang="en-US" sz="3600" dirty="0"/>
          </a:p>
        </p:txBody>
      </p:sp>
      <p:graphicFrame>
        <p:nvGraphicFramePr>
          <p:cNvPr id="8" name="Table 2"/>
          <p:cNvGraphicFramePr>
            <a:graphicFrameLocks noGrp="1"/>
          </p:cNvGraphicFramePr>
          <p:nvPr>
            <p:extLst>
              <p:ext uri="{D42A27DB-BD31-4B8C-83A1-F6EECF244321}">
                <p14:modId xmlns:p14="http://schemas.microsoft.com/office/powerpoint/2010/main" val="384825791"/>
              </p:ext>
            </p:extLst>
          </p:nvPr>
        </p:nvGraphicFramePr>
        <p:xfrm>
          <a:off x="457200" y="1554480"/>
          <a:ext cx="8229600" cy="3931920"/>
        </p:xfrm>
        <a:graphic>
          <a:graphicData uri="http://schemas.openxmlformats.org/drawingml/2006/table">
            <a:tbl>
              <a:tblPr firstRow="1" bandRow="1">
                <a:tableStyleId>{5C22544A-7EE6-4342-B048-85BDC9FD1C3A}</a:tableStyleId>
              </a:tblPr>
              <a:tblGrid>
                <a:gridCol w="5943600">
                  <a:extLst>
                    <a:ext uri="{9D8B030D-6E8A-4147-A177-3AD203B41FA5}">
                      <a16:colId xmlns:a16="http://schemas.microsoft.com/office/drawing/2014/main" val="3889931422"/>
                    </a:ext>
                  </a:extLst>
                </a:gridCol>
                <a:gridCol w="2286000">
                  <a:extLst>
                    <a:ext uri="{9D8B030D-6E8A-4147-A177-3AD203B41FA5}">
                      <a16:colId xmlns:a16="http://schemas.microsoft.com/office/drawing/2014/main" val="2655253900"/>
                    </a:ext>
                  </a:extLst>
                </a:gridCol>
              </a:tblGrid>
              <a:tr h="914400">
                <a:tc>
                  <a:txBody>
                    <a:bodyPr/>
                    <a:lstStyle/>
                    <a:p>
                      <a:endParaRPr lang="en-US" sz="24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a:solidFill>
                            <a:schemeClr val="tx1"/>
                          </a:solidFill>
                          <a:latin typeface="Arial" panose="020B0604020202020204" pitchFamily="34" charset="0"/>
                          <a:cs typeface="Arial" panose="020B0604020202020204" pitchFamily="34" charset="0"/>
                        </a:rPr>
                        <a:t>Gallons of Pulp</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7629803"/>
                  </a:ext>
                </a:extLst>
              </a:tr>
              <a:tr h="502920">
                <a:tc>
                  <a:txBody>
                    <a:bodyPr/>
                    <a:lstStyle/>
                    <a:p>
                      <a:pPr marL="274320"/>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Work in process, March 1</a:t>
                      </a:r>
                      <a:endParaRPr lang="en-US" sz="2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20,000</a:t>
                      </a:r>
                      <a:r>
                        <a:rPr lang="en-US" sz="2400" baseline="30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a</a:t>
                      </a:r>
                      <a:endParaRPr lang="en-US" sz="2400" dirty="0">
                        <a:solidFill>
                          <a:schemeClr val="tx1"/>
                        </a:solidFill>
                        <a:latin typeface="Arial" panose="020B0604020202020204" pitchFamily="34" charset="0"/>
                        <a:cs typeface="Arial" panose="020B0604020202020204" pitchFamily="34" charset="0"/>
                      </a:endParaRPr>
                    </a:p>
                  </a:txBody>
                  <a:tcPr marR="4754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836644785"/>
                  </a:ext>
                </a:extLst>
              </a:tr>
              <a:tr h="502920">
                <a:tc>
                  <a:txBody>
                    <a:bodyPr/>
                    <a:lstStyle/>
                    <a:p>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a:t>
                      </a:r>
                      <a:r>
                        <a:rPr lang="en-US" sz="2400" baseline="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a:t>
                      </a:r>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Gallons of Pulp started</a:t>
                      </a:r>
                      <a:endParaRPr lang="en-US" sz="2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4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92,000</a:t>
                      </a:r>
                      <a:endParaRPr lang="en-US" sz="2400" dirty="0">
                        <a:solidFill>
                          <a:schemeClr val="tx1"/>
                        </a:solidFill>
                        <a:latin typeface="Arial" panose="020B0604020202020204" pitchFamily="34" charset="0"/>
                        <a:cs typeface="Arial" panose="020B0604020202020204" pitchFamily="34" charset="0"/>
                      </a:endParaRPr>
                    </a:p>
                  </a:txBody>
                  <a:tcPr marR="5943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918124041"/>
                  </a:ext>
                </a:extLst>
              </a:tr>
              <a:tr h="502920">
                <a:tc>
                  <a:txBody>
                    <a:bodyPr/>
                    <a:lstStyle/>
                    <a:p>
                      <a:pPr marL="274320"/>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Total gallons to account for</a:t>
                      </a:r>
                      <a:endParaRPr lang="en-US" sz="2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400" u="dbl"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112,000</a:t>
                      </a:r>
                      <a:endParaRPr lang="en-US" sz="2400" dirty="0">
                        <a:solidFill>
                          <a:schemeClr val="tx1"/>
                        </a:solidFill>
                        <a:latin typeface="Arial" panose="020B0604020202020204" pitchFamily="34" charset="0"/>
                        <a:cs typeface="Arial" panose="020B0604020202020204" pitchFamily="34" charset="0"/>
                      </a:endParaRPr>
                    </a:p>
                  </a:txBody>
                  <a:tcPr marR="5943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283914013"/>
                  </a:ext>
                </a:extLst>
              </a:tr>
              <a:tr h="50292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Transferred out to Pressing Department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96,000</a:t>
                      </a:r>
                      <a:endParaRPr lang="en-US" sz="2400" dirty="0">
                        <a:solidFill>
                          <a:schemeClr val="tx1"/>
                        </a:solidFill>
                        <a:latin typeface="Arial" panose="020B0604020202020204" pitchFamily="34" charset="0"/>
                        <a:cs typeface="Arial" panose="020B0604020202020204" pitchFamily="34" charset="0"/>
                      </a:endParaRPr>
                    </a:p>
                  </a:txBody>
                  <a:tcPr marR="5943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476251740"/>
                  </a:ext>
                </a:extLst>
              </a:tr>
              <a:tr h="502920">
                <a:tc>
                  <a:txBody>
                    <a:bodyPr/>
                    <a:lstStyle/>
                    <a:p>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a:t>
                      </a:r>
                      <a:r>
                        <a:rPr lang="en-US" sz="2400" baseline="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a:t>
                      </a:r>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Work-in-process, March 31</a:t>
                      </a:r>
                      <a:endParaRPr lang="en-US" sz="2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4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16,000</a:t>
                      </a:r>
                      <a:r>
                        <a:rPr lang="en-US" sz="2400" baseline="30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b</a:t>
                      </a:r>
                      <a:endParaRPr lang="en-US" sz="2400" dirty="0">
                        <a:solidFill>
                          <a:schemeClr val="tx1"/>
                        </a:solidFill>
                        <a:latin typeface="Arial" panose="020B0604020202020204" pitchFamily="34" charset="0"/>
                        <a:cs typeface="Arial" panose="020B0604020202020204" pitchFamily="34" charset="0"/>
                      </a:endParaRPr>
                    </a:p>
                  </a:txBody>
                  <a:tcPr marR="4754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2764743364"/>
                  </a:ext>
                </a:extLst>
              </a:tr>
              <a:tr h="502920">
                <a:tc>
                  <a:txBody>
                    <a:bodyPr/>
                    <a:lstStyle/>
                    <a:p>
                      <a:pPr marL="274320"/>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Total units accounted for</a:t>
                      </a:r>
                      <a:endParaRPr lang="en-US" sz="2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2400" u="dbl"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112,000</a:t>
                      </a:r>
                      <a:endParaRPr lang="en-US" sz="2400" dirty="0">
                        <a:solidFill>
                          <a:schemeClr val="tx1"/>
                        </a:solidFill>
                        <a:latin typeface="Arial" panose="020B0604020202020204" pitchFamily="34" charset="0"/>
                        <a:cs typeface="Arial" panose="020B0604020202020204" pitchFamily="34" charset="0"/>
                      </a:endParaRPr>
                    </a:p>
                  </a:txBody>
                  <a:tcPr marR="5943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2954371066"/>
                  </a:ext>
                </a:extLst>
              </a:tr>
            </a:tbl>
          </a:graphicData>
        </a:graphic>
      </p:graphicFrame>
      <p:sp>
        <p:nvSpPr>
          <p:cNvPr id="3" name="Content Placeholder 3"/>
          <p:cNvSpPr>
            <a:spLocks noGrp="1"/>
          </p:cNvSpPr>
          <p:nvPr>
            <p:ph idx="1"/>
          </p:nvPr>
        </p:nvSpPr>
        <p:spPr>
          <a:xfrm>
            <a:off x="457200" y="5562600"/>
            <a:ext cx="8229600" cy="762000"/>
          </a:xfrm>
        </p:spPr>
        <p:txBody>
          <a:bodyPr/>
          <a:lstStyle/>
          <a:p>
            <a:r>
              <a:rPr lang="en-US" sz="1600" b="1" baseline="30000" dirty="0">
                <a:latin typeface="Arial" charset="0"/>
                <a:cs typeface="Arial" charset="0"/>
              </a:rPr>
              <a:t>a </a:t>
            </a:r>
            <a:r>
              <a:rPr lang="en-US" sz="1600" b="1" dirty="0">
                <a:latin typeface="Arial" charset="0"/>
                <a:cs typeface="Arial" charset="0"/>
              </a:rPr>
              <a:t>25% complete with respect to conversion costs</a:t>
            </a:r>
          </a:p>
          <a:p>
            <a:r>
              <a:rPr lang="en-US" sz="1600" b="1" baseline="30000" dirty="0">
                <a:latin typeface="Arial" charset="0"/>
                <a:cs typeface="Arial" charset="0"/>
              </a:rPr>
              <a:t>b</a:t>
            </a:r>
            <a:r>
              <a:rPr lang="en-US" sz="1600" b="1" dirty="0">
                <a:latin typeface="Arial" charset="0"/>
                <a:cs typeface="Arial" charset="0"/>
              </a:rPr>
              <a:t> 30% complete with respect to conversion costs</a:t>
            </a:r>
            <a:endParaRPr lang="en-US" sz="1600" b="1" baseline="30000" dirty="0">
              <a:latin typeface="Arial" charset="0"/>
              <a:cs typeface="Arial" charset="0"/>
            </a:endParaRPr>
          </a:p>
        </p:txBody>
      </p:sp>
      <p:sp>
        <p:nvSpPr>
          <p:cNvPr id="7" name="Content Placeholder 4"/>
          <p:cNvSpPr>
            <a:spLocks noGrp="1"/>
          </p:cNvSpPr>
          <p:nvPr>
            <p:ph idx="13"/>
          </p:nvPr>
        </p:nvSpPr>
        <p:spPr>
          <a:xfrm>
            <a:off x="0" y="0"/>
            <a:ext cx="457200" cy="457200"/>
          </a:xfrm>
          <a:solidFill>
            <a:srgbClr val="BEBEBE"/>
          </a:solidFill>
        </p:spPr>
        <p:txBody>
          <a:bodyPr anchor="ctr"/>
          <a:lstStyle/>
          <a:p>
            <a:pPr algn="ctr"/>
            <a:r>
              <a:rPr lang="en-US" sz="1200" b="1" dirty="0"/>
              <a:t>LO 8-3</a:t>
            </a:r>
          </a:p>
        </p:txBody>
      </p:sp>
    </p:spTree>
    <p:extLst>
      <p:ext uri="{BB962C8B-B14F-4D97-AF65-F5344CB8AC3E}">
        <p14:creationId xmlns:p14="http://schemas.microsoft.com/office/powerpoint/2010/main" val="3686805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Compute the Equivalent Units of Production (Step 2)</a:t>
            </a:r>
            <a:r>
              <a:rPr lang="en-US" sz="1200" dirty="0"/>
              <a:t> 2</a:t>
            </a:r>
            <a:endParaRPr lang="en-US" sz="3600" dirty="0"/>
          </a:p>
        </p:txBody>
      </p:sp>
      <p:sp>
        <p:nvSpPr>
          <p:cNvPr id="3" name="Content Placeholder 2"/>
          <p:cNvSpPr>
            <a:spLocks noGrp="1"/>
          </p:cNvSpPr>
          <p:nvPr>
            <p:ph idx="1"/>
          </p:nvPr>
        </p:nvSpPr>
        <p:spPr>
          <a:xfrm>
            <a:off x="457200" y="1595120"/>
            <a:ext cx="8229600" cy="457200"/>
          </a:xfrm>
        </p:spPr>
        <p:txBody>
          <a:bodyPr/>
          <a:lstStyle/>
          <a:p>
            <a:pPr algn="ctr"/>
            <a:r>
              <a:rPr lang="en-US" sz="2400" dirty="0">
                <a:latin typeface="Arial" charset="0"/>
                <a:cs typeface="Arial" charset="0"/>
              </a:rPr>
              <a:t>Shredding Department, March, Year 2: Equivalent Units</a:t>
            </a:r>
          </a:p>
        </p:txBody>
      </p:sp>
      <p:graphicFrame>
        <p:nvGraphicFramePr>
          <p:cNvPr id="10" name="Table 3"/>
          <p:cNvGraphicFramePr>
            <a:graphicFrameLocks noGrp="1"/>
          </p:cNvGraphicFramePr>
          <p:nvPr>
            <p:extLst>
              <p:ext uri="{D42A27DB-BD31-4B8C-83A1-F6EECF244321}">
                <p14:modId xmlns:p14="http://schemas.microsoft.com/office/powerpoint/2010/main" val="1469235341"/>
              </p:ext>
            </p:extLst>
          </p:nvPr>
        </p:nvGraphicFramePr>
        <p:xfrm>
          <a:off x="457200" y="2286000"/>
          <a:ext cx="8229600" cy="2468880"/>
        </p:xfrm>
        <a:graphic>
          <a:graphicData uri="http://schemas.openxmlformats.org/drawingml/2006/table">
            <a:tbl>
              <a:tblPr firstRow="1" bandRow="1">
                <a:tableStyleId>{5C22544A-7EE6-4342-B048-85BDC9FD1C3A}</a:tableStyleId>
              </a:tblPr>
              <a:tblGrid>
                <a:gridCol w="3474720">
                  <a:extLst>
                    <a:ext uri="{9D8B030D-6E8A-4147-A177-3AD203B41FA5}">
                      <a16:colId xmlns:a16="http://schemas.microsoft.com/office/drawing/2014/main" val="4023228721"/>
                    </a:ext>
                  </a:extLst>
                </a:gridCol>
                <a:gridCol w="1371600">
                  <a:extLst>
                    <a:ext uri="{9D8B030D-6E8A-4147-A177-3AD203B41FA5}">
                      <a16:colId xmlns:a16="http://schemas.microsoft.com/office/drawing/2014/main" val="3649089847"/>
                    </a:ext>
                  </a:extLst>
                </a:gridCol>
                <a:gridCol w="1645920">
                  <a:extLst>
                    <a:ext uri="{9D8B030D-6E8A-4147-A177-3AD203B41FA5}">
                      <a16:colId xmlns:a16="http://schemas.microsoft.com/office/drawing/2014/main" val="1024066900"/>
                    </a:ext>
                  </a:extLst>
                </a:gridCol>
                <a:gridCol w="1737360">
                  <a:extLst>
                    <a:ext uri="{9D8B030D-6E8A-4147-A177-3AD203B41FA5}">
                      <a16:colId xmlns:a16="http://schemas.microsoft.com/office/drawing/2014/main" val="1410089740"/>
                    </a:ext>
                  </a:extLst>
                </a:gridCol>
              </a:tblGrid>
              <a:tr h="370840">
                <a:tc>
                  <a:txBody>
                    <a:bodyPr/>
                    <a:lstStyle/>
                    <a:p>
                      <a:endParaRPr lang="en-US" sz="20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2000" b="1" dirty="0">
                          <a:solidFill>
                            <a:schemeClr val="tx1"/>
                          </a:solidFill>
                          <a:latin typeface="Arial" panose="020B0604020202020204" pitchFamily="34" charset="0"/>
                          <a:cs typeface="Arial" panose="020B0604020202020204" pitchFamily="34" charset="0"/>
                        </a:rPr>
                        <a:t>Physical units</a:t>
                      </a:r>
                      <a:endParaRPr lang="en-US" sz="20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2000" b="1" dirty="0">
                          <a:solidFill>
                            <a:schemeClr val="tx1"/>
                          </a:solidFill>
                          <a:latin typeface="Arial" panose="020B0604020202020204" pitchFamily="34" charset="0"/>
                          <a:cs typeface="Arial" panose="020B0604020202020204" pitchFamily="34" charset="0"/>
                        </a:rPr>
                        <a:t>Equivalent units</a:t>
                      </a:r>
                      <a:endParaRPr lang="en-US" sz="20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1" dirty="0">
                          <a:solidFill>
                            <a:schemeClr val="tx1"/>
                          </a:solidFill>
                          <a:latin typeface="Arial" panose="020B0604020202020204" pitchFamily="34" charset="0"/>
                          <a:cs typeface="Arial" panose="020B0604020202020204" pitchFamily="34" charset="0"/>
                        </a:rPr>
                        <a:t>Equivalent units</a:t>
                      </a:r>
                      <a:endParaRPr lang="en-US" sz="20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4592566"/>
                  </a:ext>
                </a:extLst>
              </a:tr>
              <a:tr h="370840">
                <a:tc>
                  <a:txBody>
                    <a:bodyPr/>
                    <a:lstStyle/>
                    <a:p>
                      <a:endParaRPr lang="en-US" sz="20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0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1" dirty="0">
                          <a:solidFill>
                            <a:schemeClr val="tx1"/>
                          </a:solidFill>
                          <a:latin typeface="Arial" panose="020B0604020202020204" pitchFamily="34" charset="0"/>
                          <a:cs typeface="Arial" panose="020B0604020202020204" pitchFamily="34" charset="0"/>
                        </a:rPr>
                        <a:t>Materials</a:t>
                      </a:r>
                      <a:endParaRPr lang="en-US" sz="20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1" dirty="0">
                          <a:solidFill>
                            <a:schemeClr val="tx1"/>
                          </a:solidFill>
                          <a:latin typeface="Arial" panose="020B0604020202020204" pitchFamily="34" charset="0"/>
                          <a:cs typeface="Arial" panose="020B0604020202020204" pitchFamily="34" charset="0"/>
                        </a:rPr>
                        <a:t>Conversion</a:t>
                      </a:r>
                      <a:endParaRPr lang="en-US" sz="20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6388425"/>
                  </a:ext>
                </a:extLst>
              </a:tr>
              <a:tr h="457200">
                <a:tc>
                  <a:txBody>
                    <a:bodyPr/>
                    <a:lstStyle/>
                    <a:p>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Transferred out</a:t>
                      </a:r>
                      <a:endParaRPr lang="en-US" sz="2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ctr"/>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96,000</a:t>
                      </a:r>
                      <a:endParaRPr lang="en-US" sz="2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96,000</a:t>
                      </a:r>
                      <a:endParaRPr lang="en-US" sz="2000" dirty="0">
                        <a:solidFill>
                          <a:schemeClr val="tx1"/>
                        </a:solidFill>
                        <a:latin typeface="Arial" panose="020B0604020202020204" pitchFamily="34" charset="0"/>
                        <a:cs typeface="Arial" panose="020B0604020202020204" pitchFamily="34" charset="0"/>
                      </a:endParaRPr>
                    </a:p>
                  </a:txBody>
                  <a:tcPr marR="3657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96,000</a:t>
                      </a:r>
                      <a:endParaRPr lang="en-US" sz="2000" dirty="0">
                        <a:solidFill>
                          <a:schemeClr val="tx1"/>
                        </a:solidFill>
                        <a:latin typeface="Arial" panose="020B0604020202020204" pitchFamily="34" charset="0"/>
                        <a:cs typeface="Arial" panose="020B0604020202020204" pitchFamily="34" charset="0"/>
                      </a:endParaRPr>
                    </a:p>
                  </a:txBody>
                  <a:tcPr marR="3657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47155733"/>
                  </a:ext>
                </a:extLst>
              </a:tr>
              <a:tr h="457200">
                <a:tc>
                  <a:txBody>
                    <a:bodyPr/>
                    <a:lstStyle/>
                    <a:p>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Work-in-process, March 31</a:t>
                      </a:r>
                      <a:endParaRPr lang="en-US" sz="2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ctr"/>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16,000</a:t>
                      </a:r>
                      <a:endParaRPr lang="en-US" sz="2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16,000</a:t>
                      </a:r>
                      <a:r>
                        <a:rPr lang="en-US" sz="2000" baseline="30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a</a:t>
                      </a:r>
                      <a:endParaRPr lang="en-US" sz="20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4,800</a:t>
                      </a:r>
                      <a:r>
                        <a:rPr lang="en-US" sz="2000" u="sng" baseline="30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b</a:t>
                      </a:r>
                      <a:endParaRPr lang="en-US" sz="20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559945686"/>
                  </a:ext>
                </a:extLst>
              </a:tr>
              <a:tr h="457200">
                <a:tc>
                  <a:txBody>
                    <a:bodyPr/>
                    <a:lstStyle/>
                    <a:p>
                      <a:pPr marL="274320"/>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Total work</a:t>
                      </a:r>
                      <a:endParaRPr lang="en-US" sz="2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endParaRPr lang="en-US" sz="2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2000" u="dbl"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112,000</a:t>
                      </a:r>
                      <a:endParaRPr lang="en-US" sz="2000" dirty="0">
                        <a:solidFill>
                          <a:schemeClr val="tx1"/>
                        </a:solidFill>
                        <a:latin typeface="Arial" panose="020B0604020202020204" pitchFamily="34" charset="0"/>
                        <a:cs typeface="Arial" panose="020B0604020202020204" pitchFamily="34" charset="0"/>
                      </a:endParaRPr>
                    </a:p>
                  </a:txBody>
                  <a:tcPr marR="3657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2000" u="dbl"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100,800</a:t>
                      </a:r>
                      <a:endParaRPr lang="en-US" sz="2000" dirty="0">
                        <a:solidFill>
                          <a:schemeClr val="tx1"/>
                        </a:solidFill>
                        <a:latin typeface="Arial" panose="020B0604020202020204" pitchFamily="34" charset="0"/>
                        <a:cs typeface="Arial" panose="020B0604020202020204" pitchFamily="34" charset="0"/>
                      </a:endParaRPr>
                    </a:p>
                  </a:txBody>
                  <a:tcPr marR="3657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580781817"/>
                  </a:ext>
                </a:extLst>
              </a:tr>
            </a:tbl>
          </a:graphicData>
        </a:graphic>
      </p:graphicFrame>
      <p:sp>
        <p:nvSpPr>
          <p:cNvPr id="4" name="Content Placeholder 4"/>
          <p:cNvSpPr>
            <a:spLocks noGrp="1"/>
          </p:cNvSpPr>
          <p:nvPr>
            <p:ph idx="13"/>
          </p:nvPr>
        </p:nvSpPr>
        <p:spPr>
          <a:xfrm>
            <a:off x="457200" y="4831080"/>
            <a:ext cx="8229600" cy="731520"/>
          </a:xfrm>
        </p:spPr>
        <p:txBody>
          <a:bodyPr/>
          <a:lstStyle/>
          <a:p>
            <a:r>
              <a:rPr lang="en-US" sz="1600" b="1" baseline="30000" dirty="0">
                <a:latin typeface="Arial" charset="0"/>
                <a:cs typeface="Arial" charset="0"/>
              </a:rPr>
              <a:t>a </a:t>
            </a:r>
            <a:r>
              <a:rPr lang="en-US" sz="1600" b="1" dirty="0">
                <a:latin typeface="Arial" charset="0"/>
                <a:cs typeface="Arial" charset="0"/>
              </a:rPr>
              <a:t>16,000 units × 100% (all materials added in beginning)</a:t>
            </a:r>
          </a:p>
          <a:p>
            <a:r>
              <a:rPr lang="en-US" sz="1600" b="1" baseline="30000" dirty="0">
                <a:latin typeface="Arial" charset="0"/>
                <a:cs typeface="Arial" charset="0"/>
              </a:rPr>
              <a:t>b </a:t>
            </a:r>
            <a:r>
              <a:rPr lang="en-US" sz="1600" b="1" dirty="0">
                <a:latin typeface="Arial" charset="0"/>
                <a:cs typeface="Arial" charset="0"/>
              </a:rPr>
              <a:t>16,000 units × 30%</a:t>
            </a:r>
          </a:p>
        </p:txBody>
      </p:sp>
      <p:sp>
        <p:nvSpPr>
          <p:cNvPr id="9" name="Content Placeholder 5"/>
          <p:cNvSpPr>
            <a:spLocks noGrp="1"/>
          </p:cNvSpPr>
          <p:nvPr>
            <p:ph idx="14"/>
          </p:nvPr>
        </p:nvSpPr>
        <p:spPr>
          <a:xfrm>
            <a:off x="0" y="0"/>
            <a:ext cx="457200" cy="457200"/>
          </a:xfrm>
          <a:solidFill>
            <a:srgbClr val="BEBEBE"/>
          </a:solidFill>
        </p:spPr>
        <p:txBody>
          <a:bodyPr anchor="ctr"/>
          <a:lstStyle/>
          <a:p>
            <a:pPr algn="ctr"/>
            <a:r>
              <a:rPr lang="en-US" sz="1200" b="1" dirty="0"/>
              <a:t>LO 8-3</a:t>
            </a:r>
          </a:p>
        </p:txBody>
      </p:sp>
    </p:spTree>
    <p:extLst>
      <p:ext uri="{BB962C8B-B14F-4D97-AF65-F5344CB8AC3E}">
        <p14:creationId xmlns:p14="http://schemas.microsoft.com/office/powerpoint/2010/main" val="4290912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Identify the Costs to Assign to Products (Step 3)</a:t>
            </a:r>
            <a:r>
              <a:rPr lang="en-US" sz="1200" dirty="0"/>
              <a:t> 3</a:t>
            </a:r>
            <a:endParaRPr lang="en-US" sz="3600" dirty="0"/>
          </a:p>
        </p:txBody>
      </p:sp>
      <p:graphicFrame>
        <p:nvGraphicFramePr>
          <p:cNvPr id="11" name="Table 2"/>
          <p:cNvGraphicFramePr>
            <a:graphicFrameLocks noGrp="1"/>
          </p:cNvGraphicFramePr>
          <p:nvPr>
            <p:extLst>
              <p:ext uri="{D42A27DB-BD31-4B8C-83A1-F6EECF244321}">
                <p14:modId xmlns:p14="http://schemas.microsoft.com/office/powerpoint/2010/main" val="3578537369"/>
              </p:ext>
            </p:extLst>
          </p:nvPr>
        </p:nvGraphicFramePr>
        <p:xfrm>
          <a:off x="228600" y="1889760"/>
          <a:ext cx="8686800" cy="2834640"/>
        </p:xfrm>
        <a:graphic>
          <a:graphicData uri="http://schemas.openxmlformats.org/drawingml/2006/table">
            <a:tbl>
              <a:tblPr firstRow="1" bandRow="1">
                <a:tableStyleId>{5C22544A-7EE6-4342-B048-85BDC9FD1C3A}</a:tableStyleId>
              </a:tblPr>
              <a:tblGrid>
                <a:gridCol w="3749040">
                  <a:extLst>
                    <a:ext uri="{9D8B030D-6E8A-4147-A177-3AD203B41FA5}">
                      <a16:colId xmlns:a16="http://schemas.microsoft.com/office/drawing/2014/main" val="3645471138"/>
                    </a:ext>
                  </a:extLst>
                </a:gridCol>
                <a:gridCol w="1463040">
                  <a:extLst>
                    <a:ext uri="{9D8B030D-6E8A-4147-A177-3AD203B41FA5}">
                      <a16:colId xmlns:a16="http://schemas.microsoft.com/office/drawing/2014/main" val="3148944367"/>
                    </a:ext>
                  </a:extLst>
                </a:gridCol>
                <a:gridCol w="1554480">
                  <a:extLst>
                    <a:ext uri="{9D8B030D-6E8A-4147-A177-3AD203B41FA5}">
                      <a16:colId xmlns:a16="http://schemas.microsoft.com/office/drawing/2014/main" val="1835794186"/>
                    </a:ext>
                  </a:extLst>
                </a:gridCol>
                <a:gridCol w="1920240">
                  <a:extLst>
                    <a:ext uri="{9D8B030D-6E8A-4147-A177-3AD203B41FA5}">
                      <a16:colId xmlns:a16="http://schemas.microsoft.com/office/drawing/2014/main" val="2761147465"/>
                    </a:ext>
                  </a:extLst>
                </a:gridCol>
              </a:tblGrid>
              <a:tr h="914400">
                <a:tc>
                  <a:txBody>
                    <a:bodyPr/>
                    <a:lstStyle/>
                    <a:p>
                      <a:endParaRPr lang="en-US" sz="24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a:solidFill>
                            <a:schemeClr val="tx1"/>
                          </a:solidFill>
                          <a:latin typeface="Arial" panose="020B0604020202020204" pitchFamily="34" charset="0"/>
                          <a:cs typeface="Arial" panose="020B0604020202020204" pitchFamily="34" charset="0"/>
                        </a:rPr>
                        <a:t>Total costs</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a:solidFill>
                            <a:schemeClr val="tx1"/>
                          </a:solidFill>
                          <a:latin typeface="Arial" panose="020B0604020202020204" pitchFamily="34" charset="0"/>
                          <a:cs typeface="Arial" panose="020B0604020202020204" pitchFamily="34" charset="0"/>
                        </a:rPr>
                        <a:t>Materials costs</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a:solidFill>
                            <a:schemeClr val="tx1"/>
                          </a:solidFill>
                          <a:latin typeface="Arial" panose="020B0604020202020204" pitchFamily="34" charset="0"/>
                          <a:cs typeface="Arial" panose="020B0604020202020204" pitchFamily="34" charset="0"/>
                        </a:rPr>
                        <a:t>Conversion costs</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05674955"/>
                  </a:ext>
                </a:extLst>
              </a:tr>
              <a:tr h="640080">
                <a:tc>
                  <a:txBody>
                    <a:bodyPr/>
                    <a:lstStyle/>
                    <a:p>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Work in process, March 1</a:t>
                      </a:r>
                      <a:endParaRPr lang="en-US" sz="24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24,286</a:t>
                      </a:r>
                      <a:endParaRPr lang="en-US" sz="24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16,160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8,126</a:t>
                      </a:r>
                      <a:endParaRPr lang="en-US" sz="24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69894503"/>
                  </a:ext>
                </a:extLst>
              </a:tr>
              <a:tr h="640080">
                <a:tc>
                  <a:txBody>
                    <a:bodyPr/>
                    <a:lstStyle/>
                    <a:p>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Current costs, March</a:t>
                      </a:r>
                      <a:endParaRPr lang="en-US" sz="24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4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298,274</a:t>
                      </a:r>
                      <a:endParaRPr lang="en-US" sz="24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4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84,640</a:t>
                      </a:r>
                      <a:endParaRPr lang="en-US" sz="24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4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213,634</a:t>
                      </a:r>
                      <a:endParaRPr lang="en-US" sz="24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428009386"/>
                  </a:ext>
                </a:extLst>
              </a:tr>
              <a:tr h="640080">
                <a:tc>
                  <a:txBody>
                    <a:bodyPr/>
                    <a:lstStyle/>
                    <a:p>
                      <a:pPr marL="274320"/>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Total</a:t>
                      </a:r>
                      <a:endParaRPr lang="en-US" sz="24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2400" u="dbl"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$322,560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2400" u="dbl"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$100,800</a:t>
                      </a:r>
                      <a:endParaRPr lang="en-US" sz="24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2400" u="dbl"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$221,760</a:t>
                      </a:r>
                      <a:endParaRPr lang="en-US" sz="24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1947748449"/>
                  </a:ext>
                </a:extLst>
              </a:tr>
            </a:tbl>
          </a:graphicData>
        </a:graphic>
      </p:graphicFrame>
      <p:sp>
        <p:nvSpPr>
          <p:cNvPr id="10" name="Content Placeholder 3"/>
          <p:cNvSpPr>
            <a:spLocks noGrp="1"/>
          </p:cNvSpPr>
          <p:nvPr>
            <p:ph idx="1"/>
          </p:nvPr>
        </p:nvSpPr>
        <p:spPr>
          <a:xfrm>
            <a:off x="0" y="0"/>
            <a:ext cx="457200" cy="457200"/>
          </a:xfrm>
          <a:solidFill>
            <a:srgbClr val="BEBEBE"/>
          </a:solidFill>
        </p:spPr>
        <p:txBody>
          <a:bodyPr anchor="ctr"/>
          <a:lstStyle/>
          <a:p>
            <a:pPr algn="ctr"/>
            <a:r>
              <a:rPr lang="en-US" sz="1200" b="1" dirty="0"/>
              <a:t>LO 8-3</a:t>
            </a:r>
          </a:p>
        </p:txBody>
      </p:sp>
    </p:spTree>
    <p:extLst>
      <p:ext uri="{BB962C8B-B14F-4D97-AF65-F5344CB8AC3E}">
        <p14:creationId xmlns:p14="http://schemas.microsoft.com/office/powerpoint/2010/main" val="675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Compute the Cost per Equivalent Unit (Step 4)</a:t>
            </a:r>
            <a:r>
              <a:rPr lang="en-US" sz="1200" dirty="0"/>
              <a:t> 1</a:t>
            </a:r>
          </a:p>
        </p:txBody>
      </p:sp>
      <p:graphicFrame>
        <p:nvGraphicFramePr>
          <p:cNvPr id="3" name="Table 2"/>
          <p:cNvGraphicFramePr>
            <a:graphicFrameLocks noGrp="1"/>
          </p:cNvGraphicFramePr>
          <p:nvPr>
            <p:extLst>
              <p:ext uri="{D42A27DB-BD31-4B8C-83A1-F6EECF244321}">
                <p14:modId xmlns:p14="http://schemas.microsoft.com/office/powerpoint/2010/main" val="1849258138"/>
              </p:ext>
            </p:extLst>
          </p:nvPr>
        </p:nvGraphicFramePr>
        <p:xfrm>
          <a:off x="457200" y="1600200"/>
          <a:ext cx="8229600" cy="457200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1306237015"/>
                    </a:ext>
                  </a:extLst>
                </a:gridCol>
                <a:gridCol w="3840480">
                  <a:extLst>
                    <a:ext uri="{9D8B030D-6E8A-4147-A177-3AD203B41FA5}">
                      <a16:colId xmlns:a16="http://schemas.microsoft.com/office/drawing/2014/main" val="1971877740"/>
                    </a:ext>
                  </a:extLst>
                </a:gridCol>
                <a:gridCol w="1188720">
                  <a:extLst>
                    <a:ext uri="{9D8B030D-6E8A-4147-A177-3AD203B41FA5}">
                      <a16:colId xmlns:a16="http://schemas.microsoft.com/office/drawing/2014/main" val="1426413624"/>
                    </a:ext>
                  </a:extLst>
                </a:gridCol>
                <a:gridCol w="1371600">
                  <a:extLst>
                    <a:ext uri="{9D8B030D-6E8A-4147-A177-3AD203B41FA5}">
                      <a16:colId xmlns:a16="http://schemas.microsoft.com/office/drawing/2014/main" val="1176670363"/>
                    </a:ext>
                  </a:extLst>
                </a:gridCol>
                <a:gridCol w="1371600">
                  <a:extLst>
                    <a:ext uri="{9D8B030D-6E8A-4147-A177-3AD203B41FA5}">
                      <a16:colId xmlns:a16="http://schemas.microsoft.com/office/drawing/2014/main" val="51698762"/>
                    </a:ext>
                  </a:extLst>
                </a:gridCol>
              </a:tblGrid>
              <a:tr h="457200">
                <a:tc>
                  <a:txBody>
                    <a:bodyPr/>
                    <a:lstStyle/>
                    <a:p>
                      <a:pPr marL="0" algn="ct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a:lnSpc>
                          <a:spcPct val="100000"/>
                        </a:lnSpc>
                      </a:pPr>
                      <a:r>
                        <a:rPr sz="1600" b="0" dirty="0">
                          <a:solidFill>
                            <a:srgbClr val="231F20"/>
                          </a:solidFill>
                          <a:latin typeface="Arial" panose="020B0604020202020204" pitchFamily="34" charset="0"/>
                          <a:cs typeface="Arial" panose="020B0604020202020204" pitchFamily="34" charset="0"/>
                        </a:rPr>
                        <a:t>A</a:t>
                      </a:r>
                      <a:endParaRPr sz="16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a:lnSpc>
                          <a:spcPct val="100000"/>
                        </a:lnSpc>
                      </a:pPr>
                      <a:r>
                        <a:rPr sz="1600" b="0" dirty="0">
                          <a:solidFill>
                            <a:srgbClr val="231F20"/>
                          </a:solidFill>
                          <a:latin typeface="Arial" panose="020B0604020202020204" pitchFamily="34" charset="0"/>
                          <a:cs typeface="Arial" panose="020B0604020202020204" pitchFamily="34" charset="0"/>
                        </a:rPr>
                        <a:t>B</a:t>
                      </a:r>
                      <a:endParaRPr sz="16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a:lnSpc>
                          <a:spcPct val="100000"/>
                        </a:lnSpc>
                      </a:pPr>
                      <a:r>
                        <a:rPr sz="1600" b="0" dirty="0">
                          <a:solidFill>
                            <a:srgbClr val="231F20"/>
                          </a:solidFill>
                          <a:latin typeface="Arial" panose="020B0604020202020204" pitchFamily="34" charset="0"/>
                          <a:cs typeface="Arial" panose="020B0604020202020204" pitchFamily="34" charset="0"/>
                        </a:rPr>
                        <a:t>C</a:t>
                      </a:r>
                      <a:endParaRPr sz="16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a:lnSpc>
                          <a:spcPct val="100000"/>
                        </a:lnSpc>
                      </a:pPr>
                      <a:r>
                        <a:rPr sz="1600" b="0" dirty="0">
                          <a:solidFill>
                            <a:srgbClr val="231F20"/>
                          </a:solidFill>
                          <a:latin typeface="Arial" panose="020B0604020202020204" pitchFamily="34" charset="0"/>
                          <a:cs typeface="Arial" panose="020B0604020202020204" pitchFamily="34" charset="0"/>
                        </a:rPr>
                        <a:t>D</a:t>
                      </a:r>
                      <a:endParaRPr sz="16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3468306"/>
                  </a:ext>
                </a:extLst>
              </a:tr>
              <a:tr h="457200">
                <a:tc>
                  <a:txBody>
                    <a:bodyPr/>
                    <a:lstStyle/>
                    <a:p>
                      <a:pPr marL="0" algn="ctr">
                        <a:lnSpc>
                          <a:spcPct val="100000"/>
                        </a:lnSpc>
                      </a:pPr>
                      <a:r>
                        <a:rPr sz="1600" dirty="0">
                          <a:solidFill>
                            <a:srgbClr val="231F20"/>
                          </a:solidFill>
                          <a:latin typeface="Arial" panose="020B0604020202020204" pitchFamily="34" charset="0"/>
                          <a:cs typeface="Arial" panose="020B0604020202020204" pitchFamily="34" charset="0"/>
                        </a:rPr>
                        <a:t>1</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a:lnSpc>
                          <a:spcPct val="100000"/>
                        </a:lnSpc>
                      </a:pPr>
                      <a:r>
                        <a:rPr sz="1600" spc="-95" dirty="0">
                          <a:solidFill>
                            <a:srgbClr val="231F20"/>
                          </a:solidFill>
                          <a:latin typeface="Arial" panose="020B0604020202020204" pitchFamily="34" charset="0"/>
                          <a:cs typeface="Arial" panose="020B0604020202020204" pitchFamily="34" charset="0"/>
                        </a:rPr>
                        <a:t>T</a:t>
                      </a:r>
                      <a:r>
                        <a:rPr sz="1600" dirty="0">
                          <a:solidFill>
                            <a:srgbClr val="231F20"/>
                          </a:solidFill>
                          <a:latin typeface="Arial" panose="020B0604020202020204" pitchFamily="34" charset="0"/>
                          <a:cs typeface="Arial" panose="020B0604020202020204" pitchFamily="34" charset="0"/>
                        </a:rPr>
                        <a:t>otal</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a:lnSpc>
                          <a:spcPct val="100000"/>
                        </a:lnSpc>
                      </a:pPr>
                      <a:r>
                        <a:rPr sz="1600" dirty="0">
                          <a:solidFill>
                            <a:srgbClr val="231F20"/>
                          </a:solidFill>
                          <a:latin typeface="Arial" panose="020B0604020202020204" pitchFamily="34" charset="0"/>
                          <a:cs typeface="Arial" panose="020B0604020202020204" pitchFamily="34" charset="0"/>
                        </a:rPr>
                        <a:t>Materials</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a:lnSpc>
                          <a:spcPct val="100000"/>
                        </a:lnSpc>
                      </a:pPr>
                      <a:r>
                        <a:rPr sz="1600" dirty="0">
                          <a:solidFill>
                            <a:srgbClr val="231F20"/>
                          </a:solidFill>
                          <a:latin typeface="Arial" panose="020B0604020202020204" pitchFamily="34" charset="0"/>
                          <a:cs typeface="Arial" panose="020B0604020202020204" pitchFamily="34" charset="0"/>
                        </a:rPr>
                        <a:t>Conversion</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64335956"/>
                  </a:ext>
                </a:extLst>
              </a:tr>
              <a:tr h="457200">
                <a:tc>
                  <a:txBody>
                    <a:bodyPr/>
                    <a:lstStyle/>
                    <a:p>
                      <a:pPr marL="0" algn="ctr">
                        <a:lnSpc>
                          <a:spcPct val="100000"/>
                        </a:lnSpc>
                      </a:pPr>
                      <a:r>
                        <a:rPr sz="1600" dirty="0">
                          <a:solidFill>
                            <a:srgbClr val="231F20"/>
                          </a:solidFill>
                          <a:latin typeface="Arial" panose="020B0604020202020204" pitchFamily="34" charset="0"/>
                          <a:cs typeface="Arial" panose="020B0604020202020204" pitchFamily="34" charset="0"/>
                        </a:rPr>
                        <a:t>2</a:t>
                      </a:r>
                      <a:endParaRPr sz="16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a:lnSpc>
                          <a:spcPct val="100000"/>
                        </a:lnSpc>
                      </a:pPr>
                      <a:r>
                        <a:rPr sz="1600" dirty="0">
                          <a:solidFill>
                            <a:srgbClr val="231F20"/>
                          </a:solidFill>
                          <a:latin typeface="Arial" panose="020B0604020202020204" pitchFamily="34" charset="0"/>
                          <a:cs typeface="Arial" panose="020B0604020202020204" pitchFamily="34" charset="0"/>
                        </a:rPr>
                        <a:t>Costs</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a:lnSpc>
                          <a:spcPct val="100000"/>
                        </a:lnSpc>
                      </a:pPr>
                      <a:r>
                        <a:rPr sz="1600" dirty="0">
                          <a:solidFill>
                            <a:srgbClr val="231F20"/>
                          </a:solidFill>
                          <a:latin typeface="Arial" panose="020B0604020202020204" pitchFamily="34" charset="0"/>
                          <a:cs typeface="Arial" panose="020B0604020202020204" pitchFamily="34" charset="0"/>
                        </a:rPr>
                        <a:t>Costs</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a:lnSpc>
                          <a:spcPct val="100000"/>
                        </a:lnSpc>
                      </a:pPr>
                      <a:r>
                        <a:rPr sz="1600" dirty="0">
                          <a:solidFill>
                            <a:srgbClr val="231F20"/>
                          </a:solidFill>
                          <a:latin typeface="Arial" panose="020B0604020202020204" pitchFamily="34" charset="0"/>
                          <a:cs typeface="Arial" panose="020B0604020202020204" pitchFamily="34" charset="0"/>
                        </a:rPr>
                        <a:t>Costs</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50518606"/>
                  </a:ext>
                </a:extLst>
              </a:tr>
              <a:tr h="457200">
                <a:tc>
                  <a:txBody>
                    <a:bodyPr/>
                    <a:lstStyle/>
                    <a:p>
                      <a:pPr marL="0" algn="ctr">
                        <a:lnSpc>
                          <a:spcPct val="100000"/>
                        </a:lnSpc>
                      </a:pPr>
                      <a:r>
                        <a:rPr sz="1600" dirty="0">
                          <a:solidFill>
                            <a:srgbClr val="231F20"/>
                          </a:solidFill>
                          <a:latin typeface="Arial" panose="020B0604020202020204" pitchFamily="34" charset="0"/>
                          <a:cs typeface="Arial" panose="020B0604020202020204" pitchFamily="34" charset="0"/>
                        </a:rPr>
                        <a:t>3</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a:lnSpc>
                          <a:spcPct val="100000"/>
                        </a:lnSpc>
                      </a:pPr>
                      <a:r>
                        <a:rPr sz="1600" spc="-35" dirty="0">
                          <a:solidFill>
                            <a:srgbClr val="231F20"/>
                          </a:solidFill>
                          <a:latin typeface="Arial" panose="020B0604020202020204" pitchFamily="34" charset="0"/>
                          <a:cs typeface="Arial" panose="020B0604020202020204" pitchFamily="34" charset="0"/>
                        </a:rPr>
                        <a:t>W</a:t>
                      </a:r>
                      <a:r>
                        <a:rPr sz="1600" dirty="0">
                          <a:solidFill>
                            <a:srgbClr val="231F20"/>
                          </a:solidFill>
                          <a:latin typeface="Arial" panose="020B0604020202020204" pitchFamily="34" charset="0"/>
                          <a:cs typeface="Arial" panose="020B0604020202020204" pitchFamily="34" charset="0"/>
                        </a:rPr>
                        <a:t>ork in process, March 1</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lnSpc>
                          <a:spcPct val="100000"/>
                        </a:lnSpc>
                      </a:pPr>
                      <a:r>
                        <a:rPr sz="1600" dirty="0">
                          <a:solidFill>
                            <a:srgbClr val="231F20"/>
                          </a:solidFill>
                          <a:latin typeface="Arial" panose="020B0604020202020204" pitchFamily="34" charset="0"/>
                          <a:cs typeface="Arial" panose="020B0604020202020204" pitchFamily="34" charset="0"/>
                        </a:rPr>
                        <a:t>$  </a:t>
                      </a:r>
                      <a:r>
                        <a:rPr sz="1600" spc="80" dirty="0">
                          <a:solidFill>
                            <a:srgbClr val="231F20"/>
                          </a:solidFill>
                          <a:latin typeface="Arial" panose="020B0604020202020204" pitchFamily="34" charset="0"/>
                          <a:cs typeface="Arial" panose="020B0604020202020204" pitchFamily="34" charset="0"/>
                        </a:rPr>
                        <a:t> </a:t>
                      </a:r>
                      <a:r>
                        <a:rPr sz="1600" dirty="0">
                          <a:solidFill>
                            <a:srgbClr val="231F20"/>
                          </a:solidFill>
                          <a:latin typeface="Arial" panose="020B0604020202020204" pitchFamily="34" charset="0"/>
                          <a:cs typeface="Arial" panose="020B0604020202020204" pitchFamily="34" charset="0"/>
                        </a:rPr>
                        <a:t>24,286</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lnSpc>
                          <a:spcPct val="100000"/>
                        </a:lnSpc>
                      </a:pPr>
                      <a:r>
                        <a:rPr sz="1600" dirty="0">
                          <a:solidFill>
                            <a:srgbClr val="231F20"/>
                          </a:solidFill>
                          <a:latin typeface="Arial" panose="020B0604020202020204" pitchFamily="34" charset="0"/>
                          <a:cs typeface="Arial" panose="020B0604020202020204" pitchFamily="34" charset="0"/>
                        </a:rPr>
                        <a:t>$  </a:t>
                      </a:r>
                      <a:r>
                        <a:rPr sz="1600" spc="80" dirty="0">
                          <a:solidFill>
                            <a:srgbClr val="231F20"/>
                          </a:solidFill>
                          <a:latin typeface="Arial" panose="020B0604020202020204" pitchFamily="34" charset="0"/>
                          <a:cs typeface="Arial" panose="020B0604020202020204" pitchFamily="34" charset="0"/>
                        </a:rPr>
                        <a:t> </a:t>
                      </a:r>
                      <a:r>
                        <a:rPr sz="1600" dirty="0">
                          <a:solidFill>
                            <a:srgbClr val="231F20"/>
                          </a:solidFill>
                          <a:latin typeface="Arial" panose="020B0604020202020204" pitchFamily="34" charset="0"/>
                          <a:cs typeface="Arial" panose="020B0604020202020204" pitchFamily="34" charset="0"/>
                        </a:rPr>
                        <a:t>16,160</a:t>
                      </a:r>
                      <a:endParaRPr sz="1600" dirty="0">
                        <a:latin typeface="Arial" panose="020B0604020202020204" pitchFamily="34" charset="0"/>
                        <a:cs typeface="Arial" panose="020B0604020202020204" pitchFamily="34" charset="0"/>
                      </a:endParaRP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lnSpc>
                          <a:spcPct val="100000"/>
                        </a:lnSpc>
                        <a:tabLst>
                          <a:tab pos="467359" algn="l"/>
                        </a:tabLst>
                      </a:pPr>
                      <a:r>
                        <a:rPr sz="1600" dirty="0">
                          <a:solidFill>
                            <a:srgbClr val="231F20"/>
                          </a:solidFill>
                          <a:latin typeface="Arial" panose="020B0604020202020204" pitchFamily="34" charset="0"/>
                          <a:cs typeface="Arial" panose="020B0604020202020204" pitchFamily="34" charset="0"/>
                        </a:rPr>
                        <a:t>$	8,126</a:t>
                      </a:r>
                      <a:endParaRPr sz="1600">
                        <a:latin typeface="Arial" panose="020B0604020202020204" pitchFamily="34" charset="0"/>
                        <a:cs typeface="Arial" panose="020B0604020202020204" pitchFamily="34" charset="0"/>
                      </a:endParaRP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19598677"/>
                  </a:ext>
                </a:extLst>
              </a:tr>
              <a:tr h="457200">
                <a:tc>
                  <a:txBody>
                    <a:bodyPr/>
                    <a:lstStyle/>
                    <a:p>
                      <a:pPr marL="0" algn="ctr">
                        <a:lnSpc>
                          <a:spcPct val="100000"/>
                        </a:lnSpc>
                      </a:pPr>
                      <a:r>
                        <a:rPr sz="1600" dirty="0">
                          <a:solidFill>
                            <a:srgbClr val="231F20"/>
                          </a:solidFill>
                          <a:latin typeface="Arial" panose="020B0604020202020204" pitchFamily="34" charset="0"/>
                          <a:cs typeface="Arial" panose="020B0604020202020204" pitchFamily="34" charset="0"/>
                        </a:rPr>
                        <a:t>4</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a:lnSpc>
                          <a:spcPct val="100000"/>
                        </a:lnSpc>
                      </a:pPr>
                      <a:r>
                        <a:rPr sz="1600" dirty="0">
                          <a:solidFill>
                            <a:srgbClr val="231F20"/>
                          </a:solidFill>
                          <a:latin typeface="Arial" panose="020B0604020202020204" pitchFamily="34" charset="0"/>
                          <a:cs typeface="Arial" panose="020B0604020202020204" pitchFamily="34" charset="0"/>
                        </a:rPr>
                        <a:t>Current costs (March)</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lnSpc>
                          <a:spcPct val="100000"/>
                        </a:lnSpc>
                      </a:pPr>
                      <a:r>
                        <a:rPr sz="1600" u="sng" dirty="0">
                          <a:solidFill>
                            <a:srgbClr val="231F20"/>
                          </a:solidFill>
                          <a:latin typeface="Arial" panose="020B0604020202020204" pitchFamily="34" charset="0"/>
                          <a:cs typeface="Arial" panose="020B0604020202020204" pitchFamily="34" charset="0"/>
                        </a:rPr>
                        <a:t>  </a:t>
                      </a:r>
                      <a:r>
                        <a:rPr sz="1600" u="sng" spc="40" dirty="0">
                          <a:solidFill>
                            <a:srgbClr val="231F20"/>
                          </a:solidFill>
                          <a:latin typeface="Arial" panose="020B0604020202020204" pitchFamily="34" charset="0"/>
                          <a:cs typeface="Arial" panose="020B0604020202020204" pitchFamily="34" charset="0"/>
                        </a:rPr>
                        <a:t> </a:t>
                      </a:r>
                      <a:r>
                        <a:rPr sz="1600" u="sng" dirty="0">
                          <a:solidFill>
                            <a:srgbClr val="231F20"/>
                          </a:solidFill>
                          <a:latin typeface="Arial" panose="020B0604020202020204" pitchFamily="34" charset="0"/>
                          <a:cs typeface="Arial" panose="020B0604020202020204" pitchFamily="34" charset="0"/>
                        </a:rPr>
                        <a:t>298,274</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lnSpc>
                          <a:spcPct val="100000"/>
                        </a:lnSpc>
                      </a:pPr>
                      <a:r>
                        <a:rPr sz="1600" u="sng" dirty="0">
                          <a:solidFill>
                            <a:srgbClr val="231F20"/>
                          </a:solidFill>
                          <a:latin typeface="Arial" panose="020B0604020202020204" pitchFamily="34" charset="0"/>
                          <a:cs typeface="Arial" panose="020B0604020202020204" pitchFamily="34" charset="0"/>
                        </a:rPr>
                        <a:t>     </a:t>
                      </a:r>
                      <a:r>
                        <a:rPr sz="1600" u="sng" spc="-95" dirty="0">
                          <a:solidFill>
                            <a:srgbClr val="231F20"/>
                          </a:solidFill>
                          <a:latin typeface="Arial" panose="020B0604020202020204" pitchFamily="34" charset="0"/>
                          <a:cs typeface="Arial" panose="020B0604020202020204" pitchFamily="34" charset="0"/>
                        </a:rPr>
                        <a:t> </a:t>
                      </a:r>
                      <a:r>
                        <a:rPr sz="1600" u="sng" dirty="0">
                          <a:solidFill>
                            <a:srgbClr val="231F20"/>
                          </a:solidFill>
                          <a:latin typeface="Arial" panose="020B0604020202020204" pitchFamily="34" charset="0"/>
                          <a:cs typeface="Arial" panose="020B0604020202020204" pitchFamily="34" charset="0"/>
                        </a:rPr>
                        <a:t>84,640</a:t>
                      </a:r>
                      <a:endParaRPr sz="1600" dirty="0">
                        <a:latin typeface="Arial" panose="020B0604020202020204" pitchFamily="34" charset="0"/>
                        <a:cs typeface="Arial" panose="020B0604020202020204" pitchFamily="34" charset="0"/>
                      </a:endParaRP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lnSpc>
                          <a:spcPct val="100000"/>
                        </a:lnSpc>
                      </a:pPr>
                      <a:r>
                        <a:rPr sz="1600" u="sng" dirty="0">
                          <a:solidFill>
                            <a:srgbClr val="231F20"/>
                          </a:solidFill>
                          <a:latin typeface="Arial" panose="020B0604020202020204" pitchFamily="34" charset="0"/>
                          <a:cs typeface="Arial" panose="020B0604020202020204" pitchFamily="34" charset="0"/>
                        </a:rPr>
                        <a:t>  </a:t>
                      </a:r>
                      <a:r>
                        <a:rPr sz="1600" u="sng" spc="75" dirty="0">
                          <a:solidFill>
                            <a:srgbClr val="231F20"/>
                          </a:solidFill>
                          <a:latin typeface="Arial" panose="020B0604020202020204" pitchFamily="34" charset="0"/>
                          <a:cs typeface="Arial" panose="020B0604020202020204" pitchFamily="34" charset="0"/>
                        </a:rPr>
                        <a:t> </a:t>
                      </a:r>
                      <a:r>
                        <a:rPr sz="1600" u="sng" dirty="0">
                          <a:solidFill>
                            <a:srgbClr val="231F20"/>
                          </a:solidFill>
                          <a:latin typeface="Arial" panose="020B0604020202020204" pitchFamily="34" charset="0"/>
                          <a:cs typeface="Arial" panose="020B0604020202020204" pitchFamily="34" charset="0"/>
                        </a:rPr>
                        <a:t>213,634</a:t>
                      </a:r>
                      <a:endParaRPr sz="1600" dirty="0">
                        <a:latin typeface="Arial" panose="020B0604020202020204" pitchFamily="34" charset="0"/>
                        <a:cs typeface="Arial" panose="020B0604020202020204" pitchFamily="34" charset="0"/>
                      </a:endParaRP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3786833"/>
                  </a:ext>
                </a:extLst>
              </a:tr>
              <a:tr h="457200">
                <a:tc>
                  <a:txBody>
                    <a:bodyPr/>
                    <a:lstStyle/>
                    <a:p>
                      <a:pPr marL="0" algn="ctr">
                        <a:lnSpc>
                          <a:spcPct val="100000"/>
                        </a:lnSpc>
                      </a:pPr>
                      <a:r>
                        <a:rPr sz="1600" dirty="0">
                          <a:solidFill>
                            <a:srgbClr val="231F20"/>
                          </a:solidFill>
                          <a:latin typeface="Arial" panose="020B0604020202020204" pitchFamily="34" charset="0"/>
                          <a:cs typeface="Arial" panose="020B0604020202020204" pitchFamily="34" charset="0"/>
                        </a:rPr>
                        <a:t>5</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2880" algn="l">
                        <a:lnSpc>
                          <a:spcPct val="100000"/>
                        </a:lnSpc>
                      </a:pPr>
                      <a:r>
                        <a:rPr sz="1600" dirty="0">
                          <a:solidFill>
                            <a:srgbClr val="231F20"/>
                          </a:solidFill>
                          <a:latin typeface="Arial" panose="020B0604020202020204" pitchFamily="34" charset="0"/>
                          <a:cs typeface="Arial" panose="020B0604020202020204" pitchFamily="34" charset="0"/>
                        </a:rPr>
                        <a:t>Total</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lnSpc>
                          <a:spcPct val="100000"/>
                        </a:lnSpc>
                      </a:pPr>
                      <a:r>
                        <a:rPr sz="1600" u="sng" dirty="0">
                          <a:solidFill>
                            <a:srgbClr val="231F20"/>
                          </a:solidFill>
                          <a:latin typeface="Arial" panose="020B0604020202020204" pitchFamily="34" charset="0"/>
                          <a:cs typeface="Arial" panose="020B0604020202020204" pitchFamily="34" charset="0"/>
                        </a:rPr>
                        <a:t>$ 322,560</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lnSpc>
                          <a:spcPct val="100000"/>
                        </a:lnSpc>
                      </a:pPr>
                      <a:r>
                        <a:rPr sz="1600" u="sng" dirty="0">
                          <a:solidFill>
                            <a:srgbClr val="231F20"/>
                          </a:solidFill>
                          <a:latin typeface="Arial" panose="020B0604020202020204" pitchFamily="34" charset="0"/>
                          <a:cs typeface="Arial" panose="020B0604020202020204" pitchFamily="34" charset="0"/>
                        </a:rPr>
                        <a:t>$ 100,800</a:t>
                      </a:r>
                      <a:endParaRPr sz="1600" dirty="0">
                        <a:latin typeface="Arial" panose="020B0604020202020204" pitchFamily="34" charset="0"/>
                        <a:cs typeface="Arial" panose="020B0604020202020204" pitchFamily="34" charset="0"/>
                      </a:endParaRP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lnSpc>
                          <a:spcPct val="100000"/>
                        </a:lnSpc>
                      </a:pPr>
                      <a:r>
                        <a:rPr sz="1600" u="sng" dirty="0">
                          <a:solidFill>
                            <a:srgbClr val="231F20"/>
                          </a:solidFill>
                          <a:latin typeface="Arial" panose="020B0604020202020204" pitchFamily="34" charset="0"/>
                          <a:cs typeface="Arial" panose="020B0604020202020204" pitchFamily="34" charset="0"/>
                        </a:rPr>
                        <a:t>$ 221,760</a:t>
                      </a:r>
                      <a:endParaRPr sz="1600" dirty="0">
                        <a:latin typeface="Arial" panose="020B0604020202020204" pitchFamily="34" charset="0"/>
                        <a:cs typeface="Arial" panose="020B0604020202020204" pitchFamily="34" charset="0"/>
                      </a:endParaRP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8393069"/>
                  </a:ext>
                </a:extLst>
              </a:tr>
              <a:tr h="457200">
                <a:tc>
                  <a:txBody>
                    <a:bodyPr/>
                    <a:lstStyle/>
                    <a:p>
                      <a:pPr marL="0" algn="ctr">
                        <a:lnSpc>
                          <a:spcPct val="100000"/>
                        </a:lnSpc>
                      </a:pPr>
                      <a:r>
                        <a:rPr sz="1600" dirty="0">
                          <a:solidFill>
                            <a:srgbClr val="231F20"/>
                          </a:solidFill>
                          <a:latin typeface="Arial" panose="020B0604020202020204" pitchFamily="34" charset="0"/>
                          <a:cs typeface="Arial" panose="020B0604020202020204" pitchFamily="34" charset="0"/>
                        </a:rPr>
                        <a:t>6</a:t>
                      </a:r>
                      <a:endParaRPr sz="16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1487791"/>
                  </a:ext>
                </a:extLst>
              </a:tr>
              <a:tr h="457200">
                <a:tc>
                  <a:txBody>
                    <a:bodyPr/>
                    <a:lstStyle/>
                    <a:p>
                      <a:pPr marL="0" algn="ctr">
                        <a:lnSpc>
                          <a:spcPct val="100000"/>
                        </a:lnSpc>
                      </a:pPr>
                      <a:r>
                        <a:rPr sz="1600" dirty="0">
                          <a:solidFill>
                            <a:srgbClr val="231F20"/>
                          </a:solidFill>
                          <a:latin typeface="Arial" panose="020B0604020202020204" pitchFamily="34" charset="0"/>
                          <a:cs typeface="Arial" panose="020B0604020202020204" pitchFamily="34" charset="0"/>
                        </a:rPr>
                        <a:t>7</a:t>
                      </a:r>
                      <a:endParaRPr sz="16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a:lnSpc>
                          <a:spcPct val="100000"/>
                        </a:lnSpc>
                      </a:pPr>
                      <a:r>
                        <a:rPr sz="1600" spc="-95" dirty="0">
                          <a:solidFill>
                            <a:srgbClr val="231F20"/>
                          </a:solidFill>
                          <a:latin typeface="Arial" panose="020B0604020202020204" pitchFamily="34" charset="0"/>
                          <a:cs typeface="Arial" panose="020B0604020202020204" pitchFamily="34" charset="0"/>
                        </a:rPr>
                        <a:t>T</a:t>
                      </a:r>
                      <a:r>
                        <a:rPr sz="1600" dirty="0">
                          <a:solidFill>
                            <a:srgbClr val="231F20"/>
                          </a:solidFill>
                          <a:latin typeface="Arial" panose="020B0604020202020204" pitchFamily="34" charset="0"/>
                          <a:cs typeface="Arial" panose="020B0604020202020204" pitchFamily="34" charset="0"/>
                        </a:rPr>
                        <a:t>otal equivalent units (from Exhibit 8.5)</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lnSpc>
                          <a:spcPct val="100000"/>
                        </a:lnSpc>
                      </a:pPr>
                      <a:r>
                        <a:rPr sz="1600" dirty="0">
                          <a:solidFill>
                            <a:srgbClr val="231F20"/>
                          </a:solidFill>
                          <a:latin typeface="Arial" panose="020B0604020202020204" pitchFamily="34" charset="0"/>
                          <a:cs typeface="Arial" panose="020B0604020202020204" pitchFamily="34" charset="0"/>
                        </a:rPr>
                        <a:t>112,000</a:t>
                      </a:r>
                      <a:endParaRPr sz="1600" dirty="0">
                        <a:latin typeface="Arial" panose="020B0604020202020204" pitchFamily="34" charset="0"/>
                        <a:cs typeface="Arial" panose="020B0604020202020204" pitchFamily="34" charset="0"/>
                      </a:endParaRP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lnSpc>
                          <a:spcPct val="100000"/>
                        </a:lnSpc>
                      </a:pPr>
                      <a:r>
                        <a:rPr sz="1600" dirty="0">
                          <a:solidFill>
                            <a:srgbClr val="231F20"/>
                          </a:solidFill>
                          <a:latin typeface="Arial" panose="020B0604020202020204" pitchFamily="34" charset="0"/>
                          <a:cs typeface="Arial" panose="020B0604020202020204" pitchFamily="34" charset="0"/>
                        </a:rPr>
                        <a:t>100,800</a:t>
                      </a:r>
                      <a:endParaRPr sz="1600" dirty="0">
                        <a:latin typeface="Arial" panose="020B0604020202020204" pitchFamily="34" charset="0"/>
                        <a:cs typeface="Arial" panose="020B0604020202020204" pitchFamily="34" charset="0"/>
                      </a:endParaRP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35885630"/>
                  </a:ext>
                </a:extLst>
              </a:tr>
              <a:tr h="457200">
                <a:tc>
                  <a:txBody>
                    <a:bodyPr/>
                    <a:lstStyle/>
                    <a:p>
                      <a:pPr marL="0" algn="ctr">
                        <a:lnSpc>
                          <a:spcPct val="100000"/>
                        </a:lnSpc>
                      </a:pPr>
                      <a:r>
                        <a:rPr sz="1600" dirty="0">
                          <a:solidFill>
                            <a:srgbClr val="231F20"/>
                          </a:solidFill>
                          <a:latin typeface="Arial" panose="020B0604020202020204" pitchFamily="34" charset="0"/>
                          <a:cs typeface="Arial" panose="020B0604020202020204" pitchFamily="34" charset="0"/>
                        </a:rPr>
                        <a:t>8</a:t>
                      </a:r>
                      <a:endParaRPr sz="16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a:lnSpc>
                          <a:spcPct val="100000"/>
                        </a:lnSpc>
                      </a:pPr>
                      <a:r>
                        <a:rPr sz="1600" dirty="0">
                          <a:solidFill>
                            <a:srgbClr val="231F20"/>
                          </a:solidFill>
                          <a:latin typeface="Arial" panose="020B0604020202020204" pitchFamily="34" charset="0"/>
                          <a:cs typeface="Arial" panose="020B0604020202020204" pitchFamily="34" charset="0"/>
                        </a:rPr>
                        <a:t>Cost per equivalent unit</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endParaRPr sz="16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lnSpc>
                          <a:spcPct val="100000"/>
                        </a:lnSpc>
                        <a:tabLst>
                          <a:tab pos="527050" algn="l"/>
                        </a:tabLst>
                      </a:pPr>
                      <a:r>
                        <a:rPr sz="1600" dirty="0">
                          <a:solidFill>
                            <a:srgbClr val="231F20"/>
                          </a:solidFill>
                          <a:latin typeface="Arial" panose="020B0604020202020204" pitchFamily="34" charset="0"/>
                          <a:cs typeface="Arial" panose="020B0604020202020204" pitchFamily="34" charset="0"/>
                        </a:rPr>
                        <a:t>$	0.90</a:t>
                      </a:r>
                      <a:endParaRPr sz="1600" dirty="0">
                        <a:latin typeface="Arial" panose="020B0604020202020204" pitchFamily="34" charset="0"/>
                        <a:cs typeface="Arial" panose="020B0604020202020204" pitchFamily="34" charset="0"/>
                      </a:endParaRP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r">
                        <a:lnSpc>
                          <a:spcPct val="100000"/>
                        </a:lnSpc>
                        <a:tabLst>
                          <a:tab pos="527685" algn="l"/>
                        </a:tabLst>
                      </a:pPr>
                      <a:r>
                        <a:rPr sz="1600" dirty="0">
                          <a:solidFill>
                            <a:srgbClr val="231F20"/>
                          </a:solidFill>
                          <a:latin typeface="Arial" panose="020B0604020202020204" pitchFamily="34" charset="0"/>
                          <a:cs typeface="Arial" panose="020B0604020202020204" pitchFamily="34" charset="0"/>
                        </a:rPr>
                        <a:t>$	2.20</a:t>
                      </a:r>
                      <a:endParaRPr sz="1600" dirty="0">
                        <a:latin typeface="Arial" panose="020B0604020202020204" pitchFamily="34" charset="0"/>
                        <a:cs typeface="Arial" panose="020B0604020202020204" pitchFamily="34" charset="0"/>
                      </a:endParaRP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6503801"/>
                  </a:ext>
                </a:extLst>
              </a:tr>
              <a:tr h="457200">
                <a:tc>
                  <a:txBody>
                    <a:bodyPr/>
                    <a:lstStyle/>
                    <a:p>
                      <a:pPr marL="0" algn="ctr">
                        <a:lnSpc>
                          <a:spcPct val="100000"/>
                        </a:lnSpc>
                      </a:pPr>
                      <a:r>
                        <a:rPr sz="1600" dirty="0">
                          <a:solidFill>
                            <a:srgbClr val="231F20"/>
                          </a:solidFill>
                          <a:latin typeface="Arial" panose="020B0604020202020204" pitchFamily="34" charset="0"/>
                          <a:cs typeface="Arial" panose="020B0604020202020204" pitchFamily="34" charset="0"/>
                        </a:rPr>
                        <a:t>9</a:t>
                      </a:r>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a:endParaRPr sz="160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a:endParaRPr sz="160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7246108"/>
                  </a:ext>
                </a:extLst>
              </a:tr>
            </a:tbl>
          </a:graphicData>
        </a:graphic>
      </p:graphicFrame>
      <p:sp>
        <p:nvSpPr>
          <p:cNvPr id="10" name="Content Placeholder 3"/>
          <p:cNvSpPr>
            <a:spLocks noGrp="1"/>
          </p:cNvSpPr>
          <p:nvPr>
            <p:ph idx="1"/>
          </p:nvPr>
        </p:nvSpPr>
        <p:spPr>
          <a:xfrm>
            <a:off x="0" y="0"/>
            <a:ext cx="457200" cy="457200"/>
          </a:xfrm>
          <a:solidFill>
            <a:srgbClr val="BEBEBE"/>
          </a:solidFill>
        </p:spPr>
        <p:txBody>
          <a:bodyPr anchor="ctr"/>
          <a:lstStyle/>
          <a:p>
            <a:pPr algn="ctr"/>
            <a:r>
              <a:rPr lang="en-US" sz="1200" b="1" dirty="0"/>
              <a:t>LO 8-3</a:t>
            </a:r>
          </a:p>
        </p:txBody>
      </p:sp>
    </p:spTree>
    <p:extLst>
      <p:ext uri="{BB962C8B-B14F-4D97-AF65-F5344CB8AC3E}">
        <p14:creationId xmlns:p14="http://schemas.microsoft.com/office/powerpoint/2010/main" val="1725512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Assign Product Costs to Batches of Work (Step 5)</a:t>
            </a:r>
            <a:r>
              <a:rPr lang="en-US" sz="1200" dirty="0"/>
              <a:t> 1</a:t>
            </a:r>
          </a:p>
        </p:txBody>
      </p:sp>
      <p:graphicFrame>
        <p:nvGraphicFramePr>
          <p:cNvPr id="4" name="Table 2"/>
          <p:cNvGraphicFramePr>
            <a:graphicFrameLocks noGrp="1"/>
          </p:cNvGraphicFramePr>
          <p:nvPr>
            <p:extLst>
              <p:ext uri="{D42A27DB-BD31-4B8C-83A1-F6EECF244321}">
                <p14:modId xmlns:p14="http://schemas.microsoft.com/office/powerpoint/2010/main" val="1002746349"/>
              </p:ext>
            </p:extLst>
          </p:nvPr>
        </p:nvGraphicFramePr>
        <p:xfrm>
          <a:off x="457200" y="1397000"/>
          <a:ext cx="8229600" cy="4815840"/>
        </p:xfrm>
        <a:graphic>
          <a:graphicData uri="http://schemas.openxmlformats.org/drawingml/2006/table">
            <a:tbl>
              <a:tblPr firstRow="1" bandRow="1">
                <a:tableStyleId>{5C22544A-7EE6-4342-B048-85BDC9FD1C3A}</a:tableStyleId>
              </a:tblPr>
              <a:tblGrid>
                <a:gridCol w="3474720">
                  <a:extLst>
                    <a:ext uri="{9D8B030D-6E8A-4147-A177-3AD203B41FA5}">
                      <a16:colId xmlns:a16="http://schemas.microsoft.com/office/drawing/2014/main" val="1927877155"/>
                    </a:ext>
                  </a:extLst>
                </a:gridCol>
                <a:gridCol w="1463040">
                  <a:extLst>
                    <a:ext uri="{9D8B030D-6E8A-4147-A177-3AD203B41FA5}">
                      <a16:colId xmlns:a16="http://schemas.microsoft.com/office/drawing/2014/main" val="3172806653"/>
                    </a:ext>
                  </a:extLst>
                </a:gridCol>
                <a:gridCol w="1645920">
                  <a:extLst>
                    <a:ext uri="{9D8B030D-6E8A-4147-A177-3AD203B41FA5}">
                      <a16:colId xmlns:a16="http://schemas.microsoft.com/office/drawing/2014/main" val="1725239605"/>
                    </a:ext>
                  </a:extLst>
                </a:gridCol>
                <a:gridCol w="1645920">
                  <a:extLst>
                    <a:ext uri="{9D8B030D-6E8A-4147-A177-3AD203B41FA5}">
                      <a16:colId xmlns:a16="http://schemas.microsoft.com/office/drawing/2014/main" val="3467903528"/>
                    </a:ext>
                  </a:extLst>
                </a:gridCol>
              </a:tblGrid>
              <a:tr h="370840">
                <a:tc>
                  <a:txBody>
                    <a:bodyPr/>
                    <a:lstStyle/>
                    <a:p>
                      <a:endParaRPr lang="en-US" sz="20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000" b="1" dirty="0">
                          <a:solidFill>
                            <a:schemeClr val="tx1"/>
                          </a:solidFill>
                          <a:latin typeface="Arial" panose="020B0604020202020204" pitchFamily="34" charset="0"/>
                          <a:cs typeface="Arial" panose="020B0604020202020204" pitchFamily="34" charset="0"/>
                        </a:rPr>
                        <a:t>Total</a:t>
                      </a:r>
                      <a:endParaRPr lang="en-US" sz="2000" dirty="0">
                        <a:solidFill>
                          <a:schemeClr val="tx1"/>
                        </a:solidFill>
                        <a:latin typeface="Arial" panose="020B0604020202020204" pitchFamily="34" charset="0"/>
                        <a:cs typeface="Arial" panose="020B0604020202020204" pitchFamily="34" charset="0"/>
                      </a:endParaRP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1" dirty="0">
                          <a:solidFill>
                            <a:schemeClr val="tx1"/>
                          </a:solidFill>
                          <a:latin typeface="Arial" panose="020B0604020202020204" pitchFamily="34" charset="0"/>
                          <a:cs typeface="Arial" panose="020B0604020202020204" pitchFamily="34" charset="0"/>
                        </a:rPr>
                        <a:t>Materials</a:t>
                      </a:r>
                      <a:r>
                        <a:rPr lang="en-US" sz="2000" b="1" baseline="0" dirty="0">
                          <a:solidFill>
                            <a:schemeClr val="tx1"/>
                          </a:solidFill>
                          <a:latin typeface="Arial" panose="020B0604020202020204" pitchFamily="34" charset="0"/>
                          <a:cs typeface="Arial" panose="020B0604020202020204" pitchFamily="34" charset="0"/>
                        </a:rPr>
                        <a:t> </a:t>
                      </a:r>
                      <a:r>
                        <a:rPr lang="en-US" sz="2000" b="1" dirty="0">
                          <a:solidFill>
                            <a:schemeClr val="tx1"/>
                          </a:solidFill>
                          <a:latin typeface="Arial" panose="020B0604020202020204" pitchFamily="34" charset="0"/>
                          <a:cs typeface="Arial" panose="020B0604020202020204" pitchFamily="34" charset="0"/>
                        </a:rPr>
                        <a:t>costs</a:t>
                      </a:r>
                      <a:endParaRPr lang="en-US" sz="2000" dirty="0">
                        <a:solidFill>
                          <a:schemeClr val="tx1"/>
                        </a:solidFill>
                        <a:latin typeface="Arial" panose="020B0604020202020204" pitchFamily="34" charset="0"/>
                        <a:cs typeface="Arial" panose="020B0604020202020204" pitchFamily="34" charset="0"/>
                      </a:endParaRP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1" dirty="0">
                          <a:solidFill>
                            <a:schemeClr val="tx1"/>
                          </a:solidFill>
                          <a:latin typeface="Arial" panose="020B0604020202020204" pitchFamily="34" charset="0"/>
                          <a:cs typeface="Arial" panose="020B0604020202020204" pitchFamily="34" charset="0"/>
                        </a:rPr>
                        <a:t>Conversion</a:t>
                      </a:r>
                      <a:r>
                        <a:rPr lang="en-US" sz="2000" b="1" baseline="0" dirty="0">
                          <a:solidFill>
                            <a:schemeClr val="tx1"/>
                          </a:solidFill>
                          <a:latin typeface="Arial" panose="020B0604020202020204" pitchFamily="34" charset="0"/>
                          <a:cs typeface="Arial" panose="020B0604020202020204" pitchFamily="34" charset="0"/>
                        </a:rPr>
                        <a:t> </a:t>
                      </a:r>
                      <a:r>
                        <a:rPr lang="en-US" sz="2000" b="1" dirty="0">
                          <a:solidFill>
                            <a:schemeClr val="tx1"/>
                          </a:solidFill>
                          <a:latin typeface="Arial" panose="020B0604020202020204" pitchFamily="34" charset="0"/>
                          <a:cs typeface="Arial" panose="020B0604020202020204" pitchFamily="34" charset="0"/>
                        </a:rPr>
                        <a:t>costs</a:t>
                      </a:r>
                      <a:endParaRPr lang="en-US" sz="2000" dirty="0">
                        <a:solidFill>
                          <a:schemeClr val="tx1"/>
                        </a:solidFill>
                        <a:latin typeface="Arial" panose="020B0604020202020204" pitchFamily="34" charset="0"/>
                        <a:cs typeface="Arial" panose="020B0604020202020204" pitchFamily="34" charset="0"/>
                      </a:endParaRP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27650885"/>
                  </a:ext>
                </a:extLst>
              </a:tr>
              <a:tr h="457200">
                <a:tc>
                  <a:txBody>
                    <a:bodyPr/>
                    <a:lstStyle/>
                    <a:p>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Transferred out:</a:t>
                      </a:r>
                      <a:endParaRPr lang="en-US" sz="2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endParaRPr lang="en-US" sz="2000" dirty="0">
                        <a:solidFill>
                          <a:schemeClr val="tx1"/>
                        </a:solidFill>
                        <a:latin typeface="Arial" panose="020B0604020202020204" pitchFamily="34" charset="0"/>
                        <a:cs typeface="Arial" panose="020B0604020202020204" pitchFamily="34" charset="0"/>
                      </a:endParaRP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endParaRPr lang="en-US" sz="20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endParaRPr lang="en-US" sz="200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299117680"/>
                  </a:ext>
                </a:extLst>
              </a:tr>
              <a:tr h="457200">
                <a:tc>
                  <a:txBody>
                    <a:bodyPr/>
                    <a:lstStyle/>
                    <a:p>
                      <a:pPr marL="274320"/>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Equivalent units</a:t>
                      </a:r>
                      <a:endParaRPr lang="en-US" sz="2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endParaRPr lang="en-US" sz="2000" dirty="0">
                        <a:solidFill>
                          <a:schemeClr val="tx1"/>
                        </a:solidFill>
                        <a:latin typeface="Arial" panose="020B0604020202020204" pitchFamily="34" charset="0"/>
                        <a:cs typeface="Arial" panose="020B0604020202020204" pitchFamily="34" charset="0"/>
                      </a:endParaRP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96,000</a:t>
                      </a:r>
                      <a:endParaRPr lang="en-US" sz="20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96,000</a:t>
                      </a:r>
                      <a:endParaRPr lang="en-US" sz="20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2654155500"/>
                  </a:ext>
                </a:extLst>
              </a:tr>
              <a:tr h="457200">
                <a:tc>
                  <a:txBody>
                    <a:bodyPr/>
                    <a:lstStyle/>
                    <a:p>
                      <a:pPr marL="274320"/>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Cost per equivalent unit</a:t>
                      </a:r>
                      <a:endParaRPr lang="en-US" sz="2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endParaRPr lang="en-US" sz="2000" dirty="0">
                        <a:solidFill>
                          <a:schemeClr val="tx1"/>
                        </a:solidFill>
                        <a:latin typeface="Arial" panose="020B0604020202020204" pitchFamily="34" charset="0"/>
                        <a:cs typeface="Arial" panose="020B0604020202020204" pitchFamily="34" charset="0"/>
                      </a:endParaRP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0.90</a:t>
                      </a:r>
                      <a:endParaRPr lang="en-US" sz="20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2.20</a:t>
                      </a:r>
                      <a:endParaRPr lang="en-US" sz="20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1321685150"/>
                  </a:ext>
                </a:extLst>
              </a:tr>
              <a:tr h="457200">
                <a:tc>
                  <a:txBody>
                    <a:bodyPr/>
                    <a:lstStyle/>
                    <a:p>
                      <a:pPr marL="274320"/>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Cost assigned</a:t>
                      </a:r>
                      <a:endParaRPr lang="en-US" sz="2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$297,600</a:t>
                      </a:r>
                      <a:endParaRPr lang="en-US" sz="2000" dirty="0">
                        <a:solidFill>
                          <a:schemeClr val="tx1"/>
                        </a:solidFill>
                        <a:latin typeface="Arial" panose="020B0604020202020204" pitchFamily="34" charset="0"/>
                        <a:cs typeface="Arial" panose="020B0604020202020204" pitchFamily="34" charset="0"/>
                      </a:endParaRP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86,400</a:t>
                      </a:r>
                      <a:endParaRPr lang="en-US" sz="20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$211,200</a:t>
                      </a:r>
                      <a:endParaRPr lang="en-US" sz="20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1227027367"/>
                  </a:ext>
                </a:extLst>
              </a:tr>
              <a:tr h="457200">
                <a:tc>
                  <a:txBody>
                    <a:bodyPr/>
                    <a:lstStyle/>
                    <a:p>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Work-in-process, March 31</a:t>
                      </a:r>
                      <a:endParaRPr lang="en-US" sz="2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endParaRPr lang="en-US" sz="2000" dirty="0">
                        <a:solidFill>
                          <a:schemeClr val="tx1"/>
                        </a:solidFill>
                        <a:latin typeface="Arial" panose="020B0604020202020204" pitchFamily="34" charset="0"/>
                        <a:cs typeface="Arial" panose="020B0604020202020204" pitchFamily="34" charset="0"/>
                      </a:endParaRP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endParaRPr lang="en-US" sz="20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endParaRPr lang="en-US" sz="20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2264005814"/>
                  </a:ext>
                </a:extLst>
              </a:tr>
              <a:tr h="457200">
                <a:tc>
                  <a:txBody>
                    <a:bodyPr/>
                    <a:lstStyle/>
                    <a:p>
                      <a:pPr marL="274320"/>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Equivalent units</a:t>
                      </a:r>
                      <a:endParaRPr lang="en-US" sz="2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endParaRPr lang="en-US" sz="2000" dirty="0">
                        <a:solidFill>
                          <a:schemeClr val="tx1"/>
                        </a:solidFill>
                        <a:latin typeface="Arial" panose="020B0604020202020204" pitchFamily="34" charset="0"/>
                        <a:cs typeface="Arial" panose="020B0604020202020204" pitchFamily="34" charset="0"/>
                      </a:endParaRP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16,000</a:t>
                      </a:r>
                      <a:endParaRPr lang="en-US" sz="20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4,800</a:t>
                      </a:r>
                      <a:endParaRPr lang="en-US" sz="20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46892469"/>
                  </a:ext>
                </a:extLst>
              </a:tr>
              <a:tr h="457200">
                <a:tc>
                  <a:txBody>
                    <a:bodyPr/>
                    <a:lstStyle/>
                    <a:p>
                      <a:pPr marL="274320"/>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Cost per equivalent unit</a:t>
                      </a:r>
                      <a:endParaRPr lang="en-US" sz="2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endParaRPr lang="en-US" sz="2000" dirty="0">
                        <a:solidFill>
                          <a:schemeClr val="tx1"/>
                        </a:solidFill>
                        <a:latin typeface="Arial" panose="020B0604020202020204" pitchFamily="34" charset="0"/>
                        <a:cs typeface="Arial" panose="020B0604020202020204" pitchFamily="34" charset="0"/>
                      </a:endParaRP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0.90</a:t>
                      </a:r>
                      <a:endParaRPr lang="en-US" sz="20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2.20</a:t>
                      </a:r>
                      <a:endParaRPr lang="en-US" sz="20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1897663676"/>
                  </a:ext>
                </a:extLst>
              </a:tr>
              <a:tr h="457200">
                <a:tc>
                  <a:txBody>
                    <a:bodyPr/>
                    <a:lstStyle/>
                    <a:p>
                      <a:pPr marL="274320"/>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Cost assigned</a:t>
                      </a:r>
                      <a:endParaRPr lang="en-US" sz="2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24,960</a:t>
                      </a:r>
                      <a:endParaRPr lang="en-US" sz="2000" dirty="0">
                        <a:solidFill>
                          <a:schemeClr val="tx1"/>
                        </a:solidFill>
                        <a:latin typeface="Arial" panose="020B0604020202020204" pitchFamily="34" charset="0"/>
                        <a:cs typeface="Arial" panose="020B0604020202020204" pitchFamily="34" charset="0"/>
                      </a:endParaRP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14,400</a:t>
                      </a:r>
                      <a:endParaRPr lang="en-US" sz="20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10,560</a:t>
                      </a:r>
                      <a:endParaRPr lang="en-US" sz="20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2836070605"/>
                  </a:ext>
                </a:extLst>
              </a:tr>
              <a:tr h="457200">
                <a:tc>
                  <a:txBody>
                    <a:bodyPr/>
                    <a:lstStyle/>
                    <a:p>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Total cost assigned</a:t>
                      </a:r>
                      <a:endParaRPr lang="en-US" sz="2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2000" u="dbl"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$322,560</a:t>
                      </a:r>
                      <a:endParaRPr lang="en-US" sz="2000" dirty="0">
                        <a:solidFill>
                          <a:schemeClr val="tx1"/>
                        </a:solidFill>
                        <a:latin typeface="Arial" panose="020B0604020202020204" pitchFamily="34" charset="0"/>
                        <a:cs typeface="Arial" panose="020B0604020202020204" pitchFamily="34" charset="0"/>
                      </a:endParaRP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2000" u="dbl"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$100,800</a:t>
                      </a:r>
                      <a:endParaRPr lang="en-US" sz="20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2000" u="dbl"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$221,760</a:t>
                      </a:r>
                      <a:endParaRPr lang="en-US" sz="20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472624373"/>
                  </a:ext>
                </a:extLst>
              </a:tr>
            </a:tbl>
          </a:graphicData>
        </a:graphic>
      </p:graphicFrame>
      <p:sp>
        <p:nvSpPr>
          <p:cNvPr id="10" name="Content Placeholder 3"/>
          <p:cNvSpPr>
            <a:spLocks noGrp="1"/>
          </p:cNvSpPr>
          <p:nvPr>
            <p:ph idx="1"/>
          </p:nvPr>
        </p:nvSpPr>
        <p:spPr>
          <a:xfrm>
            <a:off x="0" y="0"/>
            <a:ext cx="457200" cy="457200"/>
          </a:xfrm>
          <a:solidFill>
            <a:srgbClr val="BEBEBE"/>
          </a:solidFill>
        </p:spPr>
        <p:txBody>
          <a:bodyPr anchor="ctr"/>
          <a:lstStyle/>
          <a:p>
            <a:pPr algn="ctr"/>
            <a:r>
              <a:rPr lang="en-US" sz="1200" b="1" dirty="0"/>
              <a:t>LO 8-3</a:t>
            </a:r>
          </a:p>
        </p:txBody>
      </p:sp>
    </p:spTree>
    <p:extLst>
      <p:ext uri="{BB962C8B-B14F-4D97-AF65-F5344CB8AC3E}">
        <p14:creationId xmlns:p14="http://schemas.microsoft.com/office/powerpoint/2010/main" val="42452122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Production Cost Report</a:t>
            </a:r>
          </a:p>
        </p:txBody>
      </p:sp>
      <p:sp>
        <p:nvSpPr>
          <p:cNvPr id="3" name="Content Placeholder 2"/>
          <p:cNvSpPr>
            <a:spLocks noGrp="1"/>
          </p:cNvSpPr>
          <p:nvPr>
            <p:ph idx="1"/>
          </p:nvPr>
        </p:nvSpPr>
        <p:spPr>
          <a:xfrm>
            <a:off x="457200" y="1295400"/>
            <a:ext cx="8229600" cy="548640"/>
          </a:xfrm>
          <a:solidFill>
            <a:srgbClr val="C6D9F1"/>
          </a:solidFill>
        </p:spPr>
        <p:txBody>
          <a:bodyPr/>
          <a:lstStyle/>
          <a:p>
            <a:pPr algn="ctr"/>
            <a:r>
              <a:rPr lang="en-US" sz="2800" b="1" dirty="0">
                <a:solidFill>
                  <a:srgbClr val="0000CC"/>
                </a:solidFill>
                <a:ea typeface="ＭＳ Ｐゴシック" panose="020B0600070205080204" pitchFamily="34" charset="-128"/>
              </a:rPr>
              <a:t>LO 8-4</a:t>
            </a:r>
            <a:r>
              <a:rPr lang="en-US" sz="2400" dirty="0">
                <a:ea typeface="ＭＳ Ｐゴシック" panose="020B0600070205080204" pitchFamily="34" charset="-128"/>
              </a:rPr>
              <a:t>	Prepare and analyze a production cost report.</a:t>
            </a:r>
          </a:p>
        </p:txBody>
      </p:sp>
      <p:sp>
        <p:nvSpPr>
          <p:cNvPr id="4" name="Content Placeholder 3"/>
          <p:cNvSpPr>
            <a:spLocks noGrp="1"/>
          </p:cNvSpPr>
          <p:nvPr>
            <p:ph idx="13"/>
          </p:nvPr>
        </p:nvSpPr>
        <p:spPr>
          <a:xfrm>
            <a:off x="914400" y="2301240"/>
            <a:ext cx="7315200" cy="1005840"/>
          </a:xfrm>
          <a:solidFill>
            <a:srgbClr val="DDD9C3"/>
          </a:solidFill>
          <a:ln w="19050">
            <a:solidFill>
              <a:schemeClr val="tx1"/>
            </a:solidFill>
          </a:ln>
        </p:spPr>
        <p:txBody>
          <a:bodyPr/>
          <a:lstStyle/>
          <a:p>
            <a:pPr algn="ctr" defTabSz="274320">
              <a:buSzPct val="100000"/>
              <a:defRPr/>
            </a:pPr>
            <a:r>
              <a:rPr lang="en-US" sz="2800" dirty="0"/>
              <a:t>The production cost report summarizes the production and cost results for a period.</a:t>
            </a:r>
          </a:p>
        </p:txBody>
      </p:sp>
      <p:sp>
        <p:nvSpPr>
          <p:cNvPr id="5" name="Content Placeholder 4"/>
          <p:cNvSpPr>
            <a:spLocks noGrp="1"/>
          </p:cNvSpPr>
          <p:nvPr>
            <p:ph idx="14"/>
          </p:nvPr>
        </p:nvSpPr>
        <p:spPr>
          <a:xfrm>
            <a:off x="914400" y="3581400"/>
            <a:ext cx="7315200" cy="1005840"/>
          </a:xfrm>
          <a:solidFill>
            <a:srgbClr val="DDD9C3"/>
          </a:solidFill>
          <a:ln w="19050">
            <a:solidFill>
              <a:schemeClr val="tx1"/>
            </a:solidFill>
          </a:ln>
        </p:spPr>
        <p:txBody>
          <a:bodyPr/>
          <a:lstStyle/>
          <a:p>
            <a:pPr algn="ctr" defTabSz="274320">
              <a:buSzPct val="100000"/>
              <a:defRPr/>
            </a:pPr>
            <a:r>
              <a:rPr lang="en-US" sz="2800" dirty="0"/>
              <a:t>It is used by managers to monitor production and cost flows.</a:t>
            </a:r>
          </a:p>
        </p:txBody>
      </p:sp>
      <p:sp>
        <p:nvSpPr>
          <p:cNvPr id="6" name="Content Placeholder 5"/>
          <p:cNvSpPr>
            <a:spLocks noGrp="1"/>
          </p:cNvSpPr>
          <p:nvPr>
            <p:ph idx="15"/>
          </p:nvPr>
        </p:nvSpPr>
        <p:spPr>
          <a:xfrm>
            <a:off x="914400" y="4861560"/>
            <a:ext cx="7315200" cy="1463040"/>
          </a:xfrm>
          <a:solidFill>
            <a:srgbClr val="DDD9C3"/>
          </a:solidFill>
          <a:ln w="19050">
            <a:solidFill>
              <a:schemeClr val="tx1"/>
            </a:solidFill>
          </a:ln>
        </p:spPr>
        <p:txBody>
          <a:bodyPr/>
          <a:lstStyle/>
          <a:p>
            <a:pPr algn="ctr">
              <a:buSzPct val="100000"/>
            </a:pPr>
            <a:r>
              <a:rPr lang="en-US" sz="2800" dirty="0"/>
              <a:t>Following is ASJ</a:t>
            </a:r>
            <a:r>
              <a:rPr lang="ja-JP" altLang="en-US" sz="2800" dirty="0"/>
              <a:t>’</a:t>
            </a:r>
            <a:r>
              <a:rPr lang="en-US" sz="2800" dirty="0"/>
              <a:t>s Shredding Department production cost report (weighted-average processing costing) for March.</a:t>
            </a:r>
          </a:p>
        </p:txBody>
      </p:sp>
      <p:sp>
        <p:nvSpPr>
          <p:cNvPr id="11" name="Content Placeholder 6"/>
          <p:cNvSpPr>
            <a:spLocks noGrp="1"/>
          </p:cNvSpPr>
          <p:nvPr>
            <p:ph idx="16"/>
          </p:nvPr>
        </p:nvSpPr>
        <p:spPr>
          <a:xfrm>
            <a:off x="0" y="0"/>
            <a:ext cx="457200" cy="457200"/>
          </a:xfrm>
          <a:solidFill>
            <a:srgbClr val="BEBEBE"/>
          </a:solidFill>
        </p:spPr>
        <p:txBody>
          <a:bodyPr anchor="ctr"/>
          <a:lstStyle/>
          <a:p>
            <a:pPr algn="ctr"/>
            <a:r>
              <a:rPr lang="en-US" sz="1200" b="1" dirty="0"/>
              <a:t>LO 8-4</a:t>
            </a:r>
          </a:p>
        </p:txBody>
      </p:sp>
    </p:spTree>
    <p:extLst>
      <p:ext uri="{BB962C8B-B14F-4D97-AF65-F5344CB8AC3E}">
        <p14:creationId xmlns:p14="http://schemas.microsoft.com/office/powerpoint/2010/main" val="4040514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8</a:t>
            </a:r>
          </a:p>
        </p:txBody>
      </p:sp>
      <p:sp>
        <p:nvSpPr>
          <p:cNvPr id="3" name="Content Placeholder 2"/>
          <p:cNvSpPr>
            <a:spLocks noGrp="1"/>
          </p:cNvSpPr>
          <p:nvPr>
            <p:ph idx="1"/>
          </p:nvPr>
        </p:nvSpPr>
        <p:spPr/>
        <p:txBody>
          <a:bodyPr/>
          <a:lstStyle/>
          <a:p>
            <a:r>
              <a:rPr lang="en-US" dirty="0"/>
              <a:t>Process Costing</a:t>
            </a:r>
          </a:p>
        </p:txBody>
      </p:sp>
    </p:spTree>
    <p:extLst>
      <p:ext uri="{BB962C8B-B14F-4D97-AF65-F5344CB8AC3E}">
        <p14:creationId xmlns:p14="http://schemas.microsoft.com/office/powerpoint/2010/main" val="36376805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Production Cost Report:</a:t>
            </a:r>
            <a:br>
              <a:rPr lang="en-US" sz="3600" dirty="0"/>
            </a:br>
            <a:r>
              <a:rPr lang="en-US" sz="3600" dirty="0"/>
              <a:t>Weighted-Average Process Costing</a:t>
            </a:r>
            <a:r>
              <a:rPr lang="en-US" sz="1200" dirty="0"/>
              <a:t> 1</a:t>
            </a:r>
          </a:p>
        </p:txBody>
      </p:sp>
      <p:graphicFrame>
        <p:nvGraphicFramePr>
          <p:cNvPr id="8" name="Table 2"/>
          <p:cNvGraphicFramePr>
            <a:graphicFrameLocks noGrp="1"/>
          </p:cNvGraphicFramePr>
          <p:nvPr>
            <p:extLst>
              <p:ext uri="{D42A27DB-BD31-4B8C-83A1-F6EECF244321}">
                <p14:modId xmlns:p14="http://schemas.microsoft.com/office/powerpoint/2010/main" val="4292496495"/>
              </p:ext>
            </p:extLst>
          </p:nvPr>
        </p:nvGraphicFramePr>
        <p:xfrm>
          <a:off x="274320" y="1412240"/>
          <a:ext cx="8595360" cy="4302760"/>
        </p:xfrm>
        <a:graphic>
          <a:graphicData uri="http://schemas.openxmlformats.org/drawingml/2006/table">
            <a:tbl>
              <a:tblPr firstRow="1" bandRow="1">
                <a:tableStyleId>{5C22544A-7EE6-4342-B048-85BDC9FD1C3A}</a:tableStyleId>
              </a:tblPr>
              <a:tblGrid>
                <a:gridCol w="4480560">
                  <a:extLst>
                    <a:ext uri="{9D8B030D-6E8A-4147-A177-3AD203B41FA5}">
                      <a16:colId xmlns:a16="http://schemas.microsoft.com/office/drawing/2014/main" val="2443263120"/>
                    </a:ext>
                  </a:extLst>
                </a:gridCol>
                <a:gridCol w="1188720">
                  <a:extLst>
                    <a:ext uri="{9D8B030D-6E8A-4147-A177-3AD203B41FA5}">
                      <a16:colId xmlns:a16="http://schemas.microsoft.com/office/drawing/2014/main" val="2375623275"/>
                    </a:ext>
                  </a:extLst>
                </a:gridCol>
                <a:gridCol w="1463040">
                  <a:extLst>
                    <a:ext uri="{9D8B030D-6E8A-4147-A177-3AD203B41FA5}">
                      <a16:colId xmlns:a16="http://schemas.microsoft.com/office/drawing/2014/main" val="3301417006"/>
                    </a:ext>
                  </a:extLst>
                </a:gridCol>
                <a:gridCol w="1463040">
                  <a:extLst>
                    <a:ext uri="{9D8B030D-6E8A-4147-A177-3AD203B41FA5}">
                      <a16:colId xmlns:a16="http://schemas.microsoft.com/office/drawing/2014/main" val="557833809"/>
                    </a:ext>
                  </a:extLst>
                </a:gridCol>
              </a:tblGrid>
              <a:tr h="370840">
                <a:tc>
                  <a:txBody>
                    <a:bodyPr/>
                    <a:lstStyle/>
                    <a:p>
                      <a:pPr algn="ctr"/>
                      <a:r>
                        <a:rPr lang="en-US" sz="1800" b="1" i="1" dirty="0">
                          <a:solidFill>
                            <a:schemeClr val="tx1"/>
                          </a:solidFill>
                          <a:latin typeface="Arial" panose="020B0604020202020204" pitchFamily="34" charset="0"/>
                          <a:cs typeface="Arial" panose="020B0604020202020204" pitchFamily="34" charset="0"/>
                        </a:rPr>
                        <a:t>Flow of units</a:t>
                      </a:r>
                      <a:endParaRPr lang="en-US" dirty="0">
                        <a:solidFill>
                          <a:schemeClr val="tx1"/>
                        </a:solidFill>
                        <a:latin typeface="Arial" panose="020B0604020202020204" pitchFamily="34" charset="0"/>
                        <a:cs typeface="Arial" panose="020B0604020202020204" pitchFamily="34" charset="0"/>
                      </a:endParaRP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1" dirty="0">
                          <a:solidFill>
                            <a:schemeClr val="tx1"/>
                          </a:solidFill>
                          <a:latin typeface="Arial" panose="020B0604020202020204" pitchFamily="34" charset="0"/>
                          <a:cs typeface="Arial" panose="020B0604020202020204" pitchFamily="34" charset="0"/>
                        </a:rPr>
                        <a:t>Physical</a:t>
                      </a:r>
                      <a:r>
                        <a:rPr lang="en-US" sz="1800" b="1" baseline="0" dirty="0">
                          <a:solidFill>
                            <a:schemeClr val="tx1"/>
                          </a:solidFill>
                          <a:latin typeface="Arial" panose="020B0604020202020204" pitchFamily="34" charset="0"/>
                          <a:cs typeface="Arial" panose="020B0604020202020204" pitchFamily="34" charset="0"/>
                        </a:rPr>
                        <a:t> </a:t>
                      </a:r>
                      <a:r>
                        <a:rPr lang="en-US" sz="1800" b="1" dirty="0">
                          <a:solidFill>
                            <a:schemeClr val="tx1"/>
                          </a:solidFill>
                          <a:latin typeface="Arial" panose="020B0604020202020204" pitchFamily="34" charset="0"/>
                          <a:cs typeface="Arial" panose="020B0604020202020204" pitchFamily="34" charset="0"/>
                        </a:rPr>
                        <a:t>units</a:t>
                      </a:r>
                    </a:p>
                  </a:txBody>
                  <a:tcPr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Arial" panose="020B0604020202020204" pitchFamily="34" charset="0"/>
                          <a:cs typeface="Arial" panose="020B0604020202020204" pitchFamily="34" charset="0"/>
                        </a:rPr>
                        <a:t>Equivalent units</a:t>
                      </a: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Arial" panose="020B0604020202020204" pitchFamily="34" charset="0"/>
                          <a:cs typeface="Arial" panose="020B0604020202020204" pitchFamily="34" charset="0"/>
                        </a:rPr>
                        <a:t>Equivalent units</a:t>
                      </a: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9875624"/>
                  </a:ext>
                </a:extLst>
              </a:tr>
              <a:tr h="370840">
                <a:tc>
                  <a:txBody>
                    <a:bodyPr/>
                    <a:lstStyle/>
                    <a:p>
                      <a:pPr algn="ctr"/>
                      <a:endParaRPr lang="en-US"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Arial" panose="020B0604020202020204" pitchFamily="34" charset="0"/>
                          <a:cs typeface="Arial" panose="020B0604020202020204" pitchFamily="34" charset="0"/>
                        </a:rPr>
                        <a:t>Materials</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Arial" panose="020B0604020202020204" pitchFamily="34" charset="0"/>
                          <a:cs typeface="Arial" panose="020B0604020202020204" pitchFamily="34" charset="0"/>
                        </a:rPr>
                        <a:t>Conversion</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6105042"/>
                  </a:ext>
                </a:extLst>
              </a:tr>
              <a:tr h="41148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Units to be accounted for: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endParaRPr lang="en-US" dirty="0">
                        <a:solidFill>
                          <a:schemeClr val="tx1"/>
                        </a:solidFill>
                        <a:latin typeface="Arial" panose="020B0604020202020204" pitchFamily="34" charset="0"/>
                        <a:cs typeface="Arial" panose="020B0604020202020204" pitchFamily="34" charset="0"/>
                      </a:endParaRPr>
                    </a:p>
                  </a:txBody>
                  <a:tcPr marR="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endParaRPr lang="en-US" dirty="0">
                        <a:solidFill>
                          <a:schemeClr val="tx1"/>
                        </a:solidFill>
                        <a:latin typeface="Arial" panose="020B0604020202020204" pitchFamily="34" charset="0"/>
                        <a:cs typeface="Arial" panose="020B0604020202020204" pitchFamily="34" charset="0"/>
                      </a:endParaRPr>
                    </a:p>
                  </a:txBody>
                  <a:tcPr marR="3200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endParaRPr lang="en-US">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4087577763"/>
                  </a:ext>
                </a:extLst>
              </a:tr>
              <a:tr h="411480">
                <a:tc>
                  <a:txBody>
                    <a:bodyPr/>
                    <a:lstStyle/>
                    <a:p>
                      <a:pPr marL="274320"/>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In work-in-process beginning inventory</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20,000</a:t>
                      </a:r>
                      <a:r>
                        <a:rPr lang="en-US" sz="1800" baseline="30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a</a:t>
                      </a:r>
                      <a:endParaRPr lang="en-US" dirty="0">
                        <a:solidFill>
                          <a:schemeClr val="tx1"/>
                        </a:solidFill>
                        <a:latin typeface="Arial" panose="020B0604020202020204" pitchFamily="34" charset="0"/>
                        <a:cs typeface="Arial" panose="020B0604020202020204" pitchFamily="34" charset="0"/>
                      </a:endParaRPr>
                    </a:p>
                  </a:txBody>
                  <a:tcPr marR="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endParaRPr lang="en-US" dirty="0">
                        <a:solidFill>
                          <a:schemeClr val="tx1"/>
                        </a:solidFill>
                        <a:latin typeface="Arial" panose="020B0604020202020204" pitchFamily="34" charset="0"/>
                        <a:cs typeface="Arial" panose="020B0604020202020204" pitchFamily="34" charset="0"/>
                      </a:endParaRPr>
                    </a:p>
                  </a:txBody>
                  <a:tcPr marR="3200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endParaRPr lang="en-US">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1312196965"/>
                  </a:ext>
                </a:extLst>
              </a:tr>
              <a:tr h="411480">
                <a:tc>
                  <a:txBody>
                    <a:bodyPr/>
                    <a:lstStyle/>
                    <a:p>
                      <a:pPr marL="274320"/>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Units started this period</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18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92,000</a:t>
                      </a:r>
                      <a:endParaRPr lang="en-US" dirty="0">
                        <a:solidFill>
                          <a:schemeClr val="tx1"/>
                        </a:solidFill>
                        <a:latin typeface="Arial" panose="020B0604020202020204" pitchFamily="34" charset="0"/>
                        <a:cs typeface="Arial" panose="020B0604020202020204" pitchFamily="34" charset="0"/>
                      </a:endParaRPr>
                    </a:p>
                  </a:txBody>
                  <a:tcPr marR="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endParaRPr lang="en-US" dirty="0">
                        <a:solidFill>
                          <a:schemeClr val="tx1"/>
                        </a:solidFill>
                        <a:latin typeface="Arial" panose="020B0604020202020204" pitchFamily="34" charset="0"/>
                        <a:cs typeface="Arial" panose="020B0604020202020204" pitchFamily="34" charset="0"/>
                      </a:endParaRPr>
                    </a:p>
                  </a:txBody>
                  <a:tcPr marR="3200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endParaRPr lang="en-US">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2211976222"/>
                  </a:ext>
                </a:extLst>
              </a:tr>
              <a:tr h="411480">
                <a:tc>
                  <a:txBody>
                    <a:bodyPr/>
                    <a:lstStyle/>
                    <a:p>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Total units to account for</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1800" u="dbl" baseline="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112,000</a:t>
                      </a:r>
                      <a:endParaRPr lang="en-US" u="dbl" baseline="0" dirty="0">
                        <a:solidFill>
                          <a:schemeClr val="tx1"/>
                        </a:solidFill>
                        <a:latin typeface="Arial" panose="020B0604020202020204" pitchFamily="34" charset="0"/>
                        <a:cs typeface="Arial" panose="020B0604020202020204" pitchFamily="34" charset="0"/>
                      </a:endParaRPr>
                    </a:p>
                  </a:txBody>
                  <a:tcPr marR="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endParaRPr lang="en-US" dirty="0">
                        <a:solidFill>
                          <a:schemeClr val="tx1"/>
                        </a:solidFill>
                        <a:latin typeface="Arial" panose="020B0604020202020204" pitchFamily="34" charset="0"/>
                        <a:cs typeface="Arial" panose="020B0604020202020204" pitchFamily="34" charset="0"/>
                      </a:endParaRPr>
                    </a:p>
                  </a:txBody>
                  <a:tcPr marR="3200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endParaRPr lang="en-US">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004678583"/>
                  </a:ext>
                </a:extLst>
              </a:tr>
              <a:tr h="411480">
                <a:tc>
                  <a:txBody>
                    <a:bodyPr/>
                    <a:lstStyle/>
                    <a:p>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Units accounted for:</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endParaRPr lang="en-US" dirty="0">
                        <a:solidFill>
                          <a:schemeClr val="tx1"/>
                        </a:solidFill>
                        <a:latin typeface="Arial" panose="020B0604020202020204" pitchFamily="34" charset="0"/>
                        <a:cs typeface="Arial" panose="020B0604020202020204" pitchFamily="34" charset="0"/>
                      </a:endParaRPr>
                    </a:p>
                  </a:txBody>
                  <a:tcPr marR="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endParaRPr lang="en-US" dirty="0">
                        <a:solidFill>
                          <a:schemeClr val="tx1"/>
                        </a:solidFill>
                        <a:latin typeface="Arial" panose="020B0604020202020204" pitchFamily="34" charset="0"/>
                        <a:cs typeface="Arial" panose="020B0604020202020204" pitchFamily="34" charset="0"/>
                      </a:endParaRPr>
                    </a:p>
                  </a:txBody>
                  <a:tcPr marR="3200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2024967996"/>
                  </a:ext>
                </a:extLst>
              </a:tr>
              <a:tr h="411480">
                <a:tc>
                  <a:txBody>
                    <a:bodyPr/>
                    <a:lstStyle/>
                    <a:p>
                      <a:pPr marL="274320"/>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Completed and transferred out</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96,000</a:t>
                      </a:r>
                      <a:endParaRPr lang="en-US" dirty="0">
                        <a:solidFill>
                          <a:schemeClr val="tx1"/>
                        </a:solidFill>
                        <a:latin typeface="Arial" panose="020B0604020202020204" pitchFamily="34" charset="0"/>
                        <a:cs typeface="Arial" panose="020B0604020202020204" pitchFamily="34" charset="0"/>
                      </a:endParaRPr>
                    </a:p>
                  </a:txBody>
                  <a:tcPr marR="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96,000</a:t>
                      </a:r>
                      <a:endParaRPr lang="en-US" dirty="0">
                        <a:solidFill>
                          <a:schemeClr val="tx1"/>
                        </a:solidFill>
                        <a:latin typeface="Arial" panose="020B0604020202020204" pitchFamily="34" charset="0"/>
                        <a:cs typeface="Arial" panose="020B0604020202020204" pitchFamily="34" charset="0"/>
                      </a:endParaRPr>
                    </a:p>
                  </a:txBody>
                  <a:tcPr marR="3200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96,000</a:t>
                      </a:r>
                      <a:endParaRPr lang="en-US" dirty="0">
                        <a:solidFill>
                          <a:schemeClr val="tx1"/>
                        </a:solidFill>
                        <a:latin typeface="Arial" panose="020B0604020202020204" pitchFamily="34" charset="0"/>
                        <a:cs typeface="Arial" panose="020B0604020202020204" pitchFamily="34" charset="0"/>
                      </a:endParaRPr>
                    </a:p>
                  </a:txBody>
                  <a:tcPr marR="3200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2936290242"/>
                  </a:ext>
                </a:extLst>
              </a:tr>
              <a:tr h="411480">
                <a:tc>
                  <a:txBody>
                    <a:bodyPr/>
                    <a:lstStyle/>
                    <a:p>
                      <a:pPr marL="274320"/>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In work-in-process ending inventory</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18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16,000</a:t>
                      </a:r>
                      <a:endParaRPr lang="en-US" dirty="0">
                        <a:solidFill>
                          <a:schemeClr val="tx1"/>
                        </a:solidFill>
                        <a:latin typeface="Arial" panose="020B0604020202020204" pitchFamily="34" charset="0"/>
                        <a:cs typeface="Arial" panose="020B0604020202020204" pitchFamily="34" charset="0"/>
                      </a:endParaRPr>
                    </a:p>
                  </a:txBody>
                  <a:tcPr marR="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18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16,000</a:t>
                      </a:r>
                      <a:r>
                        <a:rPr lang="en-US" sz="1800" baseline="30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a</a:t>
                      </a:r>
                      <a:endParaRPr lang="en-US" dirty="0">
                        <a:solidFill>
                          <a:schemeClr val="tx1"/>
                        </a:solidFill>
                        <a:latin typeface="Arial" panose="020B0604020202020204" pitchFamily="34" charset="0"/>
                        <a:cs typeface="Arial" panose="020B0604020202020204" pitchFamily="34" charset="0"/>
                      </a:endParaRPr>
                    </a:p>
                  </a:txBody>
                  <a:tcPr marR="3200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18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4,800</a:t>
                      </a:r>
                      <a:r>
                        <a:rPr lang="en-US" sz="1800" baseline="30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b</a:t>
                      </a:r>
                      <a:endParaRPr lang="en-US" dirty="0">
                        <a:solidFill>
                          <a:schemeClr val="tx1"/>
                        </a:solidFill>
                        <a:latin typeface="Arial" panose="020B0604020202020204" pitchFamily="34" charset="0"/>
                        <a:cs typeface="Arial" panose="020B0604020202020204" pitchFamily="34" charset="0"/>
                      </a:endParaRPr>
                    </a:p>
                  </a:txBody>
                  <a:tcPr marR="3200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725027970"/>
                  </a:ext>
                </a:extLst>
              </a:tr>
              <a:tr h="411480">
                <a:tc>
                  <a:txBody>
                    <a:bodyPr/>
                    <a:lstStyle/>
                    <a:p>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Total units accounted for</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1800" u="dbl" baseline="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112,000</a:t>
                      </a:r>
                      <a:endParaRPr lang="en-US" u="dbl" baseline="0" dirty="0">
                        <a:solidFill>
                          <a:schemeClr val="tx1"/>
                        </a:solidFill>
                        <a:latin typeface="Arial" panose="020B0604020202020204" pitchFamily="34" charset="0"/>
                        <a:cs typeface="Arial" panose="020B0604020202020204" pitchFamily="34" charset="0"/>
                      </a:endParaRPr>
                    </a:p>
                  </a:txBody>
                  <a:tcPr marR="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1800" u="dbl" baseline="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112,000</a:t>
                      </a:r>
                      <a:endParaRPr lang="en-US" u="dbl" baseline="0" dirty="0">
                        <a:solidFill>
                          <a:schemeClr val="tx1"/>
                        </a:solidFill>
                        <a:latin typeface="Arial" panose="020B0604020202020204" pitchFamily="34" charset="0"/>
                        <a:cs typeface="Arial" panose="020B0604020202020204" pitchFamily="34" charset="0"/>
                      </a:endParaRPr>
                    </a:p>
                  </a:txBody>
                  <a:tcPr marR="3200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1800" u="dbl" baseline="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100,800</a:t>
                      </a:r>
                      <a:endParaRPr lang="en-US" u="dbl" baseline="0" dirty="0">
                        <a:solidFill>
                          <a:schemeClr val="tx1"/>
                        </a:solidFill>
                        <a:latin typeface="Arial" panose="020B0604020202020204" pitchFamily="34" charset="0"/>
                        <a:cs typeface="Arial" panose="020B0604020202020204" pitchFamily="34" charset="0"/>
                      </a:endParaRPr>
                    </a:p>
                  </a:txBody>
                  <a:tcPr marR="3200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99073828"/>
                  </a:ext>
                </a:extLst>
              </a:tr>
            </a:tbl>
          </a:graphicData>
        </a:graphic>
      </p:graphicFrame>
      <p:sp>
        <p:nvSpPr>
          <p:cNvPr id="3" name="Content Placeholder 3"/>
          <p:cNvSpPr>
            <a:spLocks noGrp="1"/>
          </p:cNvSpPr>
          <p:nvPr>
            <p:ph idx="1"/>
          </p:nvPr>
        </p:nvSpPr>
        <p:spPr>
          <a:xfrm>
            <a:off x="274320" y="5836920"/>
            <a:ext cx="4495800" cy="640080"/>
          </a:xfrm>
        </p:spPr>
        <p:txBody>
          <a:bodyPr/>
          <a:lstStyle/>
          <a:p>
            <a:pPr>
              <a:spcBef>
                <a:spcPts val="0"/>
              </a:spcBef>
            </a:pPr>
            <a:r>
              <a:rPr lang="en-US" sz="1600" b="1" baseline="30000" dirty="0">
                <a:latin typeface="Arial" charset="0"/>
                <a:cs typeface="Arial" charset="0"/>
              </a:rPr>
              <a:t>a </a:t>
            </a:r>
            <a:r>
              <a:rPr lang="en-US" sz="1600" b="1" dirty="0">
                <a:latin typeface="Arial" charset="0"/>
                <a:cs typeface="Arial" charset="0"/>
              </a:rPr>
              <a:t>100 % complete with respect to materials</a:t>
            </a:r>
          </a:p>
          <a:p>
            <a:pPr>
              <a:spcBef>
                <a:spcPts val="0"/>
              </a:spcBef>
            </a:pPr>
            <a:r>
              <a:rPr lang="en-US" sz="1600" b="1" baseline="30000" dirty="0">
                <a:latin typeface="Arial" charset="0"/>
                <a:cs typeface="Arial" charset="0"/>
              </a:rPr>
              <a:t>b </a:t>
            </a:r>
            <a:r>
              <a:rPr lang="en-US" sz="1600" b="1" dirty="0">
                <a:latin typeface="Arial" charset="0"/>
                <a:cs typeface="Arial" charset="0"/>
              </a:rPr>
              <a:t>30% complete with respect to conversion</a:t>
            </a:r>
          </a:p>
        </p:txBody>
      </p:sp>
      <p:sp>
        <p:nvSpPr>
          <p:cNvPr id="7" name="Content Placeholder 4"/>
          <p:cNvSpPr>
            <a:spLocks noGrp="1"/>
          </p:cNvSpPr>
          <p:nvPr>
            <p:ph idx="13"/>
          </p:nvPr>
        </p:nvSpPr>
        <p:spPr>
          <a:xfrm>
            <a:off x="0" y="0"/>
            <a:ext cx="457200" cy="457200"/>
          </a:xfrm>
          <a:solidFill>
            <a:srgbClr val="BEBEBE"/>
          </a:solidFill>
        </p:spPr>
        <p:txBody>
          <a:bodyPr anchor="ctr"/>
          <a:lstStyle/>
          <a:p>
            <a:pPr algn="ctr"/>
            <a:r>
              <a:rPr lang="en-US" sz="1200" b="1" dirty="0"/>
              <a:t>LO 8-4</a:t>
            </a:r>
          </a:p>
        </p:txBody>
      </p:sp>
    </p:spTree>
    <p:extLst>
      <p:ext uri="{BB962C8B-B14F-4D97-AF65-F5344CB8AC3E}">
        <p14:creationId xmlns:p14="http://schemas.microsoft.com/office/powerpoint/2010/main" val="9217049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Production Cost Report:</a:t>
            </a:r>
            <a:br>
              <a:rPr lang="en-US" sz="3600" dirty="0"/>
            </a:br>
            <a:r>
              <a:rPr lang="en-US" sz="3600" dirty="0"/>
              <a:t>Weighted-Average Process Costing</a:t>
            </a:r>
            <a:r>
              <a:rPr lang="en-US" sz="1200" dirty="0"/>
              <a:t> 2</a:t>
            </a:r>
          </a:p>
        </p:txBody>
      </p:sp>
      <p:graphicFrame>
        <p:nvGraphicFramePr>
          <p:cNvPr id="8" name="Table 2"/>
          <p:cNvGraphicFramePr>
            <a:graphicFrameLocks noGrp="1"/>
          </p:cNvGraphicFramePr>
          <p:nvPr>
            <p:extLst>
              <p:ext uri="{D42A27DB-BD31-4B8C-83A1-F6EECF244321}">
                <p14:modId xmlns:p14="http://schemas.microsoft.com/office/powerpoint/2010/main" val="2939483342"/>
              </p:ext>
            </p:extLst>
          </p:nvPr>
        </p:nvGraphicFramePr>
        <p:xfrm>
          <a:off x="274320" y="1412240"/>
          <a:ext cx="8595360" cy="430276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443263120"/>
                    </a:ext>
                  </a:extLst>
                </a:gridCol>
                <a:gridCol w="1188720">
                  <a:extLst>
                    <a:ext uri="{9D8B030D-6E8A-4147-A177-3AD203B41FA5}">
                      <a16:colId xmlns:a16="http://schemas.microsoft.com/office/drawing/2014/main" val="2375623275"/>
                    </a:ext>
                  </a:extLst>
                </a:gridCol>
                <a:gridCol w="1371600">
                  <a:extLst>
                    <a:ext uri="{9D8B030D-6E8A-4147-A177-3AD203B41FA5}">
                      <a16:colId xmlns:a16="http://schemas.microsoft.com/office/drawing/2014/main" val="3301417006"/>
                    </a:ext>
                  </a:extLst>
                </a:gridCol>
                <a:gridCol w="1463040">
                  <a:extLst>
                    <a:ext uri="{9D8B030D-6E8A-4147-A177-3AD203B41FA5}">
                      <a16:colId xmlns:a16="http://schemas.microsoft.com/office/drawing/2014/main" val="557833809"/>
                    </a:ext>
                  </a:extLst>
                </a:gridCol>
              </a:tblGrid>
              <a:tr h="370840">
                <a:tc>
                  <a:txBody>
                    <a:bodyPr/>
                    <a:lstStyle/>
                    <a:p>
                      <a:pPr algn="ctr"/>
                      <a:r>
                        <a:rPr lang="en-US" sz="1800" b="1" i="1" dirty="0">
                          <a:solidFill>
                            <a:schemeClr val="tx1"/>
                          </a:solidFill>
                          <a:latin typeface="Arial" panose="020B0604020202020204" pitchFamily="34" charset="0"/>
                          <a:cs typeface="Arial" panose="020B0604020202020204" pitchFamily="34" charset="0"/>
                        </a:rPr>
                        <a:t>Flow of costs</a:t>
                      </a: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chemeClr val="tx1"/>
                          </a:solidFill>
                          <a:latin typeface="Arial" panose="020B0604020202020204" pitchFamily="34" charset="0"/>
                          <a:cs typeface="Arial" panose="020B0604020202020204" pitchFamily="34" charset="0"/>
                        </a:rPr>
                        <a:t>Total</a:t>
                      </a: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Arial" panose="020B0604020202020204" pitchFamily="34" charset="0"/>
                          <a:cs typeface="Arial" panose="020B0604020202020204" pitchFamily="34" charset="0"/>
                        </a:rPr>
                        <a:t>Materials Costs</a:t>
                      </a: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Arial" panose="020B0604020202020204" pitchFamily="34" charset="0"/>
                          <a:cs typeface="Arial" panose="020B0604020202020204" pitchFamily="34" charset="0"/>
                        </a:rPr>
                        <a:t>Conversion</a:t>
                      </a:r>
                    </a:p>
                    <a:p>
                      <a:pPr marL="0" marR="0" indent="0" algn="ct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latin typeface="Arial" panose="020B0604020202020204" pitchFamily="34" charset="0"/>
                          <a:cs typeface="Arial" panose="020B0604020202020204" pitchFamily="34" charset="0"/>
                        </a:rPr>
                        <a:t>Costs</a:t>
                      </a: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69875624"/>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Costs to be accounted for: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endParaRPr lang="en-US" dirty="0">
                        <a:solidFill>
                          <a:schemeClr val="tx1"/>
                        </a:solidFill>
                        <a:latin typeface="Arial" panose="020B0604020202020204" pitchFamily="34" charset="0"/>
                        <a:cs typeface="Arial" panose="020B0604020202020204" pitchFamily="34" charset="0"/>
                      </a:endParaRPr>
                    </a:p>
                  </a:txBody>
                  <a:tcPr marR="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endParaRPr lang="en-US" dirty="0">
                        <a:solidFill>
                          <a:schemeClr val="tx1"/>
                        </a:solidFill>
                        <a:latin typeface="Arial" panose="020B0604020202020204" pitchFamily="34" charset="0"/>
                        <a:cs typeface="Arial" panose="020B0604020202020204" pitchFamily="34" charset="0"/>
                      </a:endParaRPr>
                    </a:p>
                  </a:txBody>
                  <a:tcPr marR="3200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516105042"/>
                  </a:ext>
                </a:extLst>
              </a:tr>
              <a:tr h="411480">
                <a:tc>
                  <a:txBody>
                    <a:bodyPr/>
                    <a:lstStyle/>
                    <a:p>
                      <a:pPr marL="274320"/>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Work-in-process beginning inventory</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24,286</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r>
                        <a:rPr lang="en-US" dirty="0">
                          <a:solidFill>
                            <a:schemeClr val="tx1"/>
                          </a:solidFill>
                          <a:latin typeface="Arial" panose="020B0604020202020204" pitchFamily="34" charset="0"/>
                          <a:cs typeface="Arial" panose="020B0604020202020204" pitchFamily="34" charset="0"/>
                        </a:rPr>
                        <a:t>$  16,160</a:t>
                      </a:r>
                    </a:p>
                  </a:txBody>
                  <a:tcPr marR="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r>
                        <a:rPr lang="en-US" dirty="0">
                          <a:solidFill>
                            <a:schemeClr val="tx1"/>
                          </a:solidFill>
                          <a:latin typeface="Arial" panose="020B0604020202020204" pitchFamily="34" charset="0"/>
                          <a:cs typeface="Arial" panose="020B0604020202020204" pitchFamily="34" charset="0"/>
                        </a:rPr>
                        <a:t>$    8,126</a:t>
                      </a: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4087577763"/>
                  </a:ext>
                </a:extLst>
              </a:tr>
              <a:tr h="411480">
                <a:tc>
                  <a:txBody>
                    <a:bodyPr/>
                    <a:lstStyle/>
                    <a:p>
                      <a:pPr marL="274320"/>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Current period costs</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18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298,274</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dirty="0">
                          <a:solidFill>
                            <a:schemeClr val="tx1"/>
                          </a:solidFill>
                          <a:latin typeface="Arial" panose="020B0604020202020204" pitchFamily="34" charset="0"/>
                          <a:cs typeface="Arial" panose="020B0604020202020204" pitchFamily="34" charset="0"/>
                        </a:rPr>
                        <a:t> </a:t>
                      </a:r>
                      <a:r>
                        <a:rPr lang="en-US" u="sng" dirty="0">
                          <a:solidFill>
                            <a:schemeClr val="tx1"/>
                          </a:solidFill>
                          <a:latin typeface="Arial" panose="020B0604020202020204" pitchFamily="34" charset="0"/>
                          <a:cs typeface="Arial" panose="020B0604020202020204" pitchFamily="34" charset="0"/>
                        </a:rPr>
                        <a:t>84,640</a:t>
                      </a:r>
                    </a:p>
                  </a:txBody>
                  <a:tcPr marR="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dirty="0">
                          <a:solidFill>
                            <a:schemeClr val="tx1"/>
                          </a:solidFill>
                          <a:latin typeface="Arial" panose="020B0604020202020204" pitchFamily="34" charset="0"/>
                          <a:cs typeface="Arial" panose="020B0604020202020204" pitchFamily="34" charset="0"/>
                        </a:rPr>
                        <a:t> </a:t>
                      </a:r>
                      <a:r>
                        <a:rPr lang="en-US" u="sng" dirty="0">
                          <a:solidFill>
                            <a:schemeClr val="tx1"/>
                          </a:solidFill>
                          <a:latin typeface="Arial" panose="020B0604020202020204" pitchFamily="34" charset="0"/>
                          <a:cs typeface="Arial" panose="020B0604020202020204" pitchFamily="34" charset="0"/>
                        </a:rPr>
                        <a:t>213,634</a:t>
                      </a: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1312196965"/>
                  </a:ext>
                </a:extLst>
              </a:tr>
              <a:tr h="411480">
                <a:tc>
                  <a:txBody>
                    <a:bodyPr/>
                    <a:lstStyle/>
                    <a:p>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Total costs to be accounted for</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1800" u="none" baseline="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a:t>
                      </a:r>
                      <a:r>
                        <a:rPr lang="en-US" sz="1800" u="dbl" baseline="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322,560</a:t>
                      </a:r>
                      <a:endParaRPr lang="en-US" u="dbl" baseline="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dirty="0">
                          <a:solidFill>
                            <a:schemeClr val="tx1"/>
                          </a:solidFill>
                          <a:latin typeface="Arial" panose="020B0604020202020204" pitchFamily="34" charset="0"/>
                          <a:cs typeface="Arial" panose="020B0604020202020204" pitchFamily="34" charset="0"/>
                        </a:rPr>
                        <a:t>$</a:t>
                      </a:r>
                      <a:r>
                        <a:rPr lang="en-US" u="dbl" baseline="0" dirty="0">
                          <a:solidFill>
                            <a:schemeClr val="tx1"/>
                          </a:solidFill>
                          <a:latin typeface="Arial" panose="020B0604020202020204" pitchFamily="34" charset="0"/>
                          <a:cs typeface="Arial" panose="020B0604020202020204" pitchFamily="34" charset="0"/>
                        </a:rPr>
                        <a:t>100,800</a:t>
                      </a:r>
                    </a:p>
                  </a:txBody>
                  <a:tcPr marR="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dirty="0">
                          <a:solidFill>
                            <a:schemeClr val="tx1"/>
                          </a:solidFill>
                          <a:latin typeface="Arial" panose="020B0604020202020204" pitchFamily="34" charset="0"/>
                          <a:cs typeface="Arial" panose="020B0604020202020204" pitchFamily="34" charset="0"/>
                        </a:rPr>
                        <a:t>$</a:t>
                      </a:r>
                      <a:r>
                        <a:rPr lang="en-US" u="dbl" baseline="0" dirty="0">
                          <a:solidFill>
                            <a:schemeClr val="tx1"/>
                          </a:solidFill>
                          <a:latin typeface="Arial" panose="020B0604020202020204" pitchFamily="34" charset="0"/>
                          <a:cs typeface="Arial" panose="020B0604020202020204" pitchFamily="34" charset="0"/>
                        </a:rPr>
                        <a:t>221,760</a:t>
                      </a: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2211976222"/>
                  </a:ext>
                </a:extLst>
              </a:tr>
              <a:tr h="411480">
                <a:tc>
                  <a:txBody>
                    <a:bodyPr/>
                    <a:lstStyle/>
                    <a:p>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Cost per equivalent unit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endParaRPr lang="en-US" u="dbl" baseline="0" dirty="0">
                        <a:solidFill>
                          <a:schemeClr val="tx1"/>
                        </a:solidFill>
                        <a:latin typeface="Arial" panose="020B0604020202020204" pitchFamily="34" charset="0"/>
                        <a:cs typeface="Arial" panose="020B0604020202020204" pitchFamily="34" charset="0"/>
                      </a:endParaRPr>
                    </a:p>
                  </a:txBody>
                  <a:tcPr marR="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800" dirty="0">
                          <a:latin typeface="Arial" panose="020B0604020202020204" pitchFamily="34" charset="0"/>
                          <a:ea typeface="ＭＳ Ｐゴシック" panose="020B0600070205080204" pitchFamily="34" charset="-128"/>
                          <a:cs typeface="Arial" panose="020B0604020202020204" pitchFamily="34" charset="0"/>
                        </a:rPr>
                        <a:t>$</a:t>
                      </a:r>
                      <a:r>
                        <a:rPr lang="en-US" sz="1800" baseline="0" dirty="0">
                          <a:latin typeface="Arial" panose="020B0604020202020204" pitchFamily="34" charset="0"/>
                          <a:ea typeface="ＭＳ Ｐゴシック" panose="020B0600070205080204" pitchFamily="34" charset="-128"/>
                          <a:cs typeface="Arial" panose="020B0604020202020204" pitchFamily="34" charset="0"/>
                        </a:rPr>
                        <a:t> </a:t>
                      </a:r>
                      <a:r>
                        <a:rPr lang="en-US" sz="1800" dirty="0">
                          <a:latin typeface="Arial" panose="020B0604020202020204" pitchFamily="34" charset="0"/>
                          <a:ea typeface="ＭＳ Ｐゴシック" panose="020B0600070205080204" pitchFamily="34" charset="-128"/>
                          <a:cs typeface="Arial" panose="020B0604020202020204" pitchFamily="34" charset="0"/>
                        </a:rPr>
                        <a:t>    0.90</a:t>
                      </a:r>
                      <a:r>
                        <a:rPr lang="en-US" sz="1800" baseline="30000" dirty="0">
                          <a:latin typeface="Arial" panose="020B0604020202020204" pitchFamily="34" charset="0"/>
                          <a:ea typeface="ＭＳ Ｐゴシック" panose="020B0600070205080204" pitchFamily="34" charset="-128"/>
                          <a:cs typeface="Arial" panose="020B0604020202020204" pitchFamily="34" charset="0"/>
                        </a:rPr>
                        <a:t>c</a:t>
                      </a:r>
                      <a:endParaRPr lang="en-US" sz="1800" dirty="0">
                        <a:latin typeface="Arial" panose="020B0604020202020204" pitchFamily="34" charset="0"/>
                        <a:ea typeface="ＭＳ Ｐゴシック" panose="020B0600070205080204" pitchFamily="34" charset="-128"/>
                        <a:cs typeface="Arial" panose="020B0604020202020204" pitchFamily="34" charset="0"/>
                      </a:endParaRPr>
                    </a:p>
                  </a:txBody>
                  <a:tcPr marR="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dirty="0">
                          <a:solidFill>
                            <a:schemeClr val="tx1"/>
                          </a:solidFill>
                          <a:latin typeface="Arial" panose="020B0604020202020204" pitchFamily="34" charset="0"/>
                          <a:cs typeface="Arial" panose="020B0604020202020204" pitchFamily="34" charset="0"/>
                        </a:rPr>
                        <a:t>$     2.20</a:t>
                      </a:r>
                      <a:r>
                        <a:rPr lang="en-US" baseline="30000" dirty="0">
                          <a:solidFill>
                            <a:schemeClr val="tx1"/>
                          </a:solidFill>
                          <a:latin typeface="Arial" panose="020B0604020202020204" pitchFamily="34" charset="0"/>
                          <a:cs typeface="Arial" panose="020B0604020202020204" pitchFamily="34" charset="0"/>
                        </a:rPr>
                        <a:t>d</a:t>
                      </a: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004678583"/>
                  </a:ext>
                </a:extLst>
              </a:tr>
              <a:tr h="411480">
                <a:tc>
                  <a:txBody>
                    <a:bodyPr/>
                    <a:lstStyle/>
                    <a:p>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Costs accounted for: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endParaRPr lang="en-US" dirty="0">
                        <a:solidFill>
                          <a:schemeClr val="tx1"/>
                        </a:solidFill>
                        <a:latin typeface="Arial" panose="020B0604020202020204" pitchFamily="34" charset="0"/>
                        <a:cs typeface="Arial" panose="020B0604020202020204" pitchFamily="34" charset="0"/>
                      </a:endParaRPr>
                    </a:p>
                  </a:txBody>
                  <a:tcPr marR="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endParaRPr lang="en-US" dirty="0">
                        <a:solidFill>
                          <a:schemeClr val="tx1"/>
                        </a:solidFill>
                        <a:latin typeface="Arial" panose="020B0604020202020204" pitchFamily="34" charset="0"/>
                        <a:cs typeface="Arial" panose="020B0604020202020204" pitchFamily="34" charset="0"/>
                      </a:endParaRPr>
                    </a:p>
                  </a:txBody>
                  <a:tcPr marR="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endParaRPr lang="en-US" dirty="0">
                        <a:solidFill>
                          <a:schemeClr val="tx1"/>
                        </a:solidFill>
                        <a:latin typeface="Arial" panose="020B0604020202020204" pitchFamily="34" charset="0"/>
                        <a:cs typeface="Arial" panose="020B0604020202020204" pitchFamily="34" charset="0"/>
                      </a:endParaRP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2024967996"/>
                  </a:ext>
                </a:extLst>
              </a:tr>
              <a:tr h="411480">
                <a:tc>
                  <a:txBody>
                    <a:bodyPr/>
                    <a:lstStyle/>
                    <a:p>
                      <a:pPr marL="274320"/>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Costs assigned to transferred-out units</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$297,600</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$ 86,400</a:t>
                      </a:r>
                      <a:r>
                        <a:rPr lang="en-US" sz="1800" baseline="30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e</a:t>
                      </a:r>
                    </a:p>
                  </a:txBody>
                  <a:tcPr marR="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$211,200</a:t>
                      </a:r>
                      <a:r>
                        <a:rPr lang="en-US" sz="1800" baseline="30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f</a:t>
                      </a:r>
                      <a:endParaRPr lang="en-US" baseline="30000" dirty="0">
                        <a:solidFill>
                          <a:schemeClr val="tx1"/>
                        </a:solidFill>
                        <a:latin typeface="Arial" panose="020B0604020202020204" pitchFamily="34" charset="0"/>
                        <a:cs typeface="Arial" panose="020B0604020202020204" pitchFamily="34" charset="0"/>
                      </a:endParaRP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2936290242"/>
                  </a:ext>
                </a:extLst>
              </a:tr>
              <a:tr h="411480">
                <a:tc>
                  <a:txBody>
                    <a:bodyPr/>
                    <a:lstStyle/>
                    <a:p>
                      <a:pPr marL="274320"/>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Costs assigned to WIP ending inventory</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18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24,960</a:t>
                      </a:r>
                      <a:endParaRPr lang="en-US"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18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14,400</a:t>
                      </a:r>
                      <a:r>
                        <a:rPr lang="en-US" sz="1800" u="sng" baseline="30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g</a:t>
                      </a:r>
                      <a:endParaRPr lang="en-US" baseline="30000" dirty="0">
                        <a:solidFill>
                          <a:schemeClr val="tx1"/>
                        </a:solidFill>
                        <a:latin typeface="Arial" panose="020B0604020202020204" pitchFamily="34" charset="0"/>
                        <a:cs typeface="Arial" panose="020B0604020202020204" pitchFamily="34" charset="0"/>
                      </a:endParaRPr>
                    </a:p>
                  </a:txBody>
                  <a:tcPr marR="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18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10,560</a:t>
                      </a:r>
                      <a:r>
                        <a:rPr lang="en-US" sz="1800" u="sng" baseline="30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h</a:t>
                      </a:r>
                      <a:endParaRPr lang="en-US" baseline="30000" dirty="0">
                        <a:solidFill>
                          <a:schemeClr val="tx1"/>
                        </a:solidFill>
                        <a:latin typeface="Arial" panose="020B0604020202020204" pitchFamily="34" charset="0"/>
                        <a:cs typeface="Arial" panose="020B0604020202020204" pitchFamily="34" charset="0"/>
                      </a:endParaRP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725027970"/>
                  </a:ext>
                </a:extLst>
              </a:tr>
              <a:tr h="411480">
                <a:tc>
                  <a:txBody>
                    <a:bodyPr/>
                    <a:lstStyle/>
                    <a:p>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Total costs accounted for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1800" u="none" baseline="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a:t>
                      </a:r>
                      <a:r>
                        <a:rPr lang="en-US" sz="1800" u="dbl" baseline="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322,560</a:t>
                      </a:r>
                      <a:endParaRPr lang="en-US" u="dbl" baseline="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1800" u="none" baseline="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a:t>
                      </a:r>
                      <a:r>
                        <a:rPr lang="en-US" sz="1800" u="dbl" baseline="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100,800</a:t>
                      </a:r>
                      <a:endParaRPr lang="en-US" u="dbl" baseline="0" dirty="0">
                        <a:solidFill>
                          <a:schemeClr val="tx1"/>
                        </a:solidFill>
                        <a:latin typeface="Arial" panose="020B0604020202020204" pitchFamily="34" charset="0"/>
                        <a:cs typeface="Arial" panose="020B0604020202020204" pitchFamily="34" charset="0"/>
                      </a:endParaRPr>
                    </a:p>
                  </a:txBody>
                  <a:tcPr marR="1828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1800" u="none" baseline="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a:t>
                      </a:r>
                      <a:r>
                        <a:rPr lang="en-US" sz="1800" u="dbl" baseline="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221,760</a:t>
                      </a:r>
                      <a:endParaRPr lang="en-US" u="dbl" baseline="0" dirty="0">
                        <a:solidFill>
                          <a:schemeClr val="tx1"/>
                        </a:solidFill>
                        <a:latin typeface="Arial" panose="020B0604020202020204" pitchFamily="34" charset="0"/>
                        <a:cs typeface="Arial" panose="020B0604020202020204" pitchFamily="34" charset="0"/>
                      </a:endParaRP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99073828"/>
                  </a:ext>
                </a:extLst>
              </a:tr>
            </a:tbl>
          </a:graphicData>
        </a:graphic>
      </p:graphicFrame>
      <p:sp>
        <p:nvSpPr>
          <p:cNvPr id="3" name="Content Placeholder 3"/>
          <p:cNvSpPr>
            <a:spLocks noGrp="1"/>
          </p:cNvSpPr>
          <p:nvPr>
            <p:ph idx="1"/>
          </p:nvPr>
        </p:nvSpPr>
        <p:spPr>
          <a:xfrm>
            <a:off x="274320" y="5836920"/>
            <a:ext cx="8595360" cy="640080"/>
          </a:xfrm>
        </p:spPr>
        <p:txBody>
          <a:bodyPr numCol="3"/>
          <a:lstStyle/>
          <a:p>
            <a:pPr>
              <a:spcBef>
                <a:spcPts val="0"/>
              </a:spcBef>
            </a:pPr>
            <a:r>
              <a:rPr lang="en-US" sz="1600" b="1" baseline="30000" dirty="0">
                <a:latin typeface="Arial" charset="0"/>
                <a:cs typeface="Arial" charset="0"/>
              </a:rPr>
              <a:t>c </a:t>
            </a:r>
            <a:r>
              <a:rPr lang="en-US" sz="1600" b="1" dirty="0">
                <a:latin typeface="Arial" charset="0"/>
                <a:cs typeface="Arial" charset="0"/>
              </a:rPr>
              <a:t>$100,000 ÷ 112,000 EU</a:t>
            </a:r>
          </a:p>
          <a:p>
            <a:pPr>
              <a:spcBef>
                <a:spcPts val="0"/>
              </a:spcBef>
            </a:pPr>
            <a:r>
              <a:rPr lang="en-US" sz="1600" b="1" baseline="30000" dirty="0">
                <a:latin typeface="Arial" charset="0"/>
                <a:cs typeface="Arial" charset="0"/>
              </a:rPr>
              <a:t>d </a:t>
            </a:r>
            <a:r>
              <a:rPr lang="en-US" sz="1600" b="1" dirty="0">
                <a:latin typeface="Arial" charset="0"/>
                <a:cs typeface="Arial" charset="0"/>
              </a:rPr>
              <a:t>$221,760 ÷ 100,800 EU</a:t>
            </a:r>
          </a:p>
          <a:p>
            <a:pPr>
              <a:spcBef>
                <a:spcPts val="0"/>
              </a:spcBef>
            </a:pPr>
            <a:r>
              <a:rPr lang="en-US" sz="1600" b="1" baseline="30000" dirty="0">
                <a:latin typeface="Arial" charset="0"/>
                <a:cs typeface="Arial" charset="0"/>
              </a:rPr>
              <a:t>e </a:t>
            </a:r>
            <a:r>
              <a:rPr lang="en-US" sz="1600" b="1" dirty="0">
                <a:latin typeface="Arial" charset="0"/>
                <a:cs typeface="Arial" charset="0"/>
              </a:rPr>
              <a:t>96,000 EU × $0.90 per EU</a:t>
            </a:r>
          </a:p>
          <a:p>
            <a:pPr>
              <a:spcBef>
                <a:spcPts val="0"/>
              </a:spcBef>
            </a:pPr>
            <a:r>
              <a:rPr lang="en-US" sz="1600" b="1" baseline="30000" dirty="0">
                <a:latin typeface="Arial" charset="0"/>
                <a:cs typeface="Arial" charset="0"/>
              </a:rPr>
              <a:t>f</a:t>
            </a:r>
            <a:r>
              <a:rPr lang="en-US" sz="1600" b="1" dirty="0">
                <a:latin typeface="Arial" charset="0"/>
                <a:cs typeface="Arial" charset="0"/>
              </a:rPr>
              <a:t> 96,000 EU × $2.20 per EU</a:t>
            </a:r>
          </a:p>
          <a:p>
            <a:pPr>
              <a:spcBef>
                <a:spcPts val="0"/>
              </a:spcBef>
            </a:pPr>
            <a:r>
              <a:rPr lang="en-US" sz="1600" b="1" baseline="30000" dirty="0">
                <a:latin typeface="Arial" charset="0"/>
                <a:cs typeface="Arial" charset="0"/>
              </a:rPr>
              <a:t>g</a:t>
            </a:r>
            <a:r>
              <a:rPr lang="en-US" sz="1600" b="1" dirty="0">
                <a:latin typeface="Arial" charset="0"/>
                <a:cs typeface="Arial" charset="0"/>
              </a:rPr>
              <a:t> 16,000 EU × $0.90 per EU</a:t>
            </a:r>
          </a:p>
          <a:p>
            <a:pPr>
              <a:spcBef>
                <a:spcPts val="0"/>
              </a:spcBef>
            </a:pPr>
            <a:r>
              <a:rPr lang="en-US" sz="1600" b="1" baseline="30000" dirty="0">
                <a:latin typeface="Arial" charset="0"/>
                <a:cs typeface="Arial" charset="0"/>
              </a:rPr>
              <a:t>h</a:t>
            </a:r>
            <a:r>
              <a:rPr lang="en-US" sz="1600" b="1" dirty="0">
                <a:latin typeface="Arial" charset="0"/>
                <a:cs typeface="Arial" charset="0"/>
              </a:rPr>
              <a:t> 4,800 EU × $2.20 per EU</a:t>
            </a:r>
            <a:endParaRPr lang="en-US" sz="1600" b="1" baseline="30000" dirty="0">
              <a:latin typeface="Arial" charset="0"/>
              <a:cs typeface="Arial" charset="0"/>
            </a:endParaRPr>
          </a:p>
        </p:txBody>
      </p:sp>
      <p:sp>
        <p:nvSpPr>
          <p:cNvPr id="7" name="Content Placeholder 4"/>
          <p:cNvSpPr>
            <a:spLocks noGrp="1"/>
          </p:cNvSpPr>
          <p:nvPr>
            <p:ph idx="13"/>
          </p:nvPr>
        </p:nvSpPr>
        <p:spPr>
          <a:xfrm>
            <a:off x="0" y="0"/>
            <a:ext cx="457200" cy="457200"/>
          </a:xfrm>
          <a:solidFill>
            <a:srgbClr val="BEBEBE"/>
          </a:solidFill>
        </p:spPr>
        <p:txBody>
          <a:bodyPr anchor="ctr"/>
          <a:lstStyle/>
          <a:p>
            <a:pPr algn="ctr"/>
            <a:r>
              <a:rPr lang="en-US" sz="1200" b="1" dirty="0"/>
              <a:t>LO 8-4</a:t>
            </a:r>
          </a:p>
        </p:txBody>
      </p:sp>
    </p:spTree>
    <p:extLst>
      <p:ext uri="{BB962C8B-B14F-4D97-AF65-F5344CB8AC3E}">
        <p14:creationId xmlns:p14="http://schemas.microsoft.com/office/powerpoint/2010/main" val="2648083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Assigning Costs Using FIFO</a:t>
            </a:r>
          </a:p>
        </p:txBody>
      </p:sp>
      <p:sp>
        <p:nvSpPr>
          <p:cNvPr id="3" name="Content Placeholder 2"/>
          <p:cNvSpPr>
            <a:spLocks noGrp="1"/>
          </p:cNvSpPr>
          <p:nvPr>
            <p:ph idx="1"/>
          </p:nvPr>
        </p:nvSpPr>
        <p:spPr>
          <a:xfrm>
            <a:off x="457200" y="1371600"/>
            <a:ext cx="8229600" cy="914400"/>
          </a:xfrm>
          <a:solidFill>
            <a:srgbClr val="C6D9F1"/>
          </a:solidFill>
        </p:spPr>
        <p:txBody>
          <a:bodyPr/>
          <a:lstStyle/>
          <a:p>
            <a:pPr marL="1371600" indent="-1371600"/>
            <a:r>
              <a:rPr lang="en-US" sz="2800" b="1" dirty="0">
                <a:solidFill>
                  <a:srgbClr val="0000CC"/>
                </a:solidFill>
                <a:ea typeface="ＭＳ Ｐゴシック" panose="020B0600070205080204" pitchFamily="34" charset="-128"/>
              </a:rPr>
              <a:t>LO 8-5</a:t>
            </a:r>
            <a:r>
              <a:rPr lang="en-US" sz="2400" dirty="0">
                <a:ea typeface="ＭＳ Ｐゴシック" panose="020B0600070205080204" pitchFamily="34" charset="-128"/>
              </a:rPr>
              <a:t>	Assign costs to products using first-in, first-out (FIFO) costing.</a:t>
            </a:r>
          </a:p>
        </p:txBody>
      </p:sp>
      <p:sp>
        <p:nvSpPr>
          <p:cNvPr id="4" name="Content Placeholder 3"/>
          <p:cNvSpPr>
            <a:spLocks noGrp="1"/>
          </p:cNvSpPr>
          <p:nvPr>
            <p:ph idx="13"/>
          </p:nvPr>
        </p:nvSpPr>
        <p:spPr>
          <a:xfrm>
            <a:off x="457200" y="2743200"/>
            <a:ext cx="8229600" cy="3200400"/>
          </a:xfrm>
          <a:solidFill>
            <a:srgbClr val="DDD9C3"/>
          </a:solidFill>
          <a:ln w="19050">
            <a:solidFill>
              <a:schemeClr val="tx1"/>
            </a:solidFill>
          </a:ln>
        </p:spPr>
        <p:txBody>
          <a:bodyPr/>
          <a:lstStyle/>
          <a:p>
            <a:r>
              <a:rPr lang="en-US" sz="2800" dirty="0"/>
              <a:t>Use the same five-step process.</a:t>
            </a:r>
          </a:p>
          <a:p>
            <a:pPr marL="457200" indent="-342900">
              <a:buFont typeface="Arial" panose="020B0604020202020204" pitchFamily="34" charset="0"/>
              <a:buChar char="•"/>
            </a:pPr>
            <a:r>
              <a:rPr lang="en-US" sz="2400" dirty="0"/>
              <a:t>Step 1:	Measure the physical flow of resources.</a:t>
            </a:r>
          </a:p>
          <a:p>
            <a:pPr marL="457200" indent="-342900">
              <a:buFont typeface="Arial" panose="020B0604020202020204" pitchFamily="34" charset="0"/>
              <a:buChar char="•"/>
            </a:pPr>
            <a:r>
              <a:rPr lang="en-US" sz="2400" dirty="0"/>
              <a:t>Step 2:	Compute the equivalent units of production.</a:t>
            </a:r>
          </a:p>
          <a:p>
            <a:pPr marL="457200" indent="-342900">
              <a:buFont typeface="Arial" panose="020B0604020202020204" pitchFamily="34" charset="0"/>
              <a:buChar char="•"/>
            </a:pPr>
            <a:r>
              <a:rPr lang="en-US" sz="2400" dirty="0"/>
              <a:t>Step 3:	Identify the costs to assign to products.</a:t>
            </a:r>
          </a:p>
          <a:p>
            <a:pPr marL="457200" indent="-342900">
              <a:buFont typeface="Arial" panose="020B0604020202020204" pitchFamily="34" charset="0"/>
              <a:buChar char="•"/>
            </a:pPr>
            <a:r>
              <a:rPr lang="en-US" sz="2400" dirty="0"/>
              <a:t>Step 4:	Compute the costs per equivalent unit.</a:t>
            </a:r>
          </a:p>
          <a:p>
            <a:pPr marL="457200" indent="-342900">
              <a:buFont typeface="Arial" panose="020B0604020202020204" pitchFamily="34" charset="0"/>
              <a:buChar char="•"/>
            </a:pPr>
            <a:r>
              <a:rPr lang="en-US" sz="2400" dirty="0"/>
              <a:t>Step 5:	Assign product cost to batches of work.</a:t>
            </a:r>
          </a:p>
        </p:txBody>
      </p:sp>
      <p:sp>
        <p:nvSpPr>
          <p:cNvPr id="9" name="Content Placeholder 4"/>
          <p:cNvSpPr>
            <a:spLocks noGrp="1"/>
          </p:cNvSpPr>
          <p:nvPr>
            <p:ph idx="14"/>
          </p:nvPr>
        </p:nvSpPr>
        <p:spPr>
          <a:xfrm>
            <a:off x="0" y="0"/>
            <a:ext cx="457200" cy="457200"/>
          </a:xfrm>
          <a:solidFill>
            <a:srgbClr val="BEBEBE"/>
          </a:solidFill>
        </p:spPr>
        <p:txBody>
          <a:bodyPr anchor="ctr"/>
          <a:lstStyle/>
          <a:p>
            <a:pPr algn="ctr"/>
            <a:r>
              <a:rPr lang="en-US" sz="1200" b="1" dirty="0"/>
              <a:t>LO 8-5</a:t>
            </a:r>
          </a:p>
        </p:txBody>
      </p:sp>
    </p:spTree>
    <p:extLst>
      <p:ext uri="{BB962C8B-B14F-4D97-AF65-F5344CB8AC3E}">
        <p14:creationId xmlns:p14="http://schemas.microsoft.com/office/powerpoint/2010/main" val="2935331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Measure the Physical Flow of Resources (Step 1)</a:t>
            </a:r>
            <a:r>
              <a:rPr lang="en-US" sz="1200" dirty="0"/>
              <a:t> 3</a:t>
            </a:r>
            <a:endParaRPr lang="en-US" sz="3600" dirty="0"/>
          </a:p>
        </p:txBody>
      </p:sp>
      <p:sp>
        <p:nvSpPr>
          <p:cNvPr id="3" name="Content Placeholder 2"/>
          <p:cNvSpPr>
            <a:spLocks noGrp="1"/>
          </p:cNvSpPr>
          <p:nvPr>
            <p:ph idx="1"/>
          </p:nvPr>
        </p:nvSpPr>
        <p:spPr>
          <a:xfrm>
            <a:off x="1783080" y="1295400"/>
            <a:ext cx="5577840" cy="548640"/>
          </a:xfrm>
          <a:solidFill>
            <a:srgbClr val="DDD9C3"/>
          </a:solidFill>
          <a:ln w="19050">
            <a:solidFill>
              <a:schemeClr val="tx1"/>
            </a:solidFill>
          </a:ln>
        </p:spPr>
        <p:txBody>
          <a:bodyPr/>
          <a:lstStyle/>
          <a:p>
            <a:pPr algn="ctr"/>
            <a:r>
              <a:rPr lang="en-US" sz="2400" dirty="0"/>
              <a:t>Exactly the same as weighted-average.</a:t>
            </a:r>
          </a:p>
        </p:txBody>
      </p:sp>
      <p:graphicFrame>
        <p:nvGraphicFramePr>
          <p:cNvPr id="10" name="Table 3"/>
          <p:cNvGraphicFramePr>
            <a:graphicFrameLocks noGrp="1"/>
          </p:cNvGraphicFramePr>
          <p:nvPr>
            <p:extLst>
              <p:ext uri="{D42A27DB-BD31-4B8C-83A1-F6EECF244321}">
                <p14:modId xmlns:p14="http://schemas.microsoft.com/office/powerpoint/2010/main" val="1272101944"/>
              </p:ext>
            </p:extLst>
          </p:nvPr>
        </p:nvGraphicFramePr>
        <p:xfrm>
          <a:off x="457200" y="1905000"/>
          <a:ext cx="8229600" cy="4069080"/>
        </p:xfrm>
        <a:graphic>
          <a:graphicData uri="http://schemas.openxmlformats.org/drawingml/2006/table">
            <a:tbl>
              <a:tblPr firstRow="1" bandRow="1">
                <a:tableStyleId>{5C22544A-7EE6-4342-B048-85BDC9FD1C3A}</a:tableStyleId>
              </a:tblPr>
              <a:tblGrid>
                <a:gridCol w="5943600">
                  <a:extLst>
                    <a:ext uri="{9D8B030D-6E8A-4147-A177-3AD203B41FA5}">
                      <a16:colId xmlns:a16="http://schemas.microsoft.com/office/drawing/2014/main" val="3889931422"/>
                    </a:ext>
                  </a:extLst>
                </a:gridCol>
                <a:gridCol w="2286000">
                  <a:extLst>
                    <a:ext uri="{9D8B030D-6E8A-4147-A177-3AD203B41FA5}">
                      <a16:colId xmlns:a16="http://schemas.microsoft.com/office/drawing/2014/main" val="2655253900"/>
                    </a:ext>
                  </a:extLst>
                </a:gridCol>
              </a:tblGrid>
              <a:tr h="914400">
                <a:tc>
                  <a:txBody>
                    <a:bodyPr/>
                    <a:lstStyle/>
                    <a:p>
                      <a:endParaRPr lang="en-US" sz="24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a:solidFill>
                            <a:schemeClr val="tx1"/>
                          </a:solidFill>
                          <a:latin typeface="Arial" panose="020B0604020202020204" pitchFamily="34" charset="0"/>
                          <a:cs typeface="Arial" panose="020B0604020202020204" pitchFamily="34" charset="0"/>
                        </a:rPr>
                        <a:t>Gallons of Pulp</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7629803"/>
                  </a:ext>
                </a:extLst>
              </a:tr>
              <a:tr h="502920">
                <a:tc>
                  <a:txBody>
                    <a:bodyPr/>
                    <a:lstStyle/>
                    <a:p>
                      <a:pPr marL="274320"/>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Work-in-process, March 1</a:t>
                      </a:r>
                      <a:endParaRPr lang="en-US" sz="2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20,000</a:t>
                      </a:r>
                      <a:r>
                        <a:rPr lang="en-US" sz="2400" baseline="30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a</a:t>
                      </a:r>
                      <a:endParaRPr lang="en-US" sz="2400" dirty="0">
                        <a:solidFill>
                          <a:schemeClr val="tx1"/>
                        </a:solidFill>
                        <a:latin typeface="Arial" panose="020B0604020202020204" pitchFamily="34" charset="0"/>
                        <a:cs typeface="Arial" panose="020B0604020202020204" pitchFamily="34" charset="0"/>
                      </a:endParaRPr>
                    </a:p>
                  </a:txBody>
                  <a:tcPr marR="4754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836644785"/>
                  </a:ext>
                </a:extLst>
              </a:tr>
              <a:tr h="502920">
                <a:tc>
                  <a:txBody>
                    <a:bodyPr/>
                    <a:lstStyle/>
                    <a:p>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a:t>
                      </a:r>
                      <a:r>
                        <a:rPr lang="en-US" sz="2400" baseline="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a:t>
                      </a:r>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Gallons of pulp started</a:t>
                      </a:r>
                      <a:endParaRPr lang="en-US" sz="2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4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92,000</a:t>
                      </a:r>
                      <a:endParaRPr lang="en-US" sz="2400" dirty="0">
                        <a:solidFill>
                          <a:schemeClr val="tx1"/>
                        </a:solidFill>
                        <a:latin typeface="Arial" panose="020B0604020202020204" pitchFamily="34" charset="0"/>
                        <a:cs typeface="Arial" panose="020B0604020202020204" pitchFamily="34" charset="0"/>
                      </a:endParaRPr>
                    </a:p>
                  </a:txBody>
                  <a:tcPr marR="5943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918124041"/>
                  </a:ext>
                </a:extLst>
              </a:tr>
              <a:tr h="640080">
                <a:tc>
                  <a:txBody>
                    <a:bodyPr/>
                    <a:lstStyle/>
                    <a:p>
                      <a:pPr marL="274320"/>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Total gallons to account for</a:t>
                      </a:r>
                      <a:endParaRPr lang="en-US" sz="2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400" u="dbl"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112,000</a:t>
                      </a:r>
                      <a:endParaRPr lang="en-US" sz="2400" dirty="0">
                        <a:solidFill>
                          <a:schemeClr val="tx1"/>
                        </a:solidFill>
                        <a:latin typeface="Arial" panose="020B0604020202020204" pitchFamily="34" charset="0"/>
                        <a:cs typeface="Arial" panose="020B0604020202020204" pitchFamily="34" charset="0"/>
                      </a:endParaRPr>
                    </a:p>
                  </a:txBody>
                  <a:tcPr marR="5943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283914013"/>
                  </a:ext>
                </a:extLst>
              </a:tr>
              <a:tr h="502920">
                <a:tc>
                  <a: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Transferred out to Pressing Department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96,000</a:t>
                      </a:r>
                      <a:endParaRPr lang="en-US" sz="2400" dirty="0">
                        <a:solidFill>
                          <a:schemeClr val="tx1"/>
                        </a:solidFill>
                        <a:latin typeface="Arial" panose="020B0604020202020204" pitchFamily="34" charset="0"/>
                        <a:cs typeface="Arial" panose="020B0604020202020204" pitchFamily="34" charset="0"/>
                      </a:endParaRPr>
                    </a:p>
                  </a:txBody>
                  <a:tcPr marR="5943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476251740"/>
                  </a:ext>
                </a:extLst>
              </a:tr>
              <a:tr h="502920">
                <a:tc>
                  <a:txBody>
                    <a:bodyPr/>
                    <a:lstStyle/>
                    <a:p>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a:t>
                      </a:r>
                      <a:r>
                        <a:rPr lang="en-US" sz="2400" baseline="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a:t>
                      </a:r>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Work-in-process, March 31</a:t>
                      </a:r>
                      <a:endParaRPr lang="en-US" sz="2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4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16,000</a:t>
                      </a:r>
                      <a:r>
                        <a:rPr lang="en-US" sz="2400" baseline="30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b</a:t>
                      </a:r>
                      <a:endParaRPr lang="en-US" sz="2400" dirty="0">
                        <a:solidFill>
                          <a:schemeClr val="tx1"/>
                        </a:solidFill>
                        <a:latin typeface="Arial" panose="020B0604020202020204" pitchFamily="34" charset="0"/>
                        <a:cs typeface="Arial" panose="020B0604020202020204" pitchFamily="34" charset="0"/>
                      </a:endParaRPr>
                    </a:p>
                  </a:txBody>
                  <a:tcPr marR="4754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2764743364"/>
                  </a:ext>
                </a:extLst>
              </a:tr>
              <a:tr h="502920">
                <a:tc>
                  <a:txBody>
                    <a:bodyPr/>
                    <a:lstStyle/>
                    <a:p>
                      <a:pPr marL="274320"/>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Total units accounted for</a:t>
                      </a:r>
                      <a:endParaRPr lang="en-US" sz="2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2400" u="dbl"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112,000</a:t>
                      </a:r>
                      <a:endParaRPr lang="en-US" sz="2400" dirty="0">
                        <a:solidFill>
                          <a:schemeClr val="tx1"/>
                        </a:solidFill>
                        <a:latin typeface="Arial" panose="020B0604020202020204" pitchFamily="34" charset="0"/>
                        <a:cs typeface="Arial" panose="020B0604020202020204" pitchFamily="34" charset="0"/>
                      </a:endParaRPr>
                    </a:p>
                  </a:txBody>
                  <a:tcPr marR="5943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2954371066"/>
                  </a:ext>
                </a:extLst>
              </a:tr>
            </a:tbl>
          </a:graphicData>
        </a:graphic>
      </p:graphicFrame>
      <p:sp>
        <p:nvSpPr>
          <p:cNvPr id="4" name="Content Placeholder 4"/>
          <p:cNvSpPr>
            <a:spLocks noGrp="1"/>
          </p:cNvSpPr>
          <p:nvPr>
            <p:ph idx="13"/>
          </p:nvPr>
        </p:nvSpPr>
        <p:spPr>
          <a:xfrm>
            <a:off x="457200" y="5958840"/>
            <a:ext cx="5219288" cy="640080"/>
          </a:xfrm>
        </p:spPr>
        <p:txBody>
          <a:bodyPr/>
          <a:lstStyle/>
          <a:p>
            <a:pPr lvl="0">
              <a:spcBef>
                <a:spcPts val="0"/>
              </a:spcBef>
            </a:pPr>
            <a:r>
              <a:rPr lang="en-US" sz="1600" b="1" baseline="30000" dirty="0">
                <a:solidFill>
                  <a:prstClr val="black"/>
                </a:solidFill>
                <a:latin typeface="Arial" charset="0"/>
                <a:cs typeface="Arial" charset="0"/>
              </a:rPr>
              <a:t>a </a:t>
            </a:r>
            <a:r>
              <a:rPr lang="en-US" sz="1600" b="1" dirty="0">
                <a:solidFill>
                  <a:prstClr val="black"/>
                </a:solidFill>
                <a:latin typeface="Arial" charset="0"/>
                <a:cs typeface="Arial" charset="0"/>
              </a:rPr>
              <a:t>25% complete with respect to conversion costs</a:t>
            </a:r>
          </a:p>
          <a:p>
            <a:pPr lvl="0">
              <a:spcBef>
                <a:spcPts val="0"/>
              </a:spcBef>
            </a:pPr>
            <a:r>
              <a:rPr lang="en-US" sz="1600" b="1" baseline="30000" dirty="0">
                <a:solidFill>
                  <a:prstClr val="black"/>
                </a:solidFill>
                <a:latin typeface="Arial" charset="0"/>
                <a:cs typeface="Arial" charset="0"/>
              </a:rPr>
              <a:t>b</a:t>
            </a:r>
            <a:r>
              <a:rPr lang="en-US" sz="1600" b="1" dirty="0">
                <a:solidFill>
                  <a:prstClr val="black"/>
                </a:solidFill>
                <a:latin typeface="Arial" charset="0"/>
                <a:cs typeface="Arial" charset="0"/>
              </a:rPr>
              <a:t> 30% complete with respect to conversion costs</a:t>
            </a:r>
            <a:endParaRPr lang="en-US" sz="1600" b="1" baseline="30000" dirty="0">
              <a:solidFill>
                <a:prstClr val="black"/>
              </a:solidFill>
              <a:latin typeface="Arial" charset="0"/>
              <a:cs typeface="Arial" charset="0"/>
            </a:endParaRPr>
          </a:p>
        </p:txBody>
      </p:sp>
      <p:sp>
        <p:nvSpPr>
          <p:cNvPr id="9" name="Content Placeholder 5"/>
          <p:cNvSpPr>
            <a:spLocks noGrp="1"/>
          </p:cNvSpPr>
          <p:nvPr>
            <p:ph idx="14"/>
          </p:nvPr>
        </p:nvSpPr>
        <p:spPr>
          <a:xfrm>
            <a:off x="0" y="0"/>
            <a:ext cx="457200" cy="457200"/>
          </a:xfrm>
          <a:solidFill>
            <a:srgbClr val="BEBEBE"/>
          </a:solidFill>
        </p:spPr>
        <p:txBody>
          <a:bodyPr anchor="ctr"/>
          <a:lstStyle/>
          <a:p>
            <a:pPr algn="ctr"/>
            <a:r>
              <a:rPr lang="en-US" sz="1200" b="1" dirty="0"/>
              <a:t>LO 8-5</a:t>
            </a:r>
          </a:p>
        </p:txBody>
      </p:sp>
    </p:spTree>
    <p:extLst>
      <p:ext uri="{BB962C8B-B14F-4D97-AF65-F5344CB8AC3E}">
        <p14:creationId xmlns:p14="http://schemas.microsoft.com/office/powerpoint/2010/main" val="39442849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Compute the Equivalent Units of Production (Step 2)</a:t>
            </a:r>
            <a:r>
              <a:rPr lang="en-US" sz="1200" dirty="0"/>
              <a:t> 3</a:t>
            </a:r>
            <a:endParaRPr lang="en-US" sz="3600" dirty="0"/>
          </a:p>
        </p:txBody>
      </p:sp>
      <p:sp>
        <p:nvSpPr>
          <p:cNvPr id="3" name="Content Placeholder 2"/>
          <p:cNvSpPr>
            <a:spLocks noGrp="1"/>
          </p:cNvSpPr>
          <p:nvPr>
            <p:ph idx="1"/>
          </p:nvPr>
        </p:nvSpPr>
        <p:spPr>
          <a:xfrm>
            <a:off x="457200" y="5730240"/>
            <a:ext cx="8229600" cy="822960"/>
          </a:xfrm>
        </p:spPr>
        <p:txBody>
          <a:bodyPr/>
          <a:lstStyle/>
          <a:p>
            <a:pPr>
              <a:spcBef>
                <a:spcPts val="0"/>
              </a:spcBef>
              <a:spcAft>
                <a:spcPts val="300"/>
              </a:spcAft>
            </a:pPr>
            <a:r>
              <a:rPr lang="en-US" sz="1400" b="1" baseline="30000" dirty="0">
                <a:latin typeface="Arial" charset="0"/>
                <a:cs typeface="Arial" charset="0"/>
              </a:rPr>
              <a:t>a </a:t>
            </a:r>
            <a:r>
              <a:rPr lang="en-US" sz="1400" b="1" dirty="0">
                <a:latin typeface="Arial" charset="0"/>
                <a:cs typeface="Arial" charset="0"/>
              </a:rPr>
              <a:t>100% complete with respect to materials</a:t>
            </a:r>
          </a:p>
          <a:p>
            <a:pPr>
              <a:spcBef>
                <a:spcPts val="0"/>
              </a:spcBef>
              <a:spcAft>
                <a:spcPts val="300"/>
              </a:spcAft>
            </a:pPr>
            <a:r>
              <a:rPr lang="en-US" sz="1400" b="1" baseline="30000" dirty="0">
                <a:latin typeface="Arial" charset="0"/>
                <a:cs typeface="Arial" charset="0"/>
              </a:rPr>
              <a:t>b </a:t>
            </a:r>
            <a:r>
              <a:rPr lang="en-US" sz="1400" b="1" dirty="0">
                <a:latin typeface="Arial" charset="0"/>
                <a:cs typeface="Arial" charset="0"/>
              </a:rPr>
              <a:t>30% complete with respect to conversion</a:t>
            </a:r>
            <a:r>
              <a:rPr lang="en-US" sz="1400" b="1" baseline="30000" dirty="0">
                <a:latin typeface="Arial" charset="0"/>
                <a:cs typeface="Arial" charset="0"/>
              </a:rPr>
              <a:t> </a:t>
            </a:r>
          </a:p>
          <a:p>
            <a:pPr>
              <a:spcBef>
                <a:spcPts val="0"/>
              </a:spcBef>
              <a:spcAft>
                <a:spcPts val="300"/>
              </a:spcAft>
            </a:pPr>
            <a:r>
              <a:rPr lang="en-US" sz="1400" b="1" baseline="30000" dirty="0">
                <a:latin typeface="Arial" charset="0"/>
                <a:cs typeface="Arial" charset="0"/>
              </a:rPr>
              <a:t>c </a:t>
            </a:r>
            <a:r>
              <a:rPr lang="en-US" sz="1400" b="1" dirty="0">
                <a:latin typeface="Arial" charset="0"/>
                <a:cs typeface="Arial" charset="0"/>
              </a:rPr>
              <a:t>20,000 units × 25% complete</a:t>
            </a:r>
            <a:endParaRPr lang="en-US" sz="1400" b="1" baseline="30000" dirty="0">
              <a:latin typeface="Arial" charset="0"/>
              <a:cs typeface="Arial" charset="0"/>
            </a:endParaRPr>
          </a:p>
        </p:txBody>
      </p:sp>
      <p:graphicFrame>
        <p:nvGraphicFramePr>
          <p:cNvPr id="7" name="Table 3"/>
          <p:cNvGraphicFramePr>
            <a:graphicFrameLocks noGrp="1"/>
          </p:cNvGraphicFramePr>
          <p:nvPr>
            <p:extLst>
              <p:ext uri="{D42A27DB-BD31-4B8C-83A1-F6EECF244321}">
                <p14:modId xmlns:p14="http://schemas.microsoft.com/office/powerpoint/2010/main" val="2607007982"/>
              </p:ext>
            </p:extLst>
          </p:nvPr>
        </p:nvGraphicFramePr>
        <p:xfrm>
          <a:off x="457200" y="1447800"/>
          <a:ext cx="8229600" cy="4236720"/>
        </p:xfrm>
        <a:graphic>
          <a:graphicData uri="http://schemas.openxmlformats.org/drawingml/2006/table">
            <a:tbl>
              <a:tblPr firstRow="1" bandRow="1">
                <a:tableStyleId>{5C22544A-7EE6-4342-B048-85BDC9FD1C3A}</a:tableStyleId>
              </a:tblPr>
              <a:tblGrid>
                <a:gridCol w="3931920">
                  <a:extLst>
                    <a:ext uri="{9D8B030D-6E8A-4147-A177-3AD203B41FA5}">
                      <a16:colId xmlns:a16="http://schemas.microsoft.com/office/drawing/2014/main" val="4023228721"/>
                    </a:ext>
                  </a:extLst>
                </a:gridCol>
                <a:gridCol w="1188720">
                  <a:extLst>
                    <a:ext uri="{9D8B030D-6E8A-4147-A177-3AD203B41FA5}">
                      <a16:colId xmlns:a16="http://schemas.microsoft.com/office/drawing/2014/main" val="3649089847"/>
                    </a:ext>
                  </a:extLst>
                </a:gridCol>
                <a:gridCol w="1554480">
                  <a:extLst>
                    <a:ext uri="{9D8B030D-6E8A-4147-A177-3AD203B41FA5}">
                      <a16:colId xmlns:a16="http://schemas.microsoft.com/office/drawing/2014/main" val="1024066900"/>
                    </a:ext>
                  </a:extLst>
                </a:gridCol>
                <a:gridCol w="1554480">
                  <a:extLst>
                    <a:ext uri="{9D8B030D-6E8A-4147-A177-3AD203B41FA5}">
                      <a16:colId xmlns:a16="http://schemas.microsoft.com/office/drawing/2014/main" val="1410089740"/>
                    </a:ext>
                  </a:extLst>
                </a:gridCol>
              </a:tblGrid>
              <a:tr h="370840">
                <a:tc>
                  <a:txBody>
                    <a:bodyPr/>
                    <a:lstStyle/>
                    <a:p>
                      <a:endParaRPr lang="en-US" sz="20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1" dirty="0">
                          <a:solidFill>
                            <a:schemeClr val="tx1"/>
                          </a:solidFill>
                          <a:latin typeface="Arial" panose="020B0604020202020204" pitchFamily="34" charset="0"/>
                          <a:cs typeface="Arial" panose="020B0604020202020204" pitchFamily="34" charset="0"/>
                        </a:rPr>
                        <a:t>Physical units</a:t>
                      </a:r>
                      <a:endParaRPr lang="en-US" sz="18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1" dirty="0">
                          <a:solidFill>
                            <a:schemeClr val="tx1"/>
                          </a:solidFill>
                          <a:latin typeface="Arial" panose="020B0604020202020204" pitchFamily="34" charset="0"/>
                          <a:cs typeface="Arial" panose="020B0604020202020204" pitchFamily="34" charset="0"/>
                        </a:rPr>
                        <a:t>Equivalent units</a:t>
                      </a:r>
                      <a:endParaRPr lang="en-US" sz="18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chemeClr val="tx1"/>
                          </a:solidFill>
                          <a:latin typeface="Arial" panose="020B0604020202020204" pitchFamily="34" charset="0"/>
                          <a:cs typeface="Arial" panose="020B0604020202020204" pitchFamily="34" charset="0"/>
                        </a:rPr>
                        <a:t>Equivalent units</a:t>
                      </a:r>
                      <a:endParaRPr lang="en-US" sz="18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4592566"/>
                  </a:ext>
                </a:extLst>
              </a:tr>
              <a:tr h="370840">
                <a:tc>
                  <a:txBody>
                    <a:bodyPr/>
                    <a:lstStyle/>
                    <a:p>
                      <a:endParaRPr lang="en-US" sz="20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8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chemeClr val="tx1"/>
                          </a:solidFill>
                          <a:latin typeface="Arial" panose="020B0604020202020204" pitchFamily="34" charset="0"/>
                          <a:cs typeface="Arial" panose="020B0604020202020204" pitchFamily="34" charset="0"/>
                        </a:rPr>
                        <a:t>Materials</a:t>
                      </a:r>
                      <a:endParaRPr lang="en-US" sz="18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800" b="1" dirty="0">
                          <a:solidFill>
                            <a:schemeClr val="tx1"/>
                          </a:solidFill>
                          <a:latin typeface="Arial" panose="020B0604020202020204" pitchFamily="34" charset="0"/>
                          <a:cs typeface="Arial" panose="020B0604020202020204" pitchFamily="34" charset="0"/>
                        </a:rPr>
                        <a:t>Conversion</a:t>
                      </a:r>
                      <a:endParaRPr lang="en-US" sz="18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6388425"/>
                  </a:ext>
                </a:extLst>
              </a:tr>
              <a:tr h="457200">
                <a:tc>
                  <a:txBody>
                    <a:bodyPr/>
                    <a:lstStyle/>
                    <a:p>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From beginning work in process</a:t>
                      </a:r>
                      <a:endParaRPr lang="en-US" sz="18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20,000</a:t>
                      </a:r>
                      <a:endParaRPr lang="en-US" sz="1800" dirty="0">
                        <a:solidFill>
                          <a:schemeClr val="tx1"/>
                        </a:solidFill>
                        <a:latin typeface="Arial" panose="020B0604020202020204" pitchFamily="34" charset="0"/>
                        <a:cs typeface="Arial" panose="020B0604020202020204" pitchFamily="34" charset="0"/>
                      </a:endParaRP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20,000</a:t>
                      </a:r>
                      <a:endParaRPr lang="en-US" sz="1800" dirty="0">
                        <a:solidFill>
                          <a:schemeClr val="tx1"/>
                        </a:solidFill>
                        <a:latin typeface="Arial" panose="020B0604020202020204" pitchFamily="34" charset="0"/>
                        <a:cs typeface="Arial" panose="020B0604020202020204" pitchFamily="34" charset="0"/>
                      </a:endParaRPr>
                    </a:p>
                  </a:txBody>
                  <a:tcPr marR="4114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20,000</a:t>
                      </a:r>
                      <a:endParaRPr lang="en-US" sz="1800" dirty="0">
                        <a:solidFill>
                          <a:schemeClr val="tx1"/>
                        </a:solidFill>
                        <a:latin typeface="Arial" panose="020B0604020202020204" pitchFamily="34" charset="0"/>
                        <a:cs typeface="Arial" panose="020B0604020202020204" pitchFamily="34" charset="0"/>
                      </a:endParaRPr>
                    </a:p>
                  </a:txBody>
                  <a:tcPr marR="4114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47155733"/>
                  </a:ext>
                </a:extLst>
              </a:tr>
              <a:tr h="457200">
                <a:tc>
                  <a:txBody>
                    <a:bodyPr/>
                    <a:lstStyle/>
                    <a:p>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Started and completed</a:t>
                      </a:r>
                      <a:endParaRPr lang="en-US" sz="18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18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76,000</a:t>
                      </a:r>
                      <a:endParaRPr lang="en-US" sz="1800" u="sng" dirty="0">
                        <a:solidFill>
                          <a:schemeClr val="tx1"/>
                        </a:solidFill>
                        <a:latin typeface="Arial" panose="020B0604020202020204" pitchFamily="34" charset="0"/>
                        <a:cs typeface="Arial" panose="020B0604020202020204" pitchFamily="34" charset="0"/>
                      </a:endParaRP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18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76,000</a:t>
                      </a:r>
                      <a:endParaRPr lang="en-US" sz="1800" dirty="0">
                        <a:solidFill>
                          <a:schemeClr val="tx1"/>
                        </a:solidFill>
                        <a:latin typeface="Arial" panose="020B0604020202020204" pitchFamily="34" charset="0"/>
                        <a:cs typeface="Arial" panose="020B0604020202020204" pitchFamily="34" charset="0"/>
                      </a:endParaRPr>
                    </a:p>
                  </a:txBody>
                  <a:tcPr marR="4114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18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76,000</a:t>
                      </a:r>
                      <a:endParaRPr lang="en-US" sz="1800" dirty="0">
                        <a:solidFill>
                          <a:schemeClr val="tx1"/>
                        </a:solidFill>
                        <a:latin typeface="Arial" panose="020B0604020202020204" pitchFamily="34" charset="0"/>
                        <a:cs typeface="Arial" panose="020B0604020202020204" pitchFamily="34" charset="0"/>
                      </a:endParaRPr>
                    </a:p>
                  </a:txBody>
                  <a:tcPr marR="4114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559945686"/>
                  </a:ext>
                </a:extLst>
              </a:tr>
              <a:tr h="457200">
                <a:tc>
                  <a:txBody>
                    <a:bodyPr/>
                    <a:lstStyle/>
                    <a:p>
                      <a:pPr marL="0"/>
                      <a:r>
                        <a:rPr lang="en-US" sz="18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Total completed and transferred out</a:t>
                      </a:r>
                      <a:endParaRPr lang="en-US" sz="18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1800" dirty="0">
                          <a:solidFill>
                            <a:schemeClr val="tx1"/>
                          </a:solidFill>
                          <a:latin typeface="Arial" panose="020B0604020202020204" pitchFamily="34" charset="0"/>
                          <a:cs typeface="Arial" panose="020B0604020202020204" pitchFamily="34" charset="0"/>
                        </a:rPr>
                        <a:t>96,000</a:t>
                      </a: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1800" u="none"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96,000</a:t>
                      </a:r>
                      <a:endParaRPr lang="en-US" sz="1800" u="none" dirty="0">
                        <a:solidFill>
                          <a:schemeClr val="tx1"/>
                        </a:solidFill>
                        <a:latin typeface="Arial" panose="020B0604020202020204" pitchFamily="34" charset="0"/>
                        <a:cs typeface="Arial" panose="020B0604020202020204" pitchFamily="34" charset="0"/>
                      </a:endParaRPr>
                    </a:p>
                  </a:txBody>
                  <a:tcPr marR="4114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1800" u="none"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96,000</a:t>
                      </a:r>
                      <a:endParaRPr lang="en-US" sz="1800" u="none" dirty="0">
                        <a:solidFill>
                          <a:schemeClr val="tx1"/>
                        </a:solidFill>
                        <a:latin typeface="Arial" panose="020B0604020202020204" pitchFamily="34" charset="0"/>
                        <a:cs typeface="Arial" panose="020B0604020202020204" pitchFamily="34" charset="0"/>
                      </a:endParaRPr>
                    </a:p>
                  </a:txBody>
                  <a:tcPr marR="4114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580781817"/>
                  </a:ext>
                </a:extLst>
              </a:tr>
              <a:tr h="457200">
                <a:tc>
                  <a:txBody>
                    <a:bodyPr/>
                    <a:lstStyle/>
                    <a:p>
                      <a:pPr marL="0"/>
                      <a:r>
                        <a:rPr lang="en-US" sz="1800" dirty="0">
                          <a:solidFill>
                            <a:schemeClr val="tx1"/>
                          </a:solidFill>
                          <a:latin typeface="Arial" panose="020B0604020202020204" pitchFamily="34" charset="0"/>
                          <a:cs typeface="Arial" panose="020B0604020202020204" pitchFamily="34" charset="0"/>
                        </a:rPr>
                        <a:t>In work-in-process inventory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1800" u="sng" dirty="0">
                          <a:solidFill>
                            <a:schemeClr val="tx1"/>
                          </a:solidFill>
                          <a:latin typeface="Arial" panose="020B0604020202020204" pitchFamily="34" charset="0"/>
                          <a:cs typeface="Arial" panose="020B0604020202020204" pitchFamily="34" charset="0"/>
                        </a:rPr>
                        <a:t> 16,000</a:t>
                      </a: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1800" u="sng" dirty="0">
                          <a:solidFill>
                            <a:schemeClr val="tx1"/>
                          </a:solidFill>
                          <a:latin typeface="Arial" panose="020B0604020202020204" pitchFamily="34" charset="0"/>
                          <a:cs typeface="Arial" panose="020B0604020202020204" pitchFamily="34" charset="0"/>
                        </a:rPr>
                        <a:t>  16,000</a:t>
                      </a:r>
                    </a:p>
                  </a:txBody>
                  <a:tcPr marR="4114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1800" u="sng" dirty="0">
                          <a:solidFill>
                            <a:schemeClr val="tx1"/>
                          </a:solidFill>
                          <a:latin typeface="Arial" panose="020B0604020202020204" pitchFamily="34" charset="0"/>
                          <a:cs typeface="Arial" panose="020B0604020202020204" pitchFamily="34" charset="0"/>
                        </a:rPr>
                        <a:t>  4,800</a:t>
                      </a:r>
                      <a:r>
                        <a:rPr lang="en-US" sz="1800" u="sng" baseline="30000" dirty="0">
                          <a:solidFill>
                            <a:schemeClr val="tx1"/>
                          </a:solidFill>
                          <a:latin typeface="Arial" panose="020B0604020202020204" pitchFamily="34" charset="0"/>
                          <a:cs typeface="Arial" panose="020B0604020202020204" pitchFamily="34" charset="0"/>
                        </a:rPr>
                        <a:t>b</a:t>
                      </a:r>
                    </a:p>
                  </a:txBody>
                  <a:tcPr marR="4114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2487841991"/>
                  </a:ext>
                </a:extLst>
              </a:tr>
              <a:tr h="457200">
                <a:tc>
                  <a:txBody>
                    <a:bodyPr/>
                    <a:lstStyle/>
                    <a:p>
                      <a:pPr marL="0"/>
                      <a:r>
                        <a:rPr lang="en-US" sz="1800" dirty="0">
                          <a:solidFill>
                            <a:schemeClr val="tx1"/>
                          </a:solidFill>
                          <a:latin typeface="Arial" panose="020B0604020202020204" pitchFamily="34" charset="0"/>
                          <a:cs typeface="Arial" panose="020B0604020202020204" pitchFamily="34" charset="0"/>
                        </a:rPr>
                        <a:t>Total units accounted for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1800" dirty="0">
                          <a:solidFill>
                            <a:schemeClr val="tx1"/>
                          </a:solidFill>
                          <a:latin typeface="Arial" panose="020B0604020202020204" pitchFamily="34" charset="0"/>
                          <a:cs typeface="Arial" panose="020B0604020202020204" pitchFamily="34" charset="0"/>
                        </a:rPr>
                        <a:t>112,000</a:t>
                      </a: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1800" dirty="0">
                          <a:solidFill>
                            <a:schemeClr val="tx1"/>
                          </a:solidFill>
                          <a:latin typeface="Arial" panose="020B0604020202020204" pitchFamily="34" charset="0"/>
                          <a:cs typeface="Arial" panose="020B0604020202020204" pitchFamily="34" charset="0"/>
                        </a:rPr>
                        <a:t>112,000</a:t>
                      </a:r>
                    </a:p>
                  </a:txBody>
                  <a:tcPr marR="4114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1800" dirty="0">
                          <a:solidFill>
                            <a:schemeClr val="tx1"/>
                          </a:solidFill>
                          <a:latin typeface="Arial" panose="020B0604020202020204" pitchFamily="34" charset="0"/>
                          <a:cs typeface="Arial" panose="020B0604020202020204" pitchFamily="34" charset="0"/>
                        </a:rPr>
                        <a:t>100,800</a:t>
                      </a:r>
                    </a:p>
                  </a:txBody>
                  <a:tcPr marR="4114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84632753"/>
                  </a:ext>
                </a:extLst>
              </a:tr>
              <a:tr h="457200">
                <a:tc>
                  <a:txBody>
                    <a:bodyPr/>
                    <a:lstStyle/>
                    <a:p>
                      <a:pPr marL="0"/>
                      <a:r>
                        <a:rPr lang="en-US" sz="1800" dirty="0">
                          <a:solidFill>
                            <a:schemeClr val="tx1"/>
                          </a:solidFill>
                          <a:latin typeface="Arial" panose="020B0604020202020204" pitchFamily="34" charset="0"/>
                          <a:cs typeface="Arial" panose="020B0604020202020204" pitchFamily="34" charset="0"/>
                        </a:rPr>
                        <a:t>Less work from beginning WIP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1800" u="sng" dirty="0">
                          <a:solidFill>
                            <a:schemeClr val="tx1"/>
                          </a:solidFill>
                          <a:latin typeface="Arial" panose="020B0604020202020204" pitchFamily="34" charset="0"/>
                          <a:cs typeface="Arial" panose="020B0604020202020204" pitchFamily="34" charset="0"/>
                        </a:rPr>
                        <a:t>  20,000</a:t>
                      </a: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1800" u="sng" dirty="0">
                          <a:solidFill>
                            <a:schemeClr val="tx1"/>
                          </a:solidFill>
                          <a:latin typeface="Arial" panose="020B0604020202020204" pitchFamily="34" charset="0"/>
                          <a:cs typeface="Arial" panose="020B0604020202020204" pitchFamily="34" charset="0"/>
                        </a:rPr>
                        <a:t>  20,000</a:t>
                      </a:r>
                    </a:p>
                  </a:txBody>
                  <a:tcPr marR="4114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1800" u="sng" dirty="0">
                          <a:solidFill>
                            <a:schemeClr val="tx1"/>
                          </a:solidFill>
                          <a:latin typeface="Arial" panose="020B0604020202020204" pitchFamily="34" charset="0"/>
                          <a:cs typeface="Arial" panose="020B0604020202020204" pitchFamily="34" charset="0"/>
                        </a:rPr>
                        <a:t>  5,000</a:t>
                      </a:r>
                      <a:r>
                        <a:rPr lang="en-US" sz="1800" u="sng" baseline="30000" dirty="0">
                          <a:solidFill>
                            <a:schemeClr val="tx1"/>
                          </a:solidFill>
                          <a:latin typeface="Arial" panose="020B0604020202020204" pitchFamily="34" charset="0"/>
                          <a:cs typeface="Arial" panose="020B0604020202020204" pitchFamily="34" charset="0"/>
                        </a:rPr>
                        <a:t>c</a:t>
                      </a:r>
                    </a:p>
                  </a:txBody>
                  <a:tcPr marR="4114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2480466600"/>
                  </a:ext>
                </a:extLst>
              </a:tr>
              <a:tr h="457200">
                <a:tc>
                  <a:txBody>
                    <a:bodyPr/>
                    <a:lstStyle/>
                    <a:p>
                      <a:pPr marL="0"/>
                      <a:r>
                        <a:rPr lang="en-US" sz="1800" dirty="0">
                          <a:solidFill>
                            <a:schemeClr val="tx1"/>
                          </a:solidFill>
                          <a:latin typeface="Arial" panose="020B0604020202020204" pitchFamily="34" charset="0"/>
                          <a:cs typeface="Arial" panose="020B0604020202020204" pitchFamily="34" charset="0"/>
                        </a:rPr>
                        <a:t>New work done in March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1800" u="dbl" baseline="0" dirty="0">
                          <a:solidFill>
                            <a:schemeClr val="tx1"/>
                          </a:solidFill>
                          <a:latin typeface="Arial" panose="020B0604020202020204" pitchFamily="34" charset="0"/>
                          <a:cs typeface="Arial" panose="020B0604020202020204" pitchFamily="34" charset="0"/>
                        </a:rPr>
                        <a:t>  92,000</a:t>
                      </a: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1800" u="dbl" baseline="0" dirty="0">
                          <a:solidFill>
                            <a:schemeClr val="tx1"/>
                          </a:solidFill>
                          <a:latin typeface="Arial" panose="020B0604020202020204" pitchFamily="34" charset="0"/>
                          <a:cs typeface="Arial" panose="020B0604020202020204" pitchFamily="34" charset="0"/>
                        </a:rPr>
                        <a:t>  92,000</a:t>
                      </a:r>
                    </a:p>
                  </a:txBody>
                  <a:tcPr marR="4114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1800" u="dbl" baseline="0" dirty="0">
                          <a:solidFill>
                            <a:schemeClr val="tx1"/>
                          </a:solidFill>
                          <a:latin typeface="Arial" panose="020B0604020202020204" pitchFamily="34" charset="0"/>
                          <a:cs typeface="Arial" panose="020B0604020202020204" pitchFamily="34" charset="0"/>
                        </a:rPr>
                        <a:t>  95,800</a:t>
                      </a:r>
                    </a:p>
                  </a:txBody>
                  <a:tcPr marR="4114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36961678"/>
                  </a:ext>
                </a:extLst>
              </a:tr>
            </a:tbl>
          </a:graphicData>
        </a:graphic>
      </p:graphicFrame>
      <p:sp>
        <p:nvSpPr>
          <p:cNvPr id="8" name="Content Placeholder 4"/>
          <p:cNvSpPr>
            <a:spLocks noGrp="1"/>
          </p:cNvSpPr>
          <p:nvPr>
            <p:ph idx="13"/>
          </p:nvPr>
        </p:nvSpPr>
        <p:spPr>
          <a:xfrm>
            <a:off x="0" y="0"/>
            <a:ext cx="457200" cy="457200"/>
          </a:xfrm>
          <a:solidFill>
            <a:srgbClr val="BEBEBE"/>
          </a:solidFill>
        </p:spPr>
        <p:txBody>
          <a:bodyPr anchor="ctr"/>
          <a:lstStyle/>
          <a:p>
            <a:pPr algn="ctr"/>
            <a:r>
              <a:rPr lang="en-US" sz="1200" b="1" dirty="0"/>
              <a:t>LO 8-5</a:t>
            </a:r>
          </a:p>
        </p:txBody>
      </p:sp>
    </p:spTree>
    <p:extLst>
      <p:ext uri="{BB962C8B-B14F-4D97-AF65-F5344CB8AC3E}">
        <p14:creationId xmlns:p14="http://schemas.microsoft.com/office/powerpoint/2010/main" val="7745560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Identify the Costs to Assign to Products (Step 3)</a:t>
            </a:r>
            <a:r>
              <a:rPr lang="en-US" sz="1200" dirty="0"/>
              <a:t> 4</a:t>
            </a:r>
            <a:endParaRPr lang="en-US" sz="3600" dirty="0"/>
          </a:p>
        </p:txBody>
      </p:sp>
      <p:sp>
        <p:nvSpPr>
          <p:cNvPr id="3" name="Content Placeholder 2"/>
          <p:cNvSpPr>
            <a:spLocks noGrp="1"/>
          </p:cNvSpPr>
          <p:nvPr>
            <p:ph idx="1"/>
          </p:nvPr>
        </p:nvSpPr>
        <p:spPr>
          <a:xfrm>
            <a:off x="1371600" y="1508760"/>
            <a:ext cx="6400800" cy="548640"/>
          </a:xfrm>
          <a:solidFill>
            <a:srgbClr val="DDD9C3"/>
          </a:solidFill>
          <a:ln w="19050">
            <a:solidFill>
              <a:schemeClr val="tx1"/>
            </a:solidFill>
          </a:ln>
        </p:spPr>
        <p:txBody>
          <a:bodyPr/>
          <a:lstStyle/>
          <a:p>
            <a:pPr algn="ctr"/>
            <a:r>
              <a:rPr lang="en-US" sz="2800" dirty="0"/>
              <a:t>Exactly the same as weighted-average.</a:t>
            </a:r>
          </a:p>
        </p:txBody>
      </p:sp>
      <p:graphicFrame>
        <p:nvGraphicFramePr>
          <p:cNvPr id="7" name="Table 3"/>
          <p:cNvGraphicFramePr>
            <a:graphicFrameLocks noGrp="1"/>
          </p:cNvGraphicFramePr>
          <p:nvPr>
            <p:extLst>
              <p:ext uri="{D42A27DB-BD31-4B8C-83A1-F6EECF244321}">
                <p14:modId xmlns:p14="http://schemas.microsoft.com/office/powerpoint/2010/main" val="2956744178"/>
              </p:ext>
            </p:extLst>
          </p:nvPr>
        </p:nvGraphicFramePr>
        <p:xfrm>
          <a:off x="228600" y="2499360"/>
          <a:ext cx="8686800" cy="2834640"/>
        </p:xfrm>
        <a:graphic>
          <a:graphicData uri="http://schemas.openxmlformats.org/drawingml/2006/table">
            <a:tbl>
              <a:tblPr firstRow="1" bandRow="1">
                <a:tableStyleId>{5C22544A-7EE6-4342-B048-85BDC9FD1C3A}</a:tableStyleId>
              </a:tblPr>
              <a:tblGrid>
                <a:gridCol w="3749040">
                  <a:extLst>
                    <a:ext uri="{9D8B030D-6E8A-4147-A177-3AD203B41FA5}">
                      <a16:colId xmlns:a16="http://schemas.microsoft.com/office/drawing/2014/main" val="3645471138"/>
                    </a:ext>
                  </a:extLst>
                </a:gridCol>
                <a:gridCol w="1463040">
                  <a:extLst>
                    <a:ext uri="{9D8B030D-6E8A-4147-A177-3AD203B41FA5}">
                      <a16:colId xmlns:a16="http://schemas.microsoft.com/office/drawing/2014/main" val="3148944367"/>
                    </a:ext>
                  </a:extLst>
                </a:gridCol>
                <a:gridCol w="1554480">
                  <a:extLst>
                    <a:ext uri="{9D8B030D-6E8A-4147-A177-3AD203B41FA5}">
                      <a16:colId xmlns:a16="http://schemas.microsoft.com/office/drawing/2014/main" val="1835794186"/>
                    </a:ext>
                  </a:extLst>
                </a:gridCol>
                <a:gridCol w="1920240">
                  <a:extLst>
                    <a:ext uri="{9D8B030D-6E8A-4147-A177-3AD203B41FA5}">
                      <a16:colId xmlns:a16="http://schemas.microsoft.com/office/drawing/2014/main" val="2761147465"/>
                    </a:ext>
                  </a:extLst>
                </a:gridCol>
              </a:tblGrid>
              <a:tr h="914400">
                <a:tc>
                  <a:txBody>
                    <a:bodyPr/>
                    <a:lstStyle/>
                    <a:p>
                      <a:endParaRPr lang="en-US" sz="24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a:solidFill>
                            <a:schemeClr val="tx1"/>
                          </a:solidFill>
                          <a:latin typeface="Arial" panose="020B0604020202020204" pitchFamily="34" charset="0"/>
                          <a:cs typeface="Arial" panose="020B0604020202020204" pitchFamily="34" charset="0"/>
                        </a:rPr>
                        <a:t>Total costs</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a:solidFill>
                            <a:schemeClr val="tx1"/>
                          </a:solidFill>
                          <a:latin typeface="Arial" panose="020B0604020202020204" pitchFamily="34" charset="0"/>
                          <a:cs typeface="Arial" panose="020B0604020202020204" pitchFamily="34" charset="0"/>
                        </a:rPr>
                        <a:t>Materials costs</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1" dirty="0">
                          <a:solidFill>
                            <a:schemeClr val="tx1"/>
                          </a:solidFill>
                          <a:latin typeface="Arial" panose="020B0604020202020204" pitchFamily="34" charset="0"/>
                          <a:cs typeface="Arial" panose="020B0604020202020204" pitchFamily="34" charset="0"/>
                        </a:rPr>
                        <a:t>Conversion costs</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05674955"/>
                  </a:ext>
                </a:extLst>
              </a:tr>
              <a:tr h="640080">
                <a:tc>
                  <a:txBody>
                    <a:bodyPr/>
                    <a:lstStyle/>
                    <a:p>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Work-in-process, March 1</a:t>
                      </a:r>
                      <a:endParaRPr lang="en-US" sz="24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24,286</a:t>
                      </a:r>
                      <a:endParaRPr lang="en-US" sz="24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16,160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8,126</a:t>
                      </a:r>
                      <a:endParaRPr lang="en-US" sz="24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69894503"/>
                  </a:ext>
                </a:extLst>
              </a:tr>
              <a:tr h="640080">
                <a:tc>
                  <a:txBody>
                    <a:bodyPr/>
                    <a:lstStyle/>
                    <a:p>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Current costs, March</a:t>
                      </a:r>
                      <a:endParaRPr lang="en-US" sz="24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4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298,274</a:t>
                      </a:r>
                      <a:endParaRPr lang="en-US" sz="24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4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84,640</a:t>
                      </a:r>
                      <a:endParaRPr lang="en-US" sz="24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4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213,634</a:t>
                      </a:r>
                      <a:endParaRPr lang="en-US" sz="24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428009386"/>
                  </a:ext>
                </a:extLst>
              </a:tr>
              <a:tr h="640080">
                <a:tc>
                  <a:txBody>
                    <a:bodyPr/>
                    <a:lstStyle/>
                    <a:p>
                      <a:pPr marL="274320"/>
                      <a:r>
                        <a:rPr lang="en-US" sz="24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Total</a:t>
                      </a:r>
                      <a:endParaRPr lang="en-US" sz="24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2400" u="none"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a:t>
                      </a:r>
                      <a:r>
                        <a:rPr lang="en-US" sz="2400" u="dbl"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322,560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2400" u="none"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a:t>
                      </a:r>
                      <a:r>
                        <a:rPr lang="en-US" sz="2400" u="dbl"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100,800</a:t>
                      </a:r>
                      <a:endParaRPr lang="en-US" sz="24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2400" u="none"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a:t>
                      </a:r>
                      <a:r>
                        <a:rPr lang="en-US" sz="2400" u="dbl"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221,760</a:t>
                      </a:r>
                      <a:endParaRPr lang="en-US" sz="24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1947748449"/>
                  </a:ext>
                </a:extLst>
              </a:tr>
            </a:tbl>
          </a:graphicData>
        </a:graphic>
      </p:graphicFrame>
      <p:sp>
        <p:nvSpPr>
          <p:cNvPr id="8" name="Content Placeholder 4"/>
          <p:cNvSpPr>
            <a:spLocks noGrp="1"/>
          </p:cNvSpPr>
          <p:nvPr>
            <p:ph idx="13"/>
          </p:nvPr>
        </p:nvSpPr>
        <p:spPr>
          <a:xfrm>
            <a:off x="0" y="0"/>
            <a:ext cx="457200" cy="457200"/>
          </a:xfrm>
          <a:solidFill>
            <a:srgbClr val="BEBEBE"/>
          </a:solidFill>
        </p:spPr>
        <p:txBody>
          <a:bodyPr anchor="ctr"/>
          <a:lstStyle/>
          <a:p>
            <a:pPr algn="ctr"/>
            <a:r>
              <a:rPr lang="en-US" sz="1200" b="1" dirty="0"/>
              <a:t>LO 8-5</a:t>
            </a:r>
          </a:p>
        </p:txBody>
      </p:sp>
    </p:spTree>
    <p:extLst>
      <p:ext uri="{BB962C8B-B14F-4D97-AF65-F5344CB8AC3E}">
        <p14:creationId xmlns:p14="http://schemas.microsoft.com/office/powerpoint/2010/main" val="21752818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Compute the Cost per Equivalent Unit (Step 4)</a:t>
            </a:r>
            <a:r>
              <a:rPr lang="en-US" sz="1200" dirty="0"/>
              <a:t> 2</a:t>
            </a:r>
            <a:endParaRPr lang="en-US" sz="3600" dirty="0"/>
          </a:p>
        </p:txBody>
      </p:sp>
      <p:graphicFrame>
        <p:nvGraphicFramePr>
          <p:cNvPr id="10" name="Table 2"/>
          <p:cNvGraphicFramePr>
            <a:graphicFrameLocks noGrp="1"/>
          </p:cNvGraphicFramePr>
          <p:nvPr>
            <p:extLst>
              <p:ext uri="{D42A27DB-BD31-4B8C-83A1-F6EECF244321}">
                <p14:modId xmlns:p14="http://schemas.microsoft.com/office/powerpoint/2010/main" val="2434035514"/>
              </p:ext>
            </p:extLst>
          </p:nvPr>
        </p:nvGraphicFramePr>
        <p:xfrm>
          <a:off x="320040" y="1600200"/>
          <a:ext cx="8503920" cy="2834640"/>
        </p:xfrm>
        <a:graphic>
          <a:graphicData uri="http://schemas.openxmlformats.org/drawingml/2006/table">
            <a:tbl>
              <a:tblPr firstRow="1" bandRow="1">
                <a:tableStyleId>{5C22544A-7EE6-4342-B048-85BDC9FD1C3A}</a:tableStyleId>
              </a:tblPr>
              <a:tblGrid>
                <a:gridCol w="3931920">
                  <a:extLst>
                    <a:ext uri="{9D8B030D-6E8A-4147-A177-3AD203B41FA5}">
                      <a16:colId xmlns:a16="http://schemas.microsoft.com/office/drawing/2014/main" val="3645471138"/>
                    </a:ext>
                  </a:extLst>
                </a:gridCol>
                <a:gridCol w="1371600">
                  <a:extLst>
                    <a:ext uri="{9D8B030D-6E8A-4147-A177-3AD203B41FA5}">
                      <a16:colId xmlns:a16="http://schemas.microsoft.com/office/drawing/2014/main" val="3148944367"/>
                    </a:ext>
                  </a:extLst>
                </a:gridCol>
                <a:gridCol w="1463040">
                  <a:extLst>
                    <a:ext uri="{9D8B030D-6E8A-4147-A177-3AD203B41FA5}">
                      <a16:colId xmlns:a16="http://schemas.microsoft.com/office/drawing/2014/main" val="1835794186"/>
                    </a:ext>
                  </a:extLst>
                </a:gridCol>
                <a:gridCol w="1737360">
                  <a:extLst>
                    <a:ext uri="{9D8B030D-6E8A-4147-A177-3AD203B41FA5}">
                      <a16:colId xmlns:a16="http://schemas.microsoft.com/office/drawing/2014/main" val="2761147465"/>
                    </a:ext>
                  </a:extLst>
                </a:gridCol>
              </a:tblGrid>
              <a:tr h="914400">
                <a:tc>
                  <a:txBody>
                    <a:bodyPr/>
                    <a:lstStyle/>
                    <a:p>
                      <a:endParaRPr lang="en-US" sz="24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200" b="1" dirty="0">
                          <a:solidFill>
                            <a:schemeClr val="tx1"/>
                          </a:solidFill>
                          <a:latin typeface="Arial" panose="020B0604020202020204" pitchFamily="34" charset="0"/>
                          <a:cs typeface="Arial" panose="020B0604020202020204" pitchFamily="34" charset="0"/>
                        </a:rPr>
                        <a:t>Total</a:t>
                      </a:r>
                      <a:r>
                        <a:rPr lang="en-US" sz="2200" b="1" baseline="0" dirty="0">
                          <a:solidFill>
                            <a:schemeClr val="tx1"/>
                          </a:solidFill>
                          <a:latin typeface="Arial" panose="020B0604020202020204" pitchFamily="34" charset="0"/>
                          <a:cs typeface="Arial" panose="020B0604020202020204" pitchFamily="34" charset="0"/>
                        </a:rPr>
                        <a:t> </a:t>
                      </a:r>
                      <a:r>
                        <a:rPr lang="en-US" sz="2200" b="1" dirty="0">
                          <a:solidFill>
                            <a:schemeClr val="tx1"/>
                          </a:solidFill>
                          <a:latin typeface="Arial" panose="020B0604020202020204" pitchFamily="34" charset="0"/>
                          <a:cs typeface="Arial" panose="020B0604020202020204" pitchFamily="34" charset="0"/>
                        </a:rPr>
                        <a:t>costs</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200" b="1" dirty="0">
                          <a:solidFill>
                            <a:schemeClr val="tx1"/>
                          </a:solidFill>
                          <a:latin typeface="Arial" panose="020B0604020202020204" pitchFamily="34" charset="0"/>
                          <a:cs typeface="Arial" panose="020B0604020202020204" pitchFamily="34" charset="0"/>
                        </a:rPr>
                        <a:t>Materials costs</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200" b="1" dirty="0">
                          <a:solidFill>
                            <a:schemeClr val="tx1"/>
                          </a:solidFill>
                          <a:latin typeface="Arial" panose="020B0604020202020204" pitchFamily="34" charset="0"/>
                          <a:cs typeface="Arial" panose="020B0604020202020204" pitchFamily="34" charset="0"/>
                        </a:rPr>
                        <a:t>Conversion costs</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05674955"/>
                  </a:ext>
                </a:extLst>
              </a:tr>
              <a:tr h="640080">
                <a:tc>
                  <a:txBody>
                    <a:bodyPr/>
                    <a:lstStyle/>
                    <a:p>
                      <a:r>
                        <a:rPr lang="en-US" sz="22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Current costs, March</a:t>
                      </a:r>
                      <a:endParaRPr lang="en-US" sz="22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r>
                        <a:rPr lang="en-US" sz="22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$298,274</a:t>
                      </a:r>
                      <a:endParaRPr lang="en-US" sz="22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22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$84,640</a:t>
                      </a: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r>
                        <a:rPr lang="en-US" sz="22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$213,634</a:t>
                      </a:r>
                      <a:endParaRPr lang="en-US" sz="22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69894503"/>
                  </a:ext>
                </a:extLst>
              </a:tr>
              <a:tr h="640080">
                <a:tc>
                  <a:txBody>
                    <a:bodyPr/>
                    <a:lstStyle/>
                    <a:p>
                      <a:r>
                        <a:rPr lang="en-US" sz="22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Total equivalent units</a:t>
                      </a:r>
                      <a:r>
                        <a:rPr lang="en-US" sz="2200" baseline="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a:t>
                      </a:r>
                      <a:r>
                        <a:rPr lang="en-US" sz="22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(Step 2)</a:t>
                      </a:r>
                      <a:endParaRPr lang="en-US" sz="22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endParaRPr lang="en-US" sz="22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200" u="none"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92,000</a:t>
                      </a:r>
                      <a:r>
                        <a:rPr lang="en-US" sz="2200" u="none" baseline="30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d</a:t>
                      </a:r>
                      <a:endParaRPr lang="en-US" sz="2200" u="none" baseline="30000" dirty="0">
                        <a:solidFill>
                          <a:schemeClr val="tx1"/>
                        </a:solidFill>
                        <a:latin typeface="Arial" panose="020B0604020202020204" pitchFamily="34" charset="0"/>
                        <a:cs typeface="Arial" panose="020B0604020202020204" pitchFamily="34" charset="0"/>
                      </a:endParaRP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200" u="none"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95,800</a:t>
                      </a:r>
                      <a:r>
                        <a:rPr lang="en-US" sz="2200" u="none" baseline="30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e</a:t>
                      </a:r>
                      <a:endParaRPr lang="en-US" sz="2200" u="none" baseline="300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428009386"/>
                  </a:ext>
                </a:extLst>
              </a:tr>
              <a:tr h="640080">
                <a:tc>
                  <a:txBody>
                    <a:bodyPr/>
                    <a:lstStyle/>
                    <a:p>
                      <a:pPr marL="0"/>
                      <a:r>
                        <a:rPr lang="en-US" sz="22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Cost per equivalent unit</a:t>
                      </a:r>
                      <a:endParaRPr lang="en-US" sz="22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endParaRPr lang="en-US" sz="2200" u="dbl" dirty="0">
                        <a:solidFill>
                          <a:schemeClr val="tx1"/>
                        </a:solidFill>
                        <a:latin typeface="Arial" panose="020B0604020202020204" pitchFamily="34" charset="0"/>
                        <a:ea typeface="ＭＳ Ｐゴシック" panose="020B0600070205080204" pitchFamily="34" charset="-128"/>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2200" u="none"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0.92</a:t>
                      </a:r>
                      <a:endParaRPr lang="en-US" sz="2200" dirty="0">
                        <a:solidFill>
                          <a:schemeClr val="tx1"/>
                        </a:solidFill>
                        <a:latin typeface="Arial" panose="020B0604020202020204" pitchFamily="34" charset="0"/>
                        <a:cs typeface="Arial" panose="020B0604020202020204" pitchFamily="34" charset="0"/>
                      </a:endParaRP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2200" u="none"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2.23</a:t>
                      </a:r>
                      <a:endParaRPr lang="en-US" sz="22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1947748449"/>
                  </a:ext>
                </a:extLst>
              </a:tr>
            </a:tbl>
          </a:graphicData>
        </a:graphic>
      </p:graphicFrame>
      <p:sp>
        <p:nvSpPr>
          <p:cNvPr id="3" name="Content Placeholder 3"/>
          <p:cNvSpPr>
            <a:spLocks noGrp="1"/>
          </p:cNvSpPr>
          <p:nvPr>
            <p:ph idx="1"/>
          </p:nvPr>
        </p:nvSpPr>
        <p:spPr>
          <a:xfrm>
            <a:off x="320040" y="4495800"/>
            <a:ext cx="4114800" cy="731520"/>
          </a:xfrm>
        </p:spPr>
        <p:txBody>
          <a:bodyPr/>
          <a:lstStyle/>
          <a:p>
            <a:pPr>
              <a:spcBef>
                <a:spcPts val="0"/>
              </a:spcBef>
            </a:pPr>
            <a:r>
              <a:rPr lang="en-US" sz="1600" b="1" baseline="30000" dirty="0">
                <a:latin typeface="Arial" charset="0"/>
                <a:cs typeface="Arial" charset="0"/>
              </a:rPr>
              <a:t>d </a:t>
            </a:r>
            <a:r>
              <a:rPr lang="en-US" sz="1600" b="1" dirty="0">
                <a:latin typeface="Arial" charset="0"/>
                <a:cs typeface="Arial" charset="0"/>
              </a:rPr>
              <a:t>$84,640 ÷ 92,000 equivalent units</a:t>
            </a:r>
          </a:p>
          <a:p>
            <a:pPr>
              <a:spcBef>
                <a:spcPts val="0"/>
              </a:spcBef>
            </a:pPr>
            <a:r>
              <a:rPr lang="en-US" sz="1600" b="1" baseline="30000" dirty="0">
                <a:latin typeface="Arial" charset="0"/>
                <a:cs typeface="Arial" charset="0"/>
              </a:rPr>
              <a:t>e </a:t>
            </a:r>
            <a:r>
              <a:rPr lang="en-US" sz="1600" b="1" dirty="0">
                <a:latin typeface="Arial" charset="0"/>
                <a:cs typeface="Arial" charset="0"/>
              </a:rPr>
              <a:t>$213,634 ÷ 92,000 equivalent units</a:t>
            </a:r>
            <a:endParaRPr lang="en-US" sz="1600" b="1" baseline="30000" dirty="0">
              <a:latin typeface="Arial" charset="0"/>
              <a:cs typeface="Arial" charset="0"/>
            </a:endParaRPr>
          </a:p>
        </p:txBody>
      </p:sp>
      <p:sp>
        <p:nvSpPr>
          <p:cNvPr id="4" name="Content Placeholder 4"/>
          <p:cNvSpPr>
            <a:spLocks noGrp="1"/>
          </p:cNvSpPr>
          <p:nvPr>
            <p:ph idx="13"/>
          </p:nvPr>
        </p:nvSpPr>
        <p:spPr>
          <a:xfrm>
            <a:off x="457200" y="5547360"/>
            <a:ext cx="8229600" cy="548640"/>
          </a:xfrm>
          <a:solidFill>
            <a:srgbClr val="DDD9C3"/>
          </a:solidFill>
          <a:ln w="19050">
            <a:solidFill>
              <a:schemeClr val="tx1"/>
            </a:solidFill>
          </a:ln>
        </p:spPr>
        <p:txBody>
          <a:bodyPr/>
          <a:lstStyle/>
          <a:p>
            <a:pPr algn="ctr"/>
            <a:r>
              <a:rPr lang="en-US" sz="2600" dirty="0"/>
              <a:t>Note:	Include only current period costs and activities.</a:t>
            </a:r>
          </a:p>
        </p:txBody>
      </p:sp>
      <p:sp>
        <p:nvSpPr>
          <p:cNvPr id="9" name="Content Placeholder 5"/>
          <p:cNvSpPr>
            <a:spLocks noGrp="1"/>
          </p:cNvSpPr>
          <p:nvPr>
            <p:ph idx="14"/>
          </p:nvPr>
        </p:nvSpPr>
        <p:spPr>
          <a:xfrm>
            <a:off x="0" y="0"/>
            <a:ext cx="457200" cy="457200"/>
          </a:xfrm>
          <a:solidFill>
            <a:srgbClr val="BEBEBE"/>
          </a:solidFill>
        </p:spPr>
        <p:txBody>
          <a:bodyPr anchor="ctr"/>
          <a:lstStyle/>
          <a:p>
            <a:pPr algn="ctr"/>
            <a:r>
              <a:rPr lang="en-US" sz="1200" b="1" dirty="0"/>
              <a:t>LO 8-5</a:t>
            </a:r>
          </a:p>
        </p:txBody>
      </p:sp>
    </p:spTree>
    <p:extLst>
      <p:ext uri="{BB962C8B-B14F-4D97-AF65-F5344CB8AC3E}">
        <p14:creationId xmlns:p14="http://schemas.microsoft.com/office/powerpoint/2010/main" val="5495801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Assign Product Costs to Batches of Work (Step 5)</a:t>
            </a:r>
            <a:r>
              <a:rPr lang="en-US" sz="1200" dirty="0"/>
              <a:t> 2</a:t>
            </a:r>
            <a:endParaRPr lang="en-US" sz="3600" dirty="0"/>
          </a:p>
        </p:txBody>
      </p:sp>
      <p:graphicFrame>
        <p:nvGraphicFramePr>
          <p:cNvPr id="7" name="Table 2"/>
          <p:cNvGraphicFramePr>
            <a:graphicFrameLocks noGrp="1"/>
          </p:cNvGraphicFramePr>
          <p:nvPr>
            <p:extLst>
              <p:ext uri="{D42A27DB-BD31-4B8C-83A1-F6EECF244321}">
                <p14:modId xmlns:p14="http://schemas.microsoft.com/office/powerpoint/2010/main" val="3173673344"/>
              </p:ext>
            </p:extLst>
          </p:nvPr>
        </p:nvGraphicFramePr>
        <p:xfrm>
          <a:off x="457200" y="1282338"/>
          <a:ext cx="8229600" cy="4693920"/>
        </p:xfrm>
        <a:graphic>
          <a:graphicData uri="http://schemas.openxmlformats.org/drawingml/2006/table">
            <a:tbl>
              <a:tblPr firstRow="1" bandRow="1">
                <a:tableStyleId>{5C22544A-7EE6-4342-B048-85BDC9FD1C3A}</a:tableStyleId>
              </a:tblPr>
              <a:tblGrid>
                <a:gridCol w="3474720">
                  <a:extLst>
                    <a:ext uri="{9D8B030D-6E8A-4147-A177-3AD203B41FA5}">
                      <a16:colId xmlns:a16="http://schemas.microsoft.com/office/drawing/2014/main" val="1927877155"/>
                    </a:ext>
                  </a:extLst>
                </a:gridCol>
                <a:gridCol w="1463040">
                  <a:extLst>
                    <a:ext uri="{9D8B030D-6E8A-4147-A177-3AD203B41FA5}">
                      <a16:colId xmlns:a16="http://schemas.microsoft.com/office/drawing/2014/main" val="3172806653"/>
                    </a:ext>
                  </a:extLst>
                </a:gridCol>
                <a:gridCol w="1645920">
                  <a:extLst>
                    <a:ext uri="{9D8B030D-6E8A-4147-A177-3AD203B41FA5}">
                      <a16:colId xmlns:a16="http://schemas.microsoft.com/office/drawing/2014/main" val="1725239605"/>
                    </a:ext>
                  </a:extLst>
                </a:gridCol>
                <a:gridCol w="1645920">
                  <a:extLst>
                    <a:ext uri="{9D8B030D-6E8A-4147-A177-3AD203B41FA5}">
                      <a16:colId xmlns:a16="http://schemas.microsoft.com/office/drawing/2014/main" val="3467903528"/>
                    </a:ext>
                  </a:extLst>
                </a:gridCol>
              </a:tblGrid>
              <a:tr h="0">
                <a:tc>
                  <a:txBody>
                    <a:bodyPr/>
                    <a:lstStyle/>
                    <a:p>
                      <a:endParaRPr lang="en-US" sz="20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000" b="1" dirty="0">
                          <a:solidFill>
                            <a:schemeClr val="tx1"/>
                          </a:solidFill>
                          <a:latin typeface="Arial" panose="020B0604020202020204" pitchFamily="34" charset="0"/>
                          <a:cs typeface="Arial" panose="020B0604020202020204" pitchFamily="34" charset="0"/>
                        </a:rPr>
                        <a:t>Total</a:t>
                      </a:r>
                      <a:endParaRPr lang="en-US" sz="2000" dirty="0">
                        <a:solidFill>
                          <a:schemeClr val="tx1"/>
                        </a:solidFill>
                        <a:latin typeface="Arial" panose="020B0604020202020204" pitchFamily="34" charset="0"/>
                        <a:cs typeface="Arial" panose="020B0604020202020204" pitchFamily="34" charset="0"/>
                      </a:endParaRP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1" dirty="0">
                          <a:solidFill>
                            <a:schemeClr val="tx1"/>
                          </a:solidFill>
                          <a:latin typeface="Arial" panose="020B0604020202020204" pitchFamily="34" charset="0"/>
                          <a:cs typeface="Arial" panose="020B0604020202020204" pitchFamily="34" charset="0"/>
                        </a:rPr>
                        <a:t>Materials</a:t>
                      </a:r>
                      <a:r>
                        <a:rPr lang="en-US" sz="2000" b="1" baseline="0" dirty="0">
                          <a:solidFill>
                            <a:schemeClr val="tx1"/>
                          </a:solidFill>
                          <a:latin typeface="Arial" panose="020B0604020202020204" pitchFamily="34" charset="0"/>
                          <a:cs typeface="Arial" panose="020B0604020202020204" pitchFamily="34" charset="0"/>
                        </a:rPr>
                        <a:t> </a:t>
                      </a:r>
                      <a:r>
                        <a:rPr lang="en-US" sz="2000" b="1" dirty="0">
                          <a:solidFill>
                            <a:schemeClr val="tx1"/>
                          </a:solidFill>
                          <a:latin typeface="Arial" panose="020B0604020202020204" pitchFamily="34" charset="0"/>
                          <a:cs typeface="Arial" panose="020B0604020202020204" pitchFamily="34" charset="0"/>
                        </a:rPr>
                        <a:t>costs</a:t>
                      </a:r>
                      <a:endParaRPr lang="en-US" sz="2000" dirty="0">
                        <a:solidFill>
                          <a:schemeClr val="tx1"/>
                        </a:solidFill>
                        <a:latin typeface="Arial" panose="020B0604020202020204" pitchFamily="34" charset="0"/>
                        <a:cs typeface="Arial" panose="020B0604020202020204" pitchFamily="34" charset="0"/>
                      </a:endParaRP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000" b="1" dirty="0">
                          <a:solidFill>
                            <a:schemeClr val="tx1"/>
                          </a:solidFill>
                          <a:latin typeface="Arial" panose="020B0604020202020204" pitchFamily="34" charset="0"/>
                          <a:cs typeface="Arial" panose="020B0604020202020204" pitchFamily="34" charset="0"/>
                        </a:rPr>
                        <a:t>Conversion</a:t>
                      </a:r>
                      <a:r>
                        <a:rPr lang="en-US" sz="2000" b="1" baseline="0" dirty="0">
                          <a:solidFill>
                            <a:schemeClr val="tx1"/>
                          </a:solidFill>
                          <a:latin typeface="Arial" panose="020B0604020202020204" pitchFamily="34" charset="0"/>
                          <a:cs typeface="Arial" panose="020B0604020202020204" pitchFamily="34" charset="0"/>
                        </a:rPr>
                        <a:t> </a:t>
                      </a:r>
                      <a:r>
                        <a:rPr lang="en-US" sz="2000" b="1" dirty="0">
                          <a:solidFill>
                            <a:schemeClr val="tx1"/>
                          </a:solidFill>
                          <a:latin typeface="Arial" panose="020B0604020202020204" pitchFamily="34" charset="0"/>
                          <a:cs typeface="Arial" panose="020B0604020202020204" pitchFamily="34" charset="0"/>
                        </a:rPr>
                        <a:t>costs</a:t>
                      </a:r>
                      <a:endParaRPr lang="en-US" sz="2000" dirty="0">
                        <a:solidFill>
                          <a:schemeClr val="tx1"/>
                        </a:solidFill>
                        <a:latin typeface="Arial" panose="020B0604020202020204" pitchFamily="34" charset="0"/>
                        <a:cs typeface="Arial" panose="020B0604020202020204" pitchFamily="34" charset="0"/>
                      </a:endParaRP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27650885"/>
                  </a:ext>
                </a:extLst>
              </a:tr>
              <a:tr h="0">
                <a:tc>
                  <a:txBody>
                    <a:bodyPr/>
                    <a:lstStyle/>
                    <a:p>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Costs from beginning WIP</a:t>
                      </a:r>
                      <a:endParaRPr lang="en-US" sz="2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dirty="0">
                          <a:solidFill>
                            <a:schemeClr val="tx1"/>
                          </a:solidFill>
                          <a:latin typeface="Arial" panose="020B0604020202020204" pitchFamily="34" charset="0"/>
                          <a:cs typeface="Arial" panose="020B0604020202020204" pitchFamily="34" charset="0"/>
                        </a:rPr>
                        <a:t>$  24,286</a:t>
                      </a: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dirty="0">
                          <a:solidFill>
                            <a:schemeClr val="tx1"/>
                          </a:solidFill>
                          <a:latin typeface="Arial" panose="020B0604020202020204" pitchFamily="34" charset="0"/>
                          <a:cs typeface="Arial" panose="020B0604020202020204" pitchFamily="34" charset="0"/>
                        </a:rPr>
                        <a:t>$  16,160</a:t>
                      </a: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dirty="0">
                          <a:solidFill>
                            <a:schemeClr val="tx1"/>
                          </a:solidFill>
                          <a:latin typeface="Arial" panose="020B0604020202020204" pitchFamily="34" charset="0"/>
                          <a:cs typeface="Arial" panose="020B0604020202020204" pitchFamily="34" charset="0"/>
                        </a:rPr>
                        <a:t>$    8,126</a:t>
                      </a: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299117680"/>
                  </a:ext>
                </a:extLst>
              </a:tr>
              <a:tr h="0">
                <a:tc>
                  <a:txBody>
                    <a:bodyPr/>
                    <a:lstStyle/>
                    <a:p>
                      <a:pPr marL="274320" indent="-274320"/>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Current costs to complete beginning WIP inventory</a:t>
                      </a:r>
                      <a:endParaRPr lang="en-US" sz="2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u="sng" dirty="0">
                          <a:solidFill>
                            <a:schemeClr val="tx1"/>
                          </a:solidFill>
                          <a:latin typeface="Arial" panose="020B0604020202020204" pitchFamily="34" charset="0"/>
                          <a:cs typeface="Arial" panose="020B0604020202020204" pitchFamily="34" charset="0"/>
                        </a:rPr>
                        <a:t>    33,450</a:t>
                      </a: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u="sng" dirty="0">
                          <a:latin typeface="Arial" panose="020B0604020202020204" pitchFamily="34" charset="0"/>
                          <a:ea typeface="ＭＳ Ｐゴシック" panose="020B0600070205080204" pitchFamily="34" charset="-128"/>
                          <a:cs typeface="Arial" panose="020B0604020202020204" pitchFamily="34" charset="0"/>
                        </a:rPr>
                        <a:t>           -0-</a:t>
                      </a:r>
                      <a:endParaRPr lang="en-US" sz="20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33,450</a:t>
                      </a:r>
                      <a:r>
                        <a:rPr lang="en-US" sz="2000" u="sng" baseline="30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f</a:t>
                      </a:r>
                      <a:endParaRPr lang="en-US" sz="2000" u="sng" baseline="300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2654155500"/>
                  </a:ext>
                </a:extLst>
              </a:tr>
              <a:tr h="0">
                <a:tc>
                  <a:txBody>
                    <a:bodyPr/>
                    <a:lstStyle/>
                    <a:p>
                      <a:pPr marL="274320" indent="-274320"/>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Total costs from beginning WIP inventory</a:t>
                      </a:r>
                      <a:endParaRPr lang="en-US" sz="2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dirty="0">
                          <a:solidFill>
                            <a:schemeClr val="tx1"/>
                          </a:solidFill>
                          <a:latin typeface="Arial" panose="020B0604020202020204" pitchFamily="34" charset="0"/>
                          <a:cs typeface="Arial" panose="020B0604020202020204" pitchFamily="34" charset="0"/>
                        </a:rPr>
                        <a:t>$  57,736</a:t>
                      </a: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u="none"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16,160</a:t>
                      </a:r>
                      <a:endParaRPr lang="en-US" sz="2000" u="none"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u="none"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41,576</a:t>
                      </a:r>
                      <a:endParaRPr lang="en-US" sz="2000" u="none"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1321685150"/>
                  </a:ext>
                </a:extLst>
              </a:tr>
              <a:tr h="0">
                <a:tc>
                  <a:txBody>
                    <a:bodyPr/>
                    <a:lstStyle/>
                    <a:p>
                      <a:pPr marL="274320" indent="-274320"/>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Current costs of units started and completed</a:t>
                      </a:r>
                      <a:endParaRPr lang="en-US" sz="2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239,400</a:t>
                      </a:r>
                      <a:endParaRPr lang="en-US" sz="2000" u="sng" dirty="0">
                        <a:solidFill>
                          <a:schemeClr val="tx1"/>
                        </a:solidFill>
                        <a:latin typeface="Arial" panose="020B0604020202020204" pitchFamily="34" charset="0"/>
                        <a:cs typeface="Arial" panose="020B0604020202020204" pitchFamily="34" charset="0"/>
                      </a:endParaRP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69,920</a:t>
                      </a:r>
                      <a:r>
                        <a:rPr lang="en-US" sz="2000" u="sng" baseline="30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g</a:t>
                      </a:r>
                      <a:endParaRPr lang="en-US" sz="2000" u="sng" baseline="300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169,480</a:t>
                      </a:r>
                      <a:r>
                        <a:rPr lang="en-US" sz="2000" u="sng" baseline="30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h</a:t>
                      </a:r>
                      <a:endParaRPr lang="en-US" sz="2000" u="sng" baseline="300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1227027367"/>
                  </a:ext>
                </a:extLst>
              </a:tr>
              <a:tr h="0">
                <a:tc>
                  <a:txBody>
                    <a:bodyPr/>
                    <a:lstStyle/>
                    <a:p>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Total costs transferred out</a:t>
                      </a:r>
                      <a:endParaRPr lang="en-US" sz="2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dirty="0">
                          <a:solidFill>
                            <a:schemeClr val="tx1"/>
                          </a:solidFill>
                          <a:latin typeface="Arial" panose="020B0604020202020204" pitchFamily="34" charset="0"/>
                          <a:cs typeface="Arial" panose="020B0604020202020204" pitchFamily="34" charset="0"/>
                        </a:rPr>
                        <a:t>$297,136</a:t>
                      </a: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dirty="0">
                          <a:solidFill>
                            <a:schemeClr val="tx1"/>
                          </a:solidFill>
                          <a:latin typeface="Arial" panose="020B0604020202020204" pitchFamily="34" charset="0"/>
                          <a:cs typeface="Arial" panose="020B0604020202020204" pitchFamily="34" charset="0"/>
                        </a:rPr>
                        <a:t>$  86,080</a:t>
                      </a: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dirty="0">
                          <a:solidFill>
                            <a:schemeClr val="tx1"/>
                          </a:solidFill>
                          <a:latin typeface="Arial" panose="020B0604020202020204" pitchFamily="34" charset="0"/>
                          <a:cs typeface="Arial" panose="020B0604020202020204" pitchFamily="34" charset="0"/>
                        </a:rPr>
                        <a:t>$211,056</a:t>
                      </a: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2264005814"/>
                  </a:ext>
                </a:extLst>
              </a:tr>
              <a:tr h="0">
                <a:tc>
                  <a:txBody>
                    <a:bodyPr/>
                    <a:lstStyle/>
                    <a:p>
                      <a:pPr marL="274320" indent="-274320"/>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Costs assigned to WIP ending inventory</a:t>
                      </a:r>
                      <a:endParaRPr lang="en-US" sz="2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u="sng" dirty="0">
                          <a:solidFill>
                            <a:schemeClr val="tx1"/>
                          </a:solidFill>
                          <a:latin typeface="Arial" panose="020B0604020202020204" pitchFamily="34" charset="0"/>
                          <a:cs typeface="Arial" panose="020B0604020202020204" pitchFamily="34" charset="0"/>
                        </a:rPr>
                        <a:t>    25,424</a:t>
                      </a: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14,720</a:t>
                      </a:r>
                      <a:r>
                        <a:rPr lang="en-US" sz="2000" u="sng" baseline="30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i</a:t>
                      </a:r>
                      <a:endParaRPr lang="en-US" sz="2000" u="sng" baseline="300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000" u="sng"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   10,704</a:t>
                      </a:r>
                      <a:r>
                        <a:rPr lang="en-US" sz="2000" u="sng" baseline="30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j</a:t>
                      </a:r>
                      <a:endParaRPr lang="en-US" sz="2000" u="sng" baseline="3000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46892469"/>
                  </a:ext>
                </a:extLst>
              </a:tr>
              <a:tr h="0">
                <a:tc>
                  <a:txBody>
                    <a:bodyPr/>
                    <a:lstStyle/>
                    <a:p>
                      <a:pPr marL="0"/>
                      <a:r>
                        <a:rPr lang="en-US" sz="200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Total costs accounted for</a:t>
                      </a:r>
                      <a:endParaRPr lang="en-US" sz="2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2000" u="dbl" baseline="0" dirty="0">
                          <a:solidFill>
                            <a:schemeClr val="tx1"/>
                          </a:solidFill>
                          <a:latin typeface="Arial" panose="020B0604020202020204" pitchFamily="34" charset="0"/>
                          <a:cs typeface="Arial" panose="020B0604020202020204" pitchFamily="34" charset="0"/>
                        </a:rPr>
                        <a:t>$322,560</a:t>
                      </a:r>
                    </a:p>
                  </a:txBody>
                  <a:tcPr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2000" u="dbl" baseline="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$100,800</a:t>
                      </a:r>
                      <a:endParaRPr lang="en-US" sz="2000" u="dbl" baseline="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2000" u="dbl" baseline="0" dirty="0">
                          <a:solidFill>
                            <a:schemeClr val="tx1"/>
                          </a:solidFill>
                          <a:latin typeface="Arial" panose="020B0604020202020204" pitchFamily="34" charset="0"/>
                          <a:ea typeface="ＭＳ Ｐゴシック" panose="020B0600070205080204" pitchFamily="34" charset="-128"/>
                          <a:cs typeface="Arial" panose="020B0604020202020204" pitchFamily="34" charset="0"/>
                        </a:rPr>
                        <a:t>$221,760</a:t>
                      </a:r>
                      <a:endParaRPr lang="en-US" sz="2000" u="dbl" baseline="0" dirty="0">
                        <a:solidFill>
                          <a:schemeClr val="tx1"/>
                        </a:solidFill>
                        <a:latin typeface="Arial" panose="020B0604020202020204" pitchFamily="34" charset="0"/>
                        <a:cs typeface="Arial" panose="020B0604020202020204" pitchFamily="34" charset="0"/>
                      </a:endParaRPr>
                    </a:p>
                  </a:txBody>
                  <a:tcPr marR="2743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1897663676"/>
                  </a:ext>
                </a:extLst>
              </a:tr>
            </a:tbl>
          </a:graphicData>
        </a:graphic>
      </p:graphicFrame>
      <p:sp>
        <p:nvSpPr>
          <p:cNvPr id="3" name="Content Placeholder 3"/>
          <p:cNvSpPr>
            <a:spLocks noGrp="1"/>
          </p:cNvSpPr>
          <p:nvPr>
            <p:ph idx="1"/>
          </p:nvPr>
        </p:nvSpPr>
        <p:spPr>
          <a:xfrm>
            <a:off x="411480" y="6019800"/>
            <a:ext cx="8503920" cy="548640"/>
          </a:xfrm>
        </p:spPr>
        <p:txBody>
          <a:bodyPr numCol="3"/>
          <a:lstStyle/>
          <a:p>
            <a:pPr>
              <a:spcBef>
                <a:spcPts val="300"/>
              </a:spcBef>
              <a:spcAft>
                <a:spcPts val="0"/>
              </a:spcAft>
            </a:pPr>
            <a:r>
              <a:rPr lang="en-US" sz="1600" b="1" baseline="30000" dirty="0">
                <a:latin typeface="Arial" charset="0"/>
                <a:cs typeface="Arial" charset="0"/>
              </a:rPr>
              <a:t>f </a:t>
            </a:r>
            <a:r>
              <a:rPr lang="en-US" sz="1600" b="1" dirty="0">
                <a:latin typeface="Arial" charset="0"/>
                <a:cs typeface="Arial" charset="0"/>
              </a:rPr>
              <a:t>15,000 EU × $2.23 per EU</a:t>
            </a:r>
          </a:p>
          <a:p>
            <a:pPr>
              <a:spcBef>
                <a:spcPts val="300"/>
              </a:spcBef>
              <a:spcAft>
                <a:spcPts val="0"/>
              </a:spcAft>
            </a:pPr>
            <a:r>
              <a:rPr lang="en-US" sz="1600" b="1" baseline="30000" dirty="0">
                <a:latin typeface="Arial" charset="0"/>
                <a:cs typeface="Arial" charset="0"/>
              </a:rPr>
              <a:t>g </a:t>
            </a:r>
            <a:r>
              <a:rPr lang="en-US" sz="1600" b="1" dirty="0">
                <a:latin typeface="Arial" charset="0"/>
                <a:cs typeface="Arial" charset="0"/>
              </a:rPr>
              <a:t>76,000 EU × $0.92</a:t>
            </a:r>
          </a:p>
          <a:p>
            <a:pPr>
              <a:spcBef>
                <a:spcPts val="300"/>
              </a:spcBef>
              <a:spcAft>
                <a:spcPts val="0"/>
              </a:spcAft>
            </a:pPr>
            <a:r>
              <a:rPr lang="en-US" sz="1600" b="1" baseline="30000" dirty="0">
                <a:latin typeface="Arial" charset="0"/>
                <a:cs typeface="Arial" charset="0"/>
              </a:rPr>
              <a:t>h </a:t>
            </a:r>
            <a:r>
              <a:rPr lang="en-US" sz="1600" b="1" dirty="0">
                <a:latin typeface="Arial" charset="0"/>
                <a:cs typeface="Arial" charset="0"/>
              </a:rPr>
              <a:t>76,000 EU × $2.23 per EU</a:t>
            </a:r>
          </a:p>
          <a:p>
            <a:pPr>
              <a:spcBef>
                <a:spcPts val="300"/>
              </a:spcBef>
              <a:spcAft>
                <a:spcPts val="0"/>
              </a:spcAft>
            </a:pPr>
            <a:r>
              <a:rPr lang="en-US" sz="1600" b="1" baseline="30000" dirty="0">
                <a:latin typeface="Arial" charset="0"/>
                <a:cs typeface="Arial" charset="0"/>
              </a:rPr>
              <a:t>I</a:t>
            </a:r>
            <a:r>
              <a:rPr lang="en-US" sz="1600" b="1" dirty="0">
                <a:latin typeface="Arial" charset="0"/>
                <a:cs typeface="Arial" charset="0"/>
              </a:rPr>
              <a:t> 16,000 EU × $0.92 per EU</a:t>
            </a:r>
          </a:p>
          <a:p>
            <a:pPr>
              <a:spcBef>
                <a:spcPts val="300"/>
              </a:spcBef>
              <a:spcAft>
                <a:spcPts val="0"/>
              </a:spcAft>
            </a:pPr>
            <a:r>
              <a:rPr lang="en-US" sz="1600" b="1" baseline="30000" dirty="0">
                <a:latin typeface="Arial" charset="0"/>
                <a:cs typeface="Arial" charset="0"/>
              </a:rPr>
              <a:t>j</a:t>
            </a:r>
            <a:r>
              <a:rPr lang="en-US" sz="1600" b="1" dirty="0">
                <a:latin typeface="Arial" charset="0"/>
                <a:cs typeface="Arial" charset="0"/>
              </a:rPr>
              <a:t> 4,800 EU × $2.23 per EU</a:t>
            </a:r>
            <a:endParaRPr lang="en-US" sz="1600" b="1" baseline="30000" dirty="0">
              <a:latin typeface="Arial" charset="0"/>
              <a:cs typeface="Arial" charset="0"/>
            </a:endParaRPr>
          </a:p>
        </p:txBody>
      </p:sp>
      <p:sp>
        <p:nvSpPr>
          <p:cNvPr id="8" name="Content Placeholder 4"/>
          <p:cNvSpPr>
            <a:spLocks noGrp="1"/>
          </p:cNvSpPr>
          <p:nvPr>
            <p:ph idx="13"/>
          </p:nvPr>
        </p:nvSpPr>
        <p:spPr>
          <a:xfrm>
            <a:off x="0" y="0"/>
            <a:ext cx="457200" cy="457200"/>
          </a:xfrm>
          <a:solidFill>
            <a:srgbClr val="BEBEBE"/>
          </a:solidFill>
        </p:spPr>
        <p:txBody>
          <a:bodyPr anchor="ctr"/>
          <a:lstStyle/>
          <a:p>
            <a:pPr algn="ctr"/>
            <a:r>
              <a:rPr lang="en-US" sz="1200" b="1" dirty="0"/>
              <a:t>LO 8-5</a:t>
            </a:r>
          </a:p>
        </p:txBody>
      </p:sp>
    </p:spTree>
    <p:extLst>
      <p:ext uri="{BB962C8B-B14F-4D97-AF65-F5344CB8AC3E}">
        <p14:creationId xmlns:p14="http://schemas.microsoft.com/office/powerpoint/2010/main" val="30210867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Determining Which is Better:</a:t>
            </a:r>
            <a:br>
              <a:rPr lang="en-US" sz="3600" dirty="0"/>
            </a:br>
            <a:r>
              <a:rPr lang="en-US" sz="3600" dirty="0"/>
              <a:t>FIFO or Weighted-Average?</a:t>
            </a:r>
            <a:r>
              <a:rPr lang="en-US" sz="1200" dirty="0"/>
              <a:t> 1</a:t>
            </a:r>
          </a:p>
        </p:txBody>
      </p:sp>
      <p:sp>
        <p:nvSpPr>
          <p:cNvPr id="6" name="Content Placeholder 2"/>
          <p:cNvSpPr>
            <a:spLocks noGrp="1"/>
          </p:cNvSpPr>
          <p:nvPr>
            <p:ph idx="1"/>
          </p:nvPr>
        </p:nvSpPr>
        <p:spPr>
          <a:xfrm>
            <a:off x="685800" y="1295400"/>
            <a:ext cx="7772400" cy="914400"/>
          </a:xfrm>
          <a:solidFill>
            <a:srgbClr val="C6D9F1"/>
          </a:solidFill>
        </p:spPr>
        <p:txBody>
          <a:bodyPr/>
          <a:lstStyle/>
          <a:p>
            <a:pPr marL="1371600" indent="-1371600" defTabSz="365760">
              <a:spcBef>
                <a:spcPts val="0"/>
              </a:spcBef>
              <a:defRPr/>
            </a:pPr>
            <a:r>
              <a:rPr lang="en-US" sz="2800" b="1" dirty="0">
                <a:solidFill>
                  <a:srgbClr val="0000CC"/>
                </a:solidFill>
                <a:ea typeface="ＭＳ Ｐゴシック" panose="020B0600070205080204" pitchFamily="34" charset="-128"/>
              </a:rPr>
              <a:t>LO 8-6</a:t>
            </a:r>
            <a:r>
              <a:rPr lang="en-US" sz="2400" dirty="0">
                <a:ea typeface="ＭＳ Ｐゴシック" panose="020B0600070205080204" pitchFamily="34" charset="-128"/>
              </a:rPr>
              <a:t>	Analyze the accounting choice between FIFO and weighted-average costing.</a:t>
            </a:r>
          </a:p>
        </p:txBody>
      </p:sp>
      <p:sp>
        <p:nvSpPr>
          <p:cNvPr id="7" name="Content Placeholder 3"/>
          <p:cNvSpPr>
            <a:spLocks noGrp="1"/>
          </p:cNvSpPr>
          <p:nvPr>
            <p:ph idx="13"/>
          </p:nvPr>
        </p:nvSpPr>
        <p:spPr>
          <a:xfrm>
            <a:off x="960120" y="2545080"/>
            <a:ext cx="7223760" cy="1463040"/>
          </a:xfrm>
          <a:solidFill>
            <a:srgbClr val="DDD9C3"/>
          </a:solidFill>
          <a:ln w="19050">
            <a:solidFill>
              <a:schemeClr val="tx1"/>
            </a:solidFill>
          </a:ln>
        </p:spPr>
        <p:txBody>
          <a:bodyPr/>
          <a:lstStyle/>
          <a:p>
            <a:pPr algn="ctr" defTabSz="274320">
              <a:spcBef>
                <a:spcPts val="0"/>
              </a:spcBef>
              <a:buSzPct val="100000"/>
              <a:defRPr/>
            </a:pPr>
            <a:r>
              <a:rPr lang="en-US" sz="2800" b="1" u="sng" dirty="0"/>
              <a:t>Weighted-average</a:t>
            </a:r>
          </a:p>
          <a:p>
            <a:pPr algn="ctr" defTabSz="274320">
              <a:spcBef>
                <a:spcPts val="0"/>
              </a:spcBef>
              <a:buSzPct val="100000"/>
              <a:defRPr/>
            </a:pPr>
            <a:r>
              <a:rPr lang="en-US" sz="2800" dirty="0"/>
              <a:t>Does not separate prior period and current period activities and costs.</a:t>
            </a:r>
          </a:p>
        </p:txBody>
      </p:sp>
      <p:sp>
        <p:nvSpPr>
          <p:cNvPr id="8" name="Content Placeholder 4"/>
          <p:cNvSpPr>
            <a:spLocks noGrp="1"/>
          </p:cNvSpPr>
          <p:nvPr>
            <p:ph idx="14"/>
          </p:nvPr>
        </p:nvSpPr>
        <p:spPr>
          <a:xfrm>
            <a:off x="960120" y="4328160"/>
            <a:ext cx="7223760" cy="1920240"/>
          </a:xfrm>
          <a:solidFill>
            <a:srgbClr val="DDD9C3"/>
          </a:solidFill>
          <a:ln w="19050">
            <a:solidFill>
              <a:schemeClr val="tx1"/>
            </a:solidFill>
          </a:ln>
        </p:spPr>
        <p:txBody>
          <a:bodyPr/>
          <a:lstStyle/>
          <a:p>
            <a:pPr algn="ctr" defTabSz="274320">
              <a:spcBef>
                <a:spcPts val="0"/>
              </a:spcBef>
              <a:buSzPct val="100000"/>
              <a:defRPr/>
            </a:pPr>
            <a:r>
              <a:rPr lang="en-US" sz="2800" b="1" u="sng" dirty="0"/>
              <a:t>FIFO</a:t>
            </a:r>
            <a:endParaRPr lang="en-US" sz="2800" dirty="0"/>
          </a:p>
          <a:p>
            <a:pPr algn="ctr" defTabSz="274320">
              <a:spcBef>
                <a:spcPts val="0"/>
              </a:spcBef>
              <a:buSzPct val="100000"/>
              <a:defRPr/>
            </a:pPr>
            <a:r>
              <a:rPr lang="en-US" sz="2800" dirty="0"/>
              <a:t>Separates prior period and current period activities and traces the prior period and current period costs to the respective units.</a:t>
            </a:r>
          </a:p>
        </p:txBody>
      </p:sp>
      <p:sp>
        <p:nvSpPr>
          <p:cNvPr id="9" name="Content Placeholder 5"/>
          <p:cNvSpPr>
            <a:spLocks noGrp="1"/>
          </p:cNvSpPr>
          <p:nvPr>
            <p:ph idx="15"/>
          </p:nvPr>
        </p:nvSpPr>
        <p:spPr>
          <a:xfrm>
            <a:off x="0" y="0"/>
            <a:ext cx="457200" cy="457200"/>
          </a:xfrm>
          <a:solidFill>
            <a:srgbClr val="BEBEBE"/>
          </a:solidFill>
        </p:spPr>
        <p:txBody>
          <a:bodyPr anchor="ctr"/>
          <a:lstStyle/>
          <a:p>
            <a:pPr algn="ctr"/>
            <a:r>
              <a:rPr lang="en-US" sz="1200" b="1" dirty="0"/>
              <a:t>LO 8-6</a:t>
            </a:r>
          </a:p>
        </p:txBody>
      </p:sp>
    </p:spTree>
    <p:extLst>
      <p:ext uri="{BB962C8B-B14F-4D97-AF65-F5344CB8AC3E}">
        <p14:creationId xmlns:p14="http://schemas.microsoft.com/office/powerpoint/2010/main" val="32769604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Determining Which is Better:</a:t>
            </a:r>
            <a:br>
              <a:rPr lang="en-US" sz="3600" dirty="0"/>
            </a:br>
            <a:r>
              <a:rPr lang="en-US" sz="3600" dirty="0"/>
              <a:t>FIFO or Weighted-Average?</a:t>
            </a:r>
            <a:r>
              <a:rPr lang="en-US" sz="1200" dirty="0"/>
              <a:t> 2</a:t>
            </a:r>
            <a:endParaRPr lang="en-US" sz="3600" dirty="0"/>
          </a:p>
        </p:txBody>
      </p:sp>
      <p:sp>
        <p:nvSpPr>
          <p:cNvPr id="9" name="Content Placeholder 2"/>
          <p:cNvSpPr>
            <a:spLocks noGrp="1"/>
          </p:cNvSpPr>
          <p:nvPr>
            <p:ph idx="1"/>
          </p:nvPr>
        </p:nvSpPr>
        <p:spPr>
          <a:xfrm>
            <a:off x="457200" y="1295400"/>
            <a:ext cx="8229600" cy="1066800"/>
          </a:xfrm>
          <a:solidFill>
            <a:srgbClr val="DDD9C3"/>
          </a:solidFill>
          <a:ln w="19050">
            <a:solidFill>
              <a:schemeClr val="tx1"/>
            </a:solidFill>
          </a:ln>
        </p:spPr>
        <p:txBody>
          <a:bodyPr/>
          <a:lstStyle/>
          <a:p>
            <a:pPr algn="ctr">
              <a:buSzPct val="100000"/>
            </a:pPr>
            <a:r>
              <a:rPr lang="en-US" sz="2800" dirty="0"/>
              <a:t>Comparison of weighted-average and FIFO process costing (ASJ’s Shredding Department)</a:t>
            </a:r>
          </a:p>
        </p:txBody>
      </p:sp>
      <p:graphicFrame>
        <p:nvGraphicFramePr>
          <p:cNvPr id="14" name="Table 3"/>
          <p:cNvGraphicFramePr>
            <a:graphicFrameLocks noGrp="1"/>
          </p:cNvGraphicFramePr>
          <p:nvPr>
            <p:extLst>
              <p:ext uri="{D42A27DB-BD31-4B8C-83A1-F6EECF244321}">
                <p14:modId xmlns:p14="http://schemas.microsoft.com/office/powerpoint/2010/main" val="1607783745"/>
              </p:ext>
            </p:extLst>
          </p:nvPr>
        </p:nvGraphicFramePr>
        <p:xfrm>
          <a:off x="457200" y="2595880"/>
          <a:ext cx="8229600" cy="3749040"/>
        </p:xfrm>
        <a:graphic>
          <a:graphicData uri="http://schemas.openxmlformats.org/drawingml/2006/table">
            <a:tbl>
              <a:tblPr firstRow="1" bandRow="1">
                <a:tableStyleId>{5C22544A-7EE6-4342-B048-85BDC9FD1C3A}</a:tableStyleId>
              </a:tblPr>
              <a:tblGrid>
                <a:gridCol w="4937760">
                  <a:extLst>
                    <a:ext uri="{9D8B030D-6E8A-4147-A177-3AD203B41FA5}">
                      <a16:colId xmlns:a16="http://schemas.microsoft.com/office/drawing/2014/main" val="1093881455"/>
                    </a:ext>
                  </a:extLst>
                </a:gridCol>
                <a:gridCol w="1645920">
                  <a:extLst>
                    <a:ext uri="{9D8B030D-6E8A-4147-A177-3AD203B41FA5}">
                      <a16:colId xmlns:a16="http://schemas.microsoft.com/office/drawing/2014/main" val="1825287048"/>
                    </a:ext>
                  </a:extLst>
                </a:gridCol>
                <a:gridCol w="1645920">
                  <a:extLst>
                    <a:ext uri="{9D8B030D-6E8A-4147-A177-3AD203B41FA5}">
                      <a16:colId xmlns:a16="http://schemas.microsoft.com/office/drawing/2014/main" val="1508655848"/>
                    </a:ext>
                  </a:extLst>
                </a:gridCol>
              </a:tblGrid>
              <a:tr h="370840">
                <a:tc>
                  <a:txBody>
                    <a:bodyPr/>
                    <a:lstStyle/>
                    <a:p>
                      <a:endParaRPr lang="en-US" sz="220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200" dirty="0">
                          <a:solidFill>
                            <a:schemeClr val="tx1"/>
                          </a:solidFill>
                          <a:latin typeface="Arial" panose="020B0604020202020204" pitchFamily="34" charset="0"/>
                          <a:cs typeface="Arial" panose="020B0604020202020204" pitchFamily="34" charset="0"/>
                        </a:rPr>
                        <a:t>Weighted-average</a:t>
                      </a: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200" dirty="0">
                          <a:solidFill>
                            <a:schemeClr val="tx1"/>
                          </a:solidFill>
                          <a:latin typeface="Arial" panose="020B0604020202020204" pitchFamily="34" charset="0"/>
                          <a:cs typeface="Arial" panose="020B0604020202020204" pitchFamily="34" charset="0"/>
                        </a:rPr>
                        <a:t>FIFO</a:t>
                      </a: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1029983"/>
                  </a:ext>
                </a:extLst>
              </a:tr>
              <a:tr h="370840">
                <a:tc>
                  <a:txBody>
                    <a:bodyPr/>
                    <a:lstStyle/>
                    <a:p>
                      <a:r>
                        <a:rPr lang="en-US" sz="2200" dirty="0">
                          <a:solidFill>
                            <a:schemeClr val="tx1"/>
                          </a:solidFill>
                          <a:latin typeface="Arial" panose="020B0604020202020204" pitchFamily="34" charset="0"/>
                          <a:cs typeface="Arial" panose="020B0604020202020204" pitchFamily="34" charset="0"/>
                        </a:rPr>
                        <a:t>Equivalent unit costs: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endParaRPr lang="en-US" sz="2200" dirty="0">
                        <a:solidFill>
                          <a:schemeClr val="tx1"/>
                        </a:solidFill>
                        <a:latin typeface="Arial" panose="020B0604020202020204" pitchFamily="34" charset="0"/>
                        <a:cs typeface="Arial" panose="020B0604020202020204" pitchFamily="34" charset="0"/>
                      </a:endParaRPr>
                    </a:p>
                  </a:txBody>
                  <a:tcPr marR="32004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tc>
                  <a:txBody>
                    <a:bodyPr/>
                    <a:lstStyle/>
                    <a:p>
                      <a:pPr algn="r"/>
                      <a:endParaRPr lang="en-US" sz="2200" dirty="0">
                        <a:solidFill>
                          <a:schemeClr val="tx1"/>
                        </a:solidFill>
                        <a:latin typeface="Arial" panose="020B0604020202020204" pitchFamily="34" charset="0"/>
                        <a:cs typeface="Arial" panose="020B0604020202020204" pitchFamily="34" charset="0"/>
                      </a:endParaRP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2451475969"/>
                  </a:ext>
                </a:extLst>
              </a:tr>
              <a:tr h="370840">
                <a:tc>
                  <a:txBody>
                    <a:bodyPr/>
                    <a:lstStyle/>
                    <a:p>
                      <a:pPr marL="274320"/>
                      <a:r>
                        <a:rPr lang="en-US" sz="2200" dirty="0">
                          <a:solidFill>
                            <a:schemeClr val="tx1"/>
                          </a:solidFill>
                          <a:latin typeface="Arial" panose="020B0604020202020204" pitchFamily="34" charset="0"/>
                          <a:cs typeface="Arial" panose="020B0604020202020204" pitchFamily="34" charset="0"/>
                        </a:rPr>
                        <a:t>Materials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200" dirty="0">
                          <a:solidFill>
                            <a:schemeClr val="tx1"/>
                          </a:solidFill>
                          <a:latin typeface="Arial" panose="020B0604020202020204" pitchFamily="34" charset="0"/>
                          <a:cs typeface="Arial" panose="020B0604020202020204" pitchFamily="34" charset="0"/>
                        </a:rPr>
                        <a:t>$      0.90</a:t>
                      </a: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200" dirty="0">
                          <a:solidFill>
                            <a:schemeClr val="tx1"/>
                          </a:solidFill>
                          <a:latin typeface="Arial" panose="020B0604020202020204" pitchFamily="34" charset="0"/>
                          <a:cs typeface="Arial" panose="020B0604020202020204" pitchFamily="34" charset="0"/>
                        </a:rPr>
                        <a:t>$      0.92</a:t>
                      </a: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1333749026"/>
                  </a:ext>
                </a:extLst>
              </a:tr>
              <a:tr h="370840">
                <a:tc>
                  <a:txBody>
                    <a:bodyPr/>
                    <a:lstStyle/>
                    <a:p>
                      <a:pPr marL="274320"/>
                      <a:r>
                        <a:rPr lang="en-US" sz="2200" dirty="0">
                          <a:solidFill>
                            <a:schemeClr val="tx1"/>
                          </a:solidFill>
                          <a:latin typeface="Arial" panose="020B0604020202020204" pitchFamily="34" charset="0"/>
                          <a:cs typeface="Arial" panose="020B0604020202020204" pitchFamily="34" charset="0"/>
                        </a:rPr>
                        <a:t>Conversion costs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200" dirty="0">
                          <a:solidFill>
                            <a:schemeClr val="tx1"/>
                          </a:solidFill>
                          <a:latin typeface="Arial" panose="020B0604020202020204" pitchFamily="34" charset="0"/>
                          <a:cs typeface="Arial" panose="020B0604020202020204" pitchFamily="34" charset="0"/>
                        </a:rPr>
                        <a:t>2.20</a:t>
                      </a: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200" dirty="0">
                          <a:solidFill>
                            <a:schemeClr val="tx1"/>
                          </a:solidFill>
                          <a:latin typeface="Arial" panose="020B0604020202020204" pitchFamily="34" charset="0"/>
                          <a:cs typeface="Arial" panose="020B0604020202020204" pitchFamily="34" charset="0"/>
                        </a:rPr>
                        <a:t>2.23</a:t>
                      </a: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2343228082"/>
                  </a:ext>
                </a:extLst>
              </a:tr>
              <a:tr h="370840">
                <a:tc>
                  <a:txBody>
                    <a:bodyPr/>
                    <a:lstStyle/>
                    <a:p>
                      <a:r>
                        <a:rPr lang="en-US" sz="2200" dirty="0">
                          <a:solidFill>
                            <a:schemeClr val="tx1"/>
                          </a:solidFill>
                          <a:latin typeface="Arial" panose="020B0604020202020204" pitchFamily="34" charset="0"/>
                          <a:cs typeface="Arial" panose="020B0604020202020204" pitchFamily="34" charset="0"/>
                        </a:rPr>
                        <a:t>Batch costs: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endParaRPr lang="en-US" sz="2200" dirty="0">
                        <a:solidFill>
                          <a:schemeClr val="tx1"/>
                        </a:solidFill>
                        <a:latin typeface="Arial" panose="020B0604020202020204" pitchFamily="34" charset="0"/>
                        <a:cs typeface="Arial" panose="020B0604020202020204" pitchFamily="34" charset="0"/>
                      </a:endParaRP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endParaRPr lang="en-US" sz="2200" dirty="0">
                        <a:solidFill>
                          <a:schemeClr val="tx1"/>
                        </a:solidFill>
                        <a:latin typeface="Arial" panose="020B0604020202020204" pitchFamily="34" charset="0"/>
                        <a:cs typeface="Arial" panose="020B0604020202020204" pitchFamily="34" charset="0"/>
                      </a:endParaRP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4022103868"/>
                  </a:ext>
                </a:extLst>
              </a:tr>
              <a:tr h="370840">
                <a:tc>
                  <a:txBody>
                    <a:bodyPr/>
                    <a:lstStyle/>
                    <a:p>
                      <a:pPr marL="274320"/>
                      <a:r>
                        <a:rPr lang="en-US" sz="2200" dirty="0">
                          <a:solidFill>
                            <a:schemeClr val="tx1"/>
                          </a:solidFill>
                          <a:latin typeface="Arial" panose="020B0604020202020204" pitchFamily="34" charset="0"/>
                          <a:cs typeface="Arial" panose="020B0604020202020204" pitchFamily="34" charset="0"/>
                        </a:rPr>
                        <a:t>Cost of goods transferred out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200" dirty="0">
                          <a:solidFill>
                            <a:schemeClr val="tx1"/>
                          </a:solidFill>
                          <a:latin typeface="Arial" panose="020B0604020202020204" pitchFamily="34" charset="0"/>
                          <a:cs typeface="Arial" panose="020B0604020202020204" pitchFamily="34" charset="0"/>
                        </a:rPr>
                        <a:t>$297,600</a:t>
                      </a: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200" dirty="0">
                          <a:solidFill>
                            <a:schemeClr val="tx1"/>
                          </a:solidFill>
                          <a:latin typeface="Arial" panose="020B0604020202020204" pitchFamily="34" charset="0"/>
                          <a:cs typeface="Arial" panose="020B0604020202020204" pitchFamily="34" charset="0"/>
                        </a:rPr>
                        <a:t>$297,136</a:t>
                      </a: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3646003071"/>
                  </a:ext>
                </a:extLst>
              </a:tr>
              <a:tr h="370840">
                <a:tc>
                  <a:txBody>
                    <a:bodyPr/>
                    <a:lstStyle/>
                    <a:p>
                      <a:pPr marL="274320"/>
                      <a:r>
                        <a:rPr lang="en-US" sz="2200" dirty="0">
                          <a:solidFill>
                            <a:schemeClr val="tx1"/>
                          </a:solidFill>
                          <a:latin typeface="Arial" panose="020B0604020202020204" pitchFamily="34" charset="0"/>
                          <a:cs typeface="Arial" panose="020B0604020202020204" pitchFamily="34" charset="0"/>
                        </a:rPr>
                        <a:t>Work-in-process, ending inventory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200" u="sng" dirty="0">
                          <a:solidFill>
                            <a:schemeClr val="tx1"/>
                          </a:solidFill>
                          <a:latin typeface="Arial" panose="020B0604020202020204" pitchFamily="34" charset="0"/>
                          <a:cs typeface="Arial" panose="020B0604020202020204" pitchFamily="34" charset="0"/>
                        </a:rPr>
                        <a:t>    24,960</a:t>
                      </a: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tc>
                  <a:txBody>
                    <a:bodyPr/>
                    <a:lstStyle/>
                    <a:p>
                      <a:pPr algn="r"/>
                      <a:r>
                        <a:rPr lang="en-US" sz="2200" u="sng" dirty="0">
                          <a:solidFill>
                            <a:schemeClr val="tx1"/>
                          </a:solidFill>
                          <a:latin typeface="Arial" panose="020B0604020202020204" pitchFamily="34" charset="0"/>
                          <a:cs typeface="Arial" panose="020B0604020202020204" pitchFamily="34" charset="0"/>
                        </a:rPr>
                        <a:t>    25,424</a:t>
                      </a: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944580832"/>
                  </a:ext>
                </a:extLst>
              </a:tr>
              <a:tr h="370840">
                <a:tc>
                  <a:txBody>
                    <a:bodyPr/>
                    <a:lstStyle/>
                    <a:p>
                      <a:pPr marL="548640"/>
                      <a:r>
                        <a:rPr lang="en-US" sz="2200" dirty="0">
                          <a:solidFill>
                            <a:schemeClr val="tx1"/>
                          </a:solidFill>
                          <a:latin typeface="Arial" panose="020B0604020202020204" pitchFamily="34" charset="0"/>
                          <a:cs typeface="Arial" panose="020B0604020202020204" pitchFamily="34" charset="0"/>
                        </a:rPr>
                        <a:t>Total costs assigned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2200" u="dbl" baseline="0" dirty="0">
                          <a:solidFill>
                            <a:schemeClr val="tx1"/>
                          </a:solidFill>
                          <a:latin typeface="Arial" panose="020B0604020202020204" pitchFamily="34" charset="0"/>
                          <a:cs typeface="Arial" panose="020B0604020202020204" pitchFamily="34" charset="0"/>
                        </a:rPr>
                        <a:t>$322,560</a:t>
                      </a: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tc>
                  <a:txBody>
                    <a:bodyPr/>
                    <a:lstStyle/>
                    <a:p>
                      <a:pPr algn="r"/>
                      <a:r>
                        <a:rPr lang="en-US" sz="2200" u="dbl" baseline="0" dirty="0">
                          <a:solidFill>
                            <a:schemeClr val="tx1"/>
                          </a:solidFill>
                          <a:latin typeface="Arial" panose="020B0604020202020204" pitchFamily="34" charset="0"/>
                          <a:cs typeface="Arial" panose="020B0604020202020204" pitchFamily="34" charset="0"/>
                        </a:rPr>
                        <a:t>$322,560</a:t>
                      </a:r>
                    </a:p>
                  </a:txBody>
                  <a:tcPr marR="2286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79646"/>
                    </a:solidFill>
                  </a:tcPr>
                </a:tc>
                <a:extLst>
                  <a:ext uri="{0D108BD9-81ED-4DB2-BD59-A6C34878D82A}">
                    <a16:rowId xmlns:a16="http://schemas.microsoft.com/office/drawing/2014/main" val="586025526"/>
                  </a:ext>
                </a:extLst>
              </a:tr>
            </a:tbl>
          </a:graphicData>
        </a:graphic>
      </p:graphicFrame>
      <p:sp>
        <p:nvSpPr>
          <p:cNvPr id="13" name="Content Placeholder 4"/>
          <p:cNvSpPr>
            <a:spLocks noGrp="1"/>
          </p:cNvSpPr>
          <p:nvPr>
            <p:ph idx="13"/>
          </p:nvPr>
        </p:nvSpPr>
        <p:spPr>
          <a:xfrm>
            <a:off x="0" y="0"/>
            <a:ext cx="457200" cy="457200"/>
          </a:xfrm>
          <a:solidFill>
            <a:srgbClr val="BEBEBE"/>
          </a:solidFill>
        </p:spPr>
        <p:txBody>
          <a:bodyPr anchor="ctr"/>
          <a:lstStyle/>
          <a:p>
            <a:pPr algn="ctr"/>
            <a:r>
              <a:rPr lang="en-US" sz="1200" b="1" dirty="0"/>
              <a:t>LO 8-6</a:t>
            </a:r>
          </a:p>
        </p:txBody>
      </p:sp>
    </p:spTree>
    <p:extLst>
      <p:ext uri="{BB962C8B-B14F-4D97-AF65-F5344CB8AC3E}">
        <p14:creationId xmlns:p14="http://schemas.microsoft.com/office/powerpoint/2010/main" val="2961033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a:xfrm>
            <a:off x="457200" y="1295400"/>
            <a:ext cx="8229600" cy="5029200"/>
          </a:xfrm>
          <a:solidFill>
            <a:srgbClr val="C6D9F1"/>
          </a:solidFill>
        </p:spPr>
        <p:txBody>
          <a:bodyPr/>
          <a:lstStyle/>
          <a:p>
            <a:pPr marL="1371600" indent="-1371600" defTabSz="365760">
              <a:defRPr/>
            </a:pPr>
            <a:r>
              <a:rPr lang="en-US" sz="2400" b="1" dirty="0">
                <a:solidFill>
                  <a:srgbClr val="0000CC"/>
                </a:solidFill>
                <a:ea typeface="ＭＳ Ｐゴシック" panose="020B0600070205080204" pitchFamily="34" charset="-128"/>
              </a:rPr>
              <a:t>LO 8-1</a:t>
            </a:r>
            <a:r>
              <a:rPr lang="en-US" sz="2400" b="1" dirty="0">
                <a:solidFill>
                  <a:srgbClr val="0000CC"/>
                </a:solidFill>
                <a:effectLst>
                  <a:outerShdw blurRad="38100" dist="38100" dir="2700000" algn="tl">
                    <a:srgbClr val="000000">
                      <a:alpha val="43137"/>
                    </a:srgbClr>
                  </a:outerShdw>
                </a:effectLst>
                <a:ea typeface="ＭＳ Ｐゴシック" panose="020B0600070205080204" pitchFamily="34" charset="-128"/>
              </a:rPr>
              <a:t>	</a:t>
            </a:r>
            <a:r>
              <a:rPr lang="en-US" sz="2000" dirty="0">
                <a:ea typeface="ＭＳ Ｐゴシック" panose="020B0600070205080204" pitchFamily="34" charset="-128"/>
              </a:rPr>
              <a:t>Explain the concept and purpose of equivalent units.</a:t>
            </a:r>
          </a:p>
          <a:p>
            <a:pPr marL="1371600" indent="-1371600" defTabSz="365760">
              <a:defRPr/>
            </a:pPr>
            <a:r>
              <a:rPr lang="en-US" sz="2400" b="1" dirty="0">
                <a:solidFill>
                  <a:srgbClr val="0000CC"/>
                </a:solidFill>
                <a:ea typeface="ＭＳ Ｐゴシック" panose="020B0600070205080204" pitchFamily="34" charset="-128"/>
              </a:rPr>
              <a:t>LO 8-2 </a:t>
            </a:r>
            <a:r>
              <a:rPr lang="en-US" sz="2000" dirty="0">
                <a:ea typeface="ＭＳ Ｐゴシック" panose="020B0600070205080204" pitchFamily="34" charset="-128"/>
              </a:rPr>
              <a:t> 	Assign costs to products using a five-step process.</a:t>
            </a:r>
          </a:p>
          <a:p>
            <a:pPr marL="1371600" indent="-1371600" defTabSz="365760">
              <a:defRPr/>
            </a:pPr>
            <a:r>
              <a:rPr lang="en-US" sz="2400" b="1" dirty="0">
                <a:solidFill>
                  <a:srgbClr val="0000CC"/>
                </a:solidFill>
                <a:ea typeface="ＭＳ Ｐゴシック" panose="020B0600070205080204" pitchFamily="34" charset="-128"/>
              </a:rPr>
              <a:t>LO 8-3</a:t>
            </a:r>
            <a:r>
              <a:rPr lang="en-US" sz="2400" b="1" dirty="0">
                <a:solidFill>
                  <a:srgbClr val="0000CC"/>
                </a:solidFill>
                <a:effectLst>
                  <a:outerShdw blurRad="38100" dist="38100" dir="2700000" algn="tl">
                    <a:srgbClr val="000000">
                      <a:alpha val="43137"/>
                    </a:srgbClr>
                  </a:outerShdw>
                </a:effectLst>
                <a:ea typeface="ＭＳ Ｐゴシック" panose="020B0600070205080204" pitchFamily="34" charset="-128"/>
              </a:rPr>
              <a:t>	</a:t>
            </a:r>
            <a:r>
              <a:rPr lang="en-US" sz="2000" dirty="0">
                <a:ea typeface="ＭＳ Ｐゴシック" panose="020B0600070205080204" pitchFamily="34" charset="-128"/>
              </a:rPr>
              <a:t>Assign costs to products using weighted-average costing.</a:t>
            </a:r>
          </a:p>
          <a:p>
            <a:pPr marL="1371600" indent="-1371600" defTabSz="365760">
              <a:defRPr/>
            </a:pPr>
            <a:r>
              <a:rPr lang="en-US" sz="2400" b="1" dirty="0">
                <a:solidFill>
                  <a:srgbClr val="0000CC"/>
                </a:solidFill>
                <a:ea typeface="ＭＳ Ｐゴシック" panose="020B0600070205080204" pitchFamily="34" charset="-128"/>
              </a:rPr>
              <a:t>LO 8-4	</a:t>
            </a:r>
            <a:r>
              <a:rPr lang="en-US" sz="2000" dirty="0">
                <a:ea typeface="ＭＳ Ｐゴシック" panose="020B0600070205080204" pitchFamily="34" charset="-128"/>
              </a:rPr>
              <a:t>Prepare and analyze a production cost report.</a:t>
            </a:r>
          </a:p>
          <a:p>
            <a:pPr marL="1371600" indent="-1371600" defTabSz="365760">
              <a:defRPr/>
            </a:pPr>
            <a:r>
              <a:rPr lang="en-US" sz="2400" b="1" dirty="0">
                <a:solidFill>
                  <a:srgbClr val="0000CC"/>
                </a:solidFill>
                <a:ea typeface="ＭＳ Ｐゴシック" panose="020B0600070205080204" pitchFamily="34" charset="-128"/>
              </a:rPr>
              <a:t>LO 8-5	</a:t>
            </a:r>
            <a:r>
              <a:rPr lang="en-US" sz="2000" dirty="0">
                <a:ea typeface="ＭＳ Ｐゴシック" panose="020B0600070205080204" pitchFamily="34" charset="-128"/>
              </a:rPr>
              <a:t>Assign costs to products using first-in, first-out (FIFO) costing.</a:t>
            </a:r>
          </a:p>
          <a:p>
            <a:pPr marL="1371600" indent="-1371600" defTabSz="365760">
              <a:defRPr/>
            </a:pPr>
            <a:r>
              <a:rPr lang="en-US" sz="2400" b="1" dirty="0">
                <a:solidFill>
                  <a:srgbClr val="0000CC"/>
                </a:solidFill>
                <a:ea typeface="ＭＳ Ｐゴシック" panose="020B0600070205080204" pitchFamily="34" charset="-128"/>
              </a:rPr>
              <a:t>LO 8-6	</a:t>
            </a:r>
            <a:r>
              <a:rPr lang="en-US" sz="2000" dirty="0">
                <a:ea typeface="ＭＳ Ｐゴシック" panose="020B0600070205080204" pitchFamily="34" charset="-128"/>
              </a:rPr>
              <a:t>Analyze the accounting choice between FIFO and weighted-average costing.</a:t>
            </a:r>
          </a:p>
          <a:p>
            <a:pPr marL="1371600" indent="-1371600" defTabSz="365760">
              <a:defRPr/>
            </a:pPr>
            <a:r>
              <a:rPr lang="en-US" sz="2400" b="1" dirty="0">
                <a:solidFill>
                  <a:srgbClr val="0000CC"/>
                </a:solidFill>
                <a:ea typeface="ＭＳ Ｐゴシック" panose="020B0600070205080204" pitchFamily="34" charset="-128"/>
              </a:rPr>
              <a:t>LO 8-7	</a:t>
            </a:r>
            <a:r>
              <a:rPr lang="en-US" sz="2000" dirty="0">
                <a:ea typeface="ＭＳ Ｐゴシック" panose="020B0600070205080204" pitchFamily="34" charset="-128"/>
              </a:rPr>
              <a:t>Know when to use process or job costing.</a:t>
            </a:r>
            <a:endParaRPr lang="en-US" sz="2400" dirty="0">
              <a:ea typeface="ＭＳ Ｐゴシック" panose="020B0600070205080204" pitchFamily="34" charset="-128"/>
            </a:endParaRPr>
          </a:p>
          <a:p>
            <a:pPr marL="1371600" indent="-1371600" defTabSz="365760">
              <a:defRPr/>
            </a:pPr>
            <a:r>
              <a:rPr lang="en-US" sz="2400" b="1" dirty="0">
                <a:solidFill>
                  <a:srgbClr val="0000CC"/>
                </a:solidFill>
                <a:ea typeface="ＭＳ Ｐゴシック" panose="020B0600070205080204" pitchFamily="34" charset="-128"/>
              </a:rPr>
              <a:t>LO 8-8	</a:t>
            </a:r>
            <a:r>
              <a:rPr lang="en-US" sz="2000" dirty="0">
                <a:ea typeface="ＭＳ Ｐゴシック" panose="020B0600070205080204" pitchFamily="34" charset="-128"/>
              </a:rPr>
              <a:t>Compare and contrast operations costing with job costing and process costing.</a:t>
            </a:r>
          </a:p>
        </p:txBody>
      </p:sp>
    </p:spTree>
    <p:extLst>
      <p:ext uri="{BB962C8B-B14F-4D97-AF65-F5344CB8AC3E}">
        <p14:creationId xmlns:p14="http://schemas.microsoft.com/office/powerpoint/2010/main" val="3898155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Using Costs Transferred in from Prior Departments</a:t>
            </a:r>
          </a:p>
        </p:txBody>
      </p:sp>
      <p:sp>
        <p:nvSpPr>
          <p:cNvPr id="3" name="Content Placeholder 2"/>
          <p:cNvSpPr>
            <a:spLocks noGrp="1"/>
          </p:cNvSpPr>
          <p:nvPr>
            <p:ph idx="1"/>
          </p:nvPr>
        </p:nvSpPr>
        <p:spPr>
          <a:xfrm>
            <a:off x="914400" y="1661160"/>
            <a:ext cx="7315200" cy="1463040"/>
          </a:xfrm>
          <a:solidFill>
            <a:srgbClr val="DDD9C3"/>
          </a:solidFill>
          <a:ln w="19050">
            <a:solidFill>
              <a:schemeClr val="tx1"/>
            </a:solidFill>
          </a:ln>
        </p:spPr>
        <p:txBody>
          <a:bodyPr/>
          <a:lstStyle/>
          <a:p>
            <a:pPr algn="ctr" defTabSz="273050">
              <a:defRPr/>
            </a:pPr>
            <a:r>
              <a:rPr lang="en-US" sz="2800" dirty="0">
                <a:ea typeface="ＭＳ Ｐゴシック" panose="020B0600070205080204" pitchFamily="34" charset="-128"/>
              </a:rPr>
              <a:t>Prior department costs are costs incurred in one department and transferred to a subsequent department.</a:t>
            </a:r>
          </a:p>
        </p:txBody>
      </p:sp>
      <p:sp>
        <p:nvSpPr>
          <p:cNvPr id="4" name="Content Placeholder 3"/>
          <p:cNvSpPr>
            <a:spLocks noGrp="1"/>
          </p:cNvSpPr>
          <p:nvPr>
            <p:ph idx="13"/>
          </p:nvPr>
        </p:nvSpPr>
        <p:spPr>
          <a:xfrm>
            <a:off x="914400" y="3451860"/>
            <a:ext cx="7315200" cy="1005840"/>
          </a:xfrm>
          <a:solidFill>
            <a:srgbClr val="DDD9C3"/>
          </a:solidFill>
          <a:ln w="19050">
            <a:solidFill>
              <a:schemeClr val="tx1"/>
            </a:solidFill>
          </a:ln>
        </p:spPr>
        <p:txBody>
          <a:bodyPr/>
          <a:lstStyle/>
          <a:p>
            <a:pPr algn="ctr" defTabSz="273050">
              <a:defRPr/>
            </a:pPr>
            <a:r>
              <a:rPr lang="en-US" sz="2800" dirty="0">
                <a:ea typeface="ＭＳ Ｐゴシック" panose="020B0600070205080204" pitchFamily="34" charset="-128"/>
              </a:rPr>
              <a:t>It is important to distinguish between prior </a:t>
            </a:r>
            <a:r>
              <a:rPr lang="en-US" sz="2800" b="1" i="1" dirty="0">
                <a:ea typeface="ＭＳ Ｐゴシック" panose="020B0600070205080204" pitchFamily="34" charset="-128"/>
              </a:rPr>
              <a:t>department</a:t>
            </a:r>
            <a:r>
              <a:rPr lang="en-US" sz="2800" dirty="0">
                <a:ea typeface="ＭＳ Ｐゴシック" panose="020B0600070205080204" pitchFamily="34" charset="-128"/>
              </a:rPr>
              <a:t> costs and prior </a:t>
            </a:r>
            <a:r>
              <a:rPr lang="en-US" sz="2800" b="1" i="1" dirty="0">
                <a:ea typeface="ＭＳ Ｐゴシック" panose="020B0600070205080204" pitchFamily="34" charset="-128"/>
              </a:rPr>
              <a:t>period</a:t>
            </a:r>
            <a:r>
              <a:rPr lang="en-US" sz="2800" dirty="0">
                <a:ea typeface="ＭＳ Ｐゴシック" panose="020B0600070205080204" pitchFamily="34" charset="-128"/>
              </a:rPr>
              <a:t> costs.</a:t>
            </a:r>
          </a:p>
        </p:txBody>
      </p:sp>
      <p:sp>
        <p:nvSpPr>
          <p:cNvPr id="5" name="Content Placeholder 4"/>
          <p:cNvSpPr>
            <a:spLocks noGrp="1"/>
          </p:cNvSpPr>
          <p:nvPr>
            <p:ph idx="14"/>
          </p:nvPr>
        </p:nvSpPr>
        <p:spPr>
          <a:xfrm>
            <a:off x="914400" y="4785360"/>
            <a:ext cx="7315200" cy="1005840"/>
          </a:xfrm>
          <a:solidFill>
            <a:srgbClr val="DDD9C3"/>
          </a:solidFill>
          <a:ln w="19050">
            <a:solidFill>
              <a:schemeClr val="tx1"/>
            </a:solidFill>
          </a:ln>
        </p:spPr>
        <p:txBody>
          <a:bodyPr/>
          <a:lstStyle/>
          <a:p>
            <a:pPr algn="ctr" defTabSz="273050">
              <a:defRPr/>
            </a:pPr>
            <a:r>
              <a:rPr lang="en-US" sz="2800" dirty="0">
                <a:ea typeface="ＭＳ Ｐゴシック" panose="020B0600070205080204" pitchFamily="34" charset="-128"/>
              </a:rPr>
              <a:t>Prior period costs are costs that were incurred in a previous accounting period.</a:t>
            </a:r>
          </a:p>
        </p:txBody>
      </p:sp>
      <p:sp>
        <p:nvSpPr>
          <p:cNvPr id="9" name="Content Placeholder 5"/>
          <p:cNvSpPr>
            <a:spLocks noGrp="1"/>
          </p:cNvSpPr>
          <p:nvPr>
            <p:ph idx="15"/>
          </p:nvPr>
        </p:nvSpPr>
        <p:spPr>
          <a:xfrm>
            <a:off x="0" y="0"/>
            <a:ext cx="457200" cy="457200"/>
          </a:xfrm>
          <a:solidFill>
            <a:srgbClr val="BEBEBE"/>
          </a:solidFill>
        </p:spPr>
        <p:txBody>
          <a:bodyPr anchor="ctr"/>
          <a:lstStyle/>
          <a:p>
            <a:pPr algn="ctr"/>
            <a:r>
              <a:rPr lang="en-US" sz="1200" b="1" dirty="0"/>
              <a:t>LO 8-6</a:t>
            </a:r>
          </a:p>
        </p:txBody>
      </p:sp>
    </p:spTree>
    <p:extLst>
      <p:ext uri="{BB962C8B-B14F-4D97-AF65-F5344CB8AC3E}">
        <p14:creationId xmlns:p14="http://schemas.microsoft.com/office/powerpoint/2010/main" val="21542750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Choosing between Job and Process Costing</a:t>
            </a:r>
          </a:p>
        </p:txBody>
      </p:sp>
      <p:sp>
        <p:nvSpPr>
          <p:cNvPr id="3" name="Content Placeholder 2"/>
          <p:cNvSpPr>
            <a:spLocks noGrp="1"/>
          </p:cNvSpPr>
          <p:nvPr>
            <p:ph idx="1"/>
          </p:nvPr>
        </p:nvSpPr>
        <p:spPr>
          <a:xfrm>
            <a:off x="914400" y="1295400"/>
            <a:ext cx="7315200" cy="548640"/>
          </a:xfrm>
          <a:solidFill>
            <a:srgbClr val="C6D9F1"/>
          </a:solidFill>
        </p:spPr>
        <p:txBody>
          <a:bodyPr/>
          <a:lstStyle/>
          <a:p>
            <a:pPr algn="ctr"/>
            <a:r>
              <a:rPr lang="en-US" sz="2800" b="1" dirty="0">
                <a:solidFill>
                  <a:srgbClr val="0000CC"/>
                </a:solidFill>
                <a:ea typeface="ＭＳ Ｐゴシック" panose="020B0600070205080204" pitchFamily="34" charset="-128"/>
              </a:rPr>
              <a:t>LO 8-7</a:t>
            </a:r>
            <a:r>
              <a:rPr lang="en-US" sz="2400" dirty="0">
                <a:ea typeface="ＭＳ Ｐゴシック" panose="020B0600070205080204" pitchFamily="34" charset="-128"/>
              </a:rPr>
              <a:t>	Know when to use process or job costing.</a:t>
            </a:r>
          </a:p>
        </p:txBody>
      </p:sp>
      <p:sp>
        <p:nvSpPr>
          <p:cNvPr id="4" name="Content Placeholder 3"/>
          <p:cNvSpPr>
            <a:spLocks noGrp="1"/>
          </p:cNvSpPr>
          <p:nvPr>
            <p:ph idx="13"/>
          </p:nvPr>
        </p:nvSpPr>
        <p:spPr>
          <a:xfrm>
            <a:off x="960120" y="2042160"/>
            <a:ext cx="2926080" cy="548640"/>
          </a:xfrm>
        </p:spPr>
        <p:txBody>
          <a:bodyPr/>
          <a:lstStyle/>
          <a:p>
            <a:pPr algn="ctr"/>
            <a:r>
              <a:rPr lang="en-US" sz="2800" dirty="0">
                <a:latin typeface="Arial" charset="0"/>
                <a:cs typeface="Arial" charset="0"/>
              </a:rPr>
              <a:t>Job Costing</a:t>
            </a:r>
          </a:p>
        </p:txBody>
      </p:sp>
      <p:sp>
        <p:nvSpPr>
          <p:cNvPr id="5" name="Content Placeholder 4"/>
          <p:cNvSpPr>
            <a:spLocks noGrp="1"/>
          </p:cNvSpPr>
          <p:nvPr>
            <p:ph idx="14"/>
          </p:nvPr>
        </p:nvSpPr>
        <p:spPr>
          <a:xfrm>
            <a:off x="457200" y="2667000"/>
            <a:ext cx="3931920" cy="2286000"/>
          </a:xfrm>
          <a:solidFill>
            <a:srgbClr val="F79646"/>
          </a:solidFill>
          <a:ln w="19050">
            <a:solidFill>
              <a:schemeClr val="tx1"/>
            </a:solidFill>
          </a:ln>
        </p:spPr>
        <p:txBody>
          <a:bodyPr/>
          <a:lstStyle/>
          <a:p>
            <a:pPr algn="ctr" defTabSz="365760">
              <a:defRPr/>
            </a:pPr>
            <a:r>
              <a:rPr lang="en-US" sz="2800" dirty="0">
                <a:ea typeface="ＭＳ Ｐゴシック" panose="020B0600070205080204" pitchFamily="34" charset="-128"/>
              </a:rPr>
              <a:t>An accounting system that traces costs to individual units or to specific jobs, contracts, or batches of goods.</a:t>
            </a:r>
          </a:p>
        </p:txBody>
      </p:sp>
      <p:sp>
        <p:nvSpPr>
          <p:cNvPr id="6" name="Content Placeholder 5"/>
          <p:cNvSpPr>
            <a:spLocks noGrp="1"/>
          </p:cNvSpPr>
          <p:nvPr>
            <p:ph idx="15"/>
          </p:nvPr>
        </p:nvSpPr>
        <p:spPr>
          <a:xfrm>
            <a:off x="1051560" y="5013960"/>
            <a:ext cx="2743200" cy="1463040"/>
          </a:xfrm>
        </p:spPr>
        <p:txBody>
          <a:bodyPr/>
          <a:lstStyle/>
          <a:p>
            <a:pPr algn="ctr">
              <a:spcBef>
                <a:spcPts val="0"/>
              </a:spcBef>
              <a:spcAft>
                <a:spcPts val="300"/>
              </a:spcAft>
            </a:pPr>
            <a:r>
              <a:rPr lang="en-US" sz="2800" dirty="0">
                <a:latin typeface="Arial" charset="0"/>
                <a:cs typeface="Arial" charset="0"/>
              </a:rPr>
              <a:t>Custom homes</a:t>
            </a:r>
          </a:p>
          <a:p>
            <a:pPr algn="ctr">
              <a:spcBef>
                <a:spcPts val="0"/>
              </a:spcBef>
              <a:spcAft>
                <a:spcPts val="300"/>
              </a:spcAft>
            </a:pPr>
            <a:r>
              <a:rPr lang="en-US" sz="2800" dirty="0">
                <a:latin typeface="Arial" charset="0"/>
                <a:cs typeface="Arial" charset="0"/>
              </a:rPr>
              <a:t>Movies</a:t>
            </a:r>
          </a:p>
          <a:p>
            <a:pPr algn="ctr">
              <a:spcBef>
                <a:spcPts val="0"/>
              </a:spcBef>
              <a:spcAft>
                <a:spcPts val="300"/>
              </a:spcAft>
            </a:pPr>
            <a:r>
              <a:rPr lang="en-US" sz="2800" dirty="0">
                <a:latin typeface="Arial" charset="0"/>
                <a:cs typeface="Arial" charset="0"/>
              </a:rPr>
              <a:t>Services</a:t>
            </a:r>
          </a:p>
        </p:txBody>
      </p:sp>
      <p:sp>
        <p:nvSpPr>
          <p:cNvPr id="7" name="Content Placeholder 6"/>
          <p:cNvSpPr>
            <a:spLocks noGrp="1"/>
          </p:cNvSpPr>
          <p:nvPr>
            <p:ph idx="16"/>
          </p:nvPr>
        </p:nvSpPr>
        <p:spPr>
          <a:xfrm>
            <a:off x="5288280" y="2042160"/>
            <a:ext cx="2926080" cy="548640"/>
          </a:xfrm>
        </p:spPr>
        <p:txBody>
          <a:bodyPr/>
          <a:lstStyle/>
          <a:p>
            <a:pPr algn="ctr"/>
            <a:r>
              <a:rPr lang="en-US" sz="2800" dirty="0">
                <a:latin typeface="Arial" charset="0"/>
                <a:cs typeface="Arial" charset="0"/>
              </a:rPr>
              <a:t>Process Costing</a:t>
            </a:r>
          </a:p>
        </p:txBody>
      </p:sp>
      <p:sp>
        <p:nvSpPr>
          <p:cNvPr id="8" name="Content Placeholder 7"/>
          <p:cNvSpPr>
            <a:spLocks noGrp="1"/>
          </p:cNvSpPr>
          <p:nvPr>
            <p:ph idx="17"/>
          </p:nvPr>
        </p:nvSpPr>
        <p:spPr>
          <a:xfrm>
            <a:off x="4648200" y="2667000"/>
            <a:ext cx="4206240" cy="2286000"/>
          </a:xfrm>
          <a:solidFill>
            <a:srgbClr val="F79646"/>
          </a:solidFill>
          <a:ln w="19050">
            <a:solidFill>
              <a:schemeClr val="tx1"/>
            </a:solidFill>
          </a:ln>
        </p:spPr>
        <p:txBody>
          <a:bodyPr/>
          <a:lstStyle/>
          <a:p>
            <a:pPr algn="ctr" defTabSz="365760">
              <a:defRPr/>
            </a:pPr>
            <a:r>
              <a:rPr lang="en-US" sz="2800" dirty="0">
                <a:ea typeface="ＭＳ Ｐゴシック" panose="020B0600070205080204" pitchFamily="34" charset="-128"/>
              </a:rPr>
              <a:t>An accounting system used when identical units are produced through a series of uniform production steps.</a:t>
            </a:r>
          </a:p>
        </p:txBody>
      </p:sp>
      <p:sp>
        <p:nvSpPr>
          <p:cNvPr id="11" name="Content Placeholder 8"/>
          <p:cNvSpPr>
            <a:spLocks noGrp="1"/>
          </p:cNvSpPr>
          <p:nvPr>
            <p:ph idx="20"/>
          </p:nvPr>
        </p:nvSpPr>
        <p:spPr>
          <a:xfrm>
            <a:off x="5379720" y="5013960"/>
            <a:ext cx="2743200" cy="1463040"/>
          </a:xfrm>
        </p:spPr>
        <p:txBody>
          <a:bodyPr/>
          <a:lstStyle/>
          <a:p>
            <a:pPr algn="ctr">
              <a:spcBef>
                <a:spcPts val="0"/>
              </a:spcBef>
              <a:spcAft>
                <a:spcPts val="300"/>
              </a:spcAft>
            </a:pPr>
            <a:r>
              <a:rPr lang="en-US" sz="2800" dirty="0">
                <a:latin typeface="Arial" charset="0"/>
                <a:cs typeface="Arial" charset="0"/>
              </a:rPr>
              <a:t>Corn flakes</a:t>
            </a:r>
          </a:p>
          <a:p>
            <a:pPr algn="ctr">
              <a:spcBef>
                <a:spcPts val="0"/>
              </a:spcBef>
              <a:spcAft>
                <a:spcPts val="300"/>
              </a:spcAft>
            </a:pPr>
            <a:r>
              <a:rPr lang="en-US" sz="2800" dirty="0">
                <a:latin typeface="Arial" charset="0"/>
                <a:cs typeface="Arial" charset="0"/>
              </a:rPr>
              <a:t>Beverages</a:t>
            </a:r>
          </a:p>
          <a:p>
            <a:pPr algn="ctr">
              <a:spcBef>
                <a:spcPts val="0"/>
              </a:spcBef>
              <a:spcAft>
                <a:spcPts val="300"/>
              </a:spcAft>
            </a:pPr>
            <a:r>
              <a:rPr lang="en-US" sz="2800" dirty="0">
                <a:latin typeface="Arial" charset="0"/>
                <a:cs typeface="Arial" charset="0"/>
              </a:rPr>
              <a:t>Paint</a:t>
            </a:r>
          </a:p>
        </p:txBody>
      </p:sp>
      <p:sp>
        <p:nvSpPr>
          <p:cNvPr id="13" name="Content Placeholder 9"/>
          <p:cNvSpPr>
            <a:spLocks noGrp="1"/>
          </p:cNvSpPr>
          <p:nvPr>
            <p:ph idx="21"/>
          </p:nvPr>
        </p:nvSpPr>
        <p:spPr>
          <a:xfrm>
            <a:off x="0" y="0"/>
            <a:ext cx="457200" cy="457200"/>
          </a:xfrm>
          <a:solidFill>
            <a:srgbClr val="BEBEBE"/>
          </a:solidFill>
        </p:spPr>
        <p:txBody>
          <a:bodyPr anchor="ctr"/>
          <a:lstStyle/>
          <a:p>
            <a:pPr algn="ctr"/>
            <a:r>
              <a:rPr lang="en-US" sz="1200" b="1" dirty="0"/>
              <a:t>LO 8-7</a:t>
            </a:r>
          </a:p>
        </p:txBody>
      </p:sp>
    </p:spTree>
    <p:extLst>
      <p:ext uri="{BB962C8B-B14F-4D97-AF65-F5344CB8AC3E}">
        <p14:creationId xmlns:p14="http://schemas.microsoft.com/office/powerpoint/2010/main" val="32200654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Operations Costing</a:t>
            </a:r>
            <a:r>
              <a:rPr lang="en-US" sz="1200" dirty="0"/>
              <a:t> 1</a:t>
            </a:r>
          </a:p>
        </p:txBody>
      </p:sp>
      <p:sp>
        <p:nvSpPr>
          <p:cNvPr id="3" name="Content Placeholder 2"/>
          <p:cNvSpPr>
            <a:spLocks noGrp="1"/>
          </p:cNvSpPr>
          <p:nvPr>
            <p:ph idx="1"/>
          </p:nvPr>
        </p:nvSpPr>
        <p:spPr>
          <a:xfrm>
            <a:off x="914400" y="1447800"/>
            <a:ext cx="7315200" cy="914400"/>
          </a:xfrm>
          <a:solidFill>
            <a:srgbClr val="C6D9F1"/>
          </a:solidFill>
        </p:spPr>
        <p:txBody>
          <a:bodyPr/>
          <a:lstStyle/>
          <a:p>
            <a:pPr marL="1371600" indent="-1371600" defTabSz="365760">
              <a:spcBef>
                <a:spcPts val="0"/>
              </a:spcBef>
              <a:defRPr/>
            </a:pPr>
            <a:r>
              <a:rPr lang="en-US" sz="2800" b="1" dirty="0">
                <a:solidFill>
                  <a:srgbClr val="0000CC"/>
                </a:solidFill>
                <a:ea typeface="ＭＳ Ｐゴシック" panose="020B0600070205080204" pitchFamily="34" charset="-128"/>
              </a:rPr>
              <a:t>LO 8-8</a:t>
            </a:r>
            <a:r>
              <a:rPr lang="en-US" sz="2400" dirty="0">
                <a:ea typeface="ＭＳ Ｐゴシック" panose="020B0600070205080204" pitchFamily="34" charset="-128"/>
              </a:rPr>
              <a:t>	Compare and contrast operations costing with job costing and process costing.</a:t>
            </a:r>
          </a:p>
        </p:txBody>
      </p:sp>
      <p:sp>
        <p:nvSpPr>
          <p:cNvPr id="4" name="Content Placeholder 3"/>
          <p:cNvSpPr>
            <a:spLocks noGrp="1"/>
          </p:cNvSpPr>
          <p:nvPr>
            <p:ph idx="13"/>
          </p:nvPr>
        </p:nvSpPr>
        <p:spPr>
          <a:xfrm>
            <a:off x="914400" y="2814320"/>
            <a:ext cx="7315200" cy="1005840"/>
          </a:xfrm>
          <a:solidFill>
            <a:srgbClr val="DDD9C3"/>
          </a:solidFill>
          <a:ln w="19050">
            <a:solidFill>
              <a:schemeClr val="tx1"/>
            </a:solidFill>
          </a:ln>
        </p:spPr>
        <p:txBody>
          <a:bodyPr/>
          <a:lstStyle/>
          <a:p>
            <a:pPr algn="ctr" defTabSz="273050">
              <a:defRPr/>
            </a:pPr>
            <a:r>
              <a:rPr lang="en-US" sz="2800" dirty="0">
                <a:ea typeface="ＭＳ Ｐゴシック" panose="020B0600070205080204" pitchFamily="34" charset="-128"/>
              </a:rPr>
              <a:t>Operations costing is a hybrid of job and process costing.</a:t>
            </a:r>
          </a:p>
        </p:txBody>
      </p:sp>
      <p:sp>
        <p:nvSpPr>
          <p:cNvPr id="5" name="Content Placeholder 4"/>
          <p:cNvSpPr>
            <a:spLocks noGrp="1"/>
          </p:cNvSpPr>
          <p:nvPr>
            <p:ph idx="14"/>
          </p:nvPr>
        </p:nvSpPr>
        <p:spPr>
          <a:xfrm>
            <a:off x="914400" y="4099560"/>
            <a:ext cx="7315200" cy="1463040"/>
          </a:xfrm>
          <a:solidFill>
            <a:srgbClr val="DDD9C3"/>
          </a:solidFill>
          <a:ln w="19050">
            <a:solidFill>
              <a:schemeClr val="tx1"/>
            </a:solidFill>
          </a:ln>
        </p:spPr>
        <p:txBody>
          <a:bodyPr/>
          <a:lstStyle/>
          <a:p>
            <a:pPr algn="ctr" defTabSz="273050">
              <a:defRPr/>
            </a:pPr>
            <a:r>
              <a:rPr lang="en-US" sz="2800" dirty="0">
                <a:ea typeface="ＭＳ Ｐゴシック" panose="020B0600070205080204" pitchFamily="34" charset="-128"/>
              </a:rPr>
              <a:t>It is used in manufacturing goods that have some common characteristics plus some individual characteristics.</a:t>
            </a:r>
          </a:p>
        </p:txBody>
      </p:sp>
      <p:sp>
        <p:nvSpPr>
          <p:cNvPr id="9" name="Content Placeholder 5"/>
          <p:cNvSpPr>
            <a:spLocks noGrp="1"/>
          </p:cNvSpPr>
          <p:nvPr>
            <p:ph idx="15"/>
          </p:nvPr>
        </p:nvSpPr>
        <p:spPr>
          <a:xfrm>
            <a:off x="0" y="0"/>
            <a:ext cx="457200" cy="457200"/>
          </a:xfrm>
          <a:solidFill>
            <a:srgbClr val="BEBEBE"/>
          </a:solidFill>
        </p:spPr>
        <p:txBody>
          <a:bodyPr anchor="ctr"/>
          <a:lstStyle/>
          <a:p>
            <a:pPr algn="ctr"/>
            <a:r>
              <a:rPr lang="en-US" sz="1200" b="1" dirty="0"/>
              <a:t>LO 8-8</a:t>
            </a:r>
          </a:p>
        </p:txBody>
      </p:sp>
    </p:spTree>
    <p:extLst>
      <p:ext uri="{BB962C8B-B14F-4D97-AF65-F5344CB8AC3E}">
        <p14:creationId xmlns:p14="http://schemas.microsoft.com/office/powerpoint/2010/main" val="23299597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Operations Costing</a:t>
            </a:r>
            <a:r>
              <a:rPr lang="en-US" sz="1200" dirty="0"/>
              <a:t> 2</a:t>
            </a:r>
            <a:endParaRPr lang="en-US" dirty="0"/>
          </a:p>
        </p:txBody>
      </p:sp>
      <p:graphicFrame>
        <p:nvGraphicFramePr>
          <p:cNvPr id="7" name="Table 2"/>
          <p:cNvGraphicFramePr>
            <a:graphicFrameLocks noGrp="1"/>
          </p:cNvGraphicFramePr>
          <p:nvPr>
            <p:extLst>
              <p:ext uri="{D42A27DB-BD31-4B8C-83A1-F6EECF244321}">
                <p14:modId xmlns:p14="http://schemas.microsoft.com/office/powerpoint/2010/main" val="2984223913"/>
              </p:ext>
            </p:extLst>
          </p:nvPr>
        </p:nvGraphicFramePr>
        <p:xfrm>
          <a:off x="457200" y="2362200"/>
          <a:ext cx="8229600" cy="22860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3517977725"/>
                    </a:ext>
                  </a:extLst>
                </a:gridCol>
                <a:gridCol w="2743200">
                  <a:extLst>
                    <a:ext uri="{9D8B030D-6E8A-4147-A177-3AD203B41FA5}">
                      <a16:colId xmlns:a16="http://schemas.microsoft.com/office/drawing/2014/main" val="3245057565"/>
                    </a:ext>
                  </a:extLst>
                </a:gridCol>
                <a:gridCol w="2743200">
                  <a:extLst>
                    <a:ext uri="{9D8B030D-6E8A-4147-A177-3AD203B41FA5}">
                      <a16:colId xmlns:a16="http://schemas.microsoft.com/office/drawing/2014/main" val="102274359"/>
                    </a:ext>
                  </a:extLst>
                </a:gridCol>
              </a:tblGrid>
              <a:tr h="548640">
                <a:tc>
                  <a:txBody>
                    <a:bodyPr/>
                    <a:lstStyle/>
                    <a:p>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Job Costing</a:t>
                      </a:r>
                    </a:p>
                  </a:txBody>
                  <a:tcPr anchor="ct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Operations Costing</a:t>
                      </a:r>
                    </a:p>
                  </a:txBody>
                  <a:tcPr anchor="ctr">
                    <a:lnL w="12700" cmpd="sng">
                      <a:noFill/>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tc>
                  <a:txBody>
                    <a:bodyPr/>
                    <a:lstStyle/>
                    <a:p>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Process Costing</a:t>
                      </a:r>
                    </a:p>
                  </a:txBody>
                  <a:tcPr anchor="ct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22086795"/>
                  </a:ext>
                </a:extLst>
              </a:tr>
              <a:tr h="1737360">
                <a:tc>
                  <a:txBody>
                    <a:bodyPr/>
                    <a:lstStyle/>
                    <a:p>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Job shops make customized products.</a:t>
                      </a:r>
                    </a:p>
                  </a:txBody>
                  <a:tcPr>
                    <a:lnL w="12700" cap="flat" cmpd="sng" algn="ctr">
                      <a:solidFill>
                        <a:schemeClr val="tx1"/>
                      </a:solidFill>
                      <a:prstDash val="solid"/>
                      <a:round/>
                      <a:headEnd type="none" w="med" len="med"/>
                      <a:tailEnd type="none" w="med" len="med"/>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F1F8"/>
                    </a:solidFill>
                  </a:tcPr>
                </a:tc>
                <a:tc>
                  <a:txBody>
                    <a:bodyPr/>
                    <a:lstStyle/>
                    <a:p>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Operations separate materials for each batch; common processes are used to produce products.</a:t>
                      </a:r>
                    </a:p>
                  </a:txBody>
                  <a:tcP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F1F8"/>
                    </a:solidFill>
                  </a:tcPr>
                </a:tc>
                <a:tc>
                  <a:txBody>
                    <a:bodyPr/>
                    <a:lstStyle/>
                    <a:p>
                      <a:r>
                        <a:rPr lang="en-US" sz="2000" b="0" i="0" u="none" strike="noStrike" kern="1200" baseline="0" dirty="0">
                          <a:solidFill>
                            <a:schemeClr val="tx1"/>
                          </a:solidFill>
                          <a:latin typeface="Arial" panose="020B0604020202020204" pitchFamily="34" charset="0"/>
                          <a:ea typeface="+mn-ea"/>
                          <a:cs typeface="Arial" panose="020B0604020202020204" pitchFamily="34" charset="0"/>
                        </a:rPr>
                        <a:t>Mass production is used in continuous processes.</a:t>
                      </a:r>
                    </a:p>
                  </a:txBody>
                  <a:tcPr>
                    <a:lnL w="12700" cmpd="sng">
                      <a:noFill/>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F1F8"/>
                    </a:solidFill>
                  </a:tcPr>
                </a:tc>
                <a:extLst>
                  <a:ext uri="{0D108BD9-81ED-4DB2-BD59-A6C34878D82A}">
                    <a16:rowId xmlns:a16="http://schemas.microsoft.com/office/drawing/2014/main" val="1739753710"/>
                  </a:ext>
                </a:extLst>
              </a:tr>
            </a:tbl>
          </a:graphicData>
        </a:graphic>
      </p:graphicFrame>
      <p:sp>
        <p:nvSpPr>
          <p:cNvPr id="6" name="Content Placeholder 3"/>
          <p:cNvSpPr>
            <a:spLocks noGrp="1"/>
          </p:cNvSpPr>
          <p:nvPr>
            <p:ph idx="1"/>
          </p:nvPr>
        </p:nvSpPr>
        <p:spPr>
          <a:xfrm>
            <a:off x="0" y="0"/>
            <a:ext cx="457200" cy="457200"/>
          </a:xfrm>
          <a:solidFill>
            <a:srgbClr val="BEBEBE"/>
          </a:solidFill>
        </p:spPr>
        <p:txBody>
          <a:bodyPr anchor="ctr"/>
          <a:lstStyle/>
          <a:p>
            <a:pPr algn="ctr"/>
            <a:r>
              <a:rPr lang="en-US" sz="1200" b="1" dirty="0"/>
              <a:t>LO 8-8</a:t>
            </a:r>
          </a:p>
        </p:txBody>
      </p:sp>
    </p:spTree>
    <p:extLst>
      <p:ext uri="{BB962C8B-B14F-4D97-AF65-F5344CB8AC3E}">
        <p14:creationId xmlns:p14="http://schemas.microsoft.com/office/powerpoint/2010/main" val="19551473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 Costing in Operations</a:t>
            </a:r>
            <a:r>
              <a:rPr lang="en-US" sz="1200" dirty="0"/>
              <a:t> 1</a:t>
            </a:r>
          </a:p>
        </p:txBody>
      </p:sp>
      <p:sp>
        <p:nvSpPr>
          <p:cNvPr id="3" name="Content Placeholder 2"/>
          <p:cNvSpPr>
            <a:spLocks noGrp="1"/>
          </p:cNvSpPr>
          <p:nvPr>
            <p:ph idx="1"/>
          </p:nvPr>
        </p:nvSpPr>
        <p:spPr>
          <a:xfrm>
            <a:off x="685800" y="2148840"/>
            <a:ext cx="7772400" cy="1097280"/>
          </a:xfrm>
          <a:solidFill>
            <a:srgbClr val="DDD9C3"/>
          </a:solidFill>
          <a:ln w="19050">
            <a:solidFill>
              <a:schemeClr val="tx1"/>
            </a:solidFill>
          </a:ln>
        </p:spPr>
        <p:txBody>
          <a:bodyPr anchor="ctr"/>
          <a:lstStyle/>
          <a:p>
            <a:pPr algn="ctr" defTabSz="273050">
              <a:defRPr/>
            </a:pPr>
            <a:r>
              <a:rPr lang="en-US" sz="2800" dirty="0">
                <a:ea typeface="ＭＳ Ｐゴシック" panose="020B0600070205080204" pitchFamily="34" charset="-128"/>
              </a:rPr>
              <a:t>St. Ignace Sports Company makes two models of snowmobiles, Ocelots and Tigers.</a:t>
            </a:r>
          </a:p>
        </p:txBody>
      </p:sp>
      <p:sp>
        <p:nvSpPr>
          <p:cNvPr id="4" name="Content Placeholder 3"/>
          <p:cNvSpPr>
            <a:spLocks noGrp="1"/>
          </p:cNvSpPr>
          <p:nvPr>
            <p:ph idx="13"/>
          </p:nvPr>
        </p:nvSpPr>
        <p:spPr>
          <a:xfrm>
            <a:off x="685800" y="3703320"/>
            <a:ext cx="7772400" cy="1097280"/>
          </a:xfrm>
          <a:solidFill>
            <a:srgbClr val="DDD9C3"/>
          </a:solidFill>
          <a:ln w="19050">
            <a:solidFill>
              <a:schemeClr val="tx1"/>
            </a:solidFill>
          </a:ln>
        </p:spPr>
        <p:txBody>
          <a:bodyPr anchor="ctr"/>
          <a:lstStyle/>
          <a:p>
            <a:pPr algn="ctr" defTabSz="273050">
              <a:defRPr/>
            </a:pPr>
            <a:r>
              <a:rPr lang="en-US" sz="2800" dirty="0">
                <a:ea typeface="ＭＳ Ｐゴシック" panose="020B0600070205080204" pitchFamily="34" charset="-128"/>
              </a:rPr>
              <a:t>The Ocelot has a larger engine and requires more expensive materials.</a:t>
            </a:r>
          </a:p>
        </p:txBody>
      </p:sp>
      <p:sp>
        <p:nvSpPr>
          <p:cNvPr id="9" name="Content Placeholder 4"/>
          <p:cNvSpPr>
            <a:spLocks noGrp="1"/>
          </p:cNvSpPr>
          <p:nvPr>
            <p:ph idx="14"/>
          </p:nvPr>
        </p:nvSpPr>
        <p:spPr>
          <a:xfrm>
            <a:off x="0" y="0"/>
            <a:ext cx="457200" cy="457200"/>
          </a:xfrm>
          <a:solidFill>
            <a:srgbClr val="BEBEBE"/>
          </a:solidFill>
        </p:spPr>
        <p:txBody>
          <a:bodyPr anchor="ctr"/>
          <a:lstStyle/>
          <a:p>
            <a:pPr algn="ctr"/>
            <a:r>
              <a:rPr lang="en-US" sz="1200" b="1" dirty="0"/>
              <a:t>LO 8-8</a:t>
            </a:r>
          </a:p>
        </p:txBody>
      </p:sp>
    </p:spTree>
    <p:extLst>
      <p:ext uri="{BB962C8B-B14F-4D97-AF65-F5344CB8AC3E}">
        <p14:creationId xmlns:p14="http://schemas.microsoft.com/office/powerpoint/2010/main" val="22395494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 Costing in Operations</a:t>
            </a:r>
            <a:r>
              <a:rPr lang="en-US" sz="1200" dirty="0"/>
              <a:t> 2</a:t>
            </a:r>
          </a:p>
        </p:txBody>
      </p:sp>
      <p:sp>
        <p:nvSpPr>
          <p:cNvPr id="5" name="Content Placeholder 2"/>
          <p:cNvSpPr>
            <a:spLocks noGrp="1"/>
          </p:cNvSpPr>
          <p:nvPr>
            <p:ph idx="1"/>
          </p:nvPr>
        </p:nvSpPr>
        <p:spPr>
          <a:xfrm>
            <a:off x="457200" y="1356360"/>
            <a:ext cx="8229600" cy="548640"/>
          </a:xfrm>
        </p:spPr>
        <p:txBody>
          <a:bodyPr/>
          <a:lstStyle/>
          <a:p>
            <a:pPr algn="ctr"/>
            <a:r>
              <a:rPr lang="en-US" sz="2800" dirty="0">
                <a:latin typeface="Arial" charset="0"/>
                <a:cs typeface="Arial" charset="0"/>
              </a:rPr>
              <a:t>Operations—St. Ignace Sports Company</a:t>
            </a:r>
          </a:p>
        </p:txBody>
      </p:sp>
      <p:pic>
        <p:nvPicPr>
          <p:cNvPr id="7" name="Picture 3" descr="Diagram depicts the flow of operations."/>
          <p:cNvPicPr>
            <a:picLocks noGrp="1" noChangeAspect="1"/>
          </p:cNvPicPr>
          <p:nvPr>
            <p:ph idx="13"/>
          </p:nvPr>
        </p:nvPicPr>
        <p:blipFill>
          <a:blip r:embed="rId2">
            <a:extLst>
              <a:ext uri="{28A0092B-C50C-407E-A947-70E740481C1C}">
                <a14:useLocalDpi xmlns:a14="http://schemas.microsoft.com/office/drawing/2010/main" val="0"/>
              </a:ext>
            </a:extLst>
          </a:blip>
          <a:stretch>
            <a:fillRect/>
          </a:stretch>
        </p:blipFill>
        <p:spPr>
          <a:xfrm>
            <a:off x="274320" y="2057400"/>
            <a:ext cx="8595360" cy="4282517"/>
          </a:xfrm>
        </p:spPr>
      </p:pic>
      <p:sp>
        <p:nvSpPr>
          <p:cNvPr id="9" name="Content Placeholder 4"/>
          <p:cNvSpPr>
            <a:spLocks noGrp="1"/>
          </p:cNvSpPr>
          <p:nvPr>
            <p:ph idx="14"/>
          </p:nvPr>
        </p:nvSpPr>
        <p:spPr>
          <a:xfrm>
            <a:off x="0" y="0"/>
            <a:ext cx="457200" cy="457200"/>
          </a:xfrm>
          <a:solidFill>
            <a:srgbClr val="BEBEBE"/>
          </a:solidFill>
        </p:spPr>
        <p:txBody>
          <a:bodyPr anchor="ctr"/>
          <a:lstStyle/>
          <a:p>
            <a:pPr algn="ctr"/>
            <a:r>
              <a:rPr lang="en-US" sz="1200" b="1" dirty="0"/>
              <a:t>LO 8-8</a:t>
            </a:r>
          </a:p>
        </p:txBody>
      </p:sp>
      <p:sp>
        <p:nvSpPr>
          <p:cNvPr id="10" name="Text Placeholder 5"/>
          <p:cNvSpPr>
            <a:spLocks noGrp="1"/>
          </p:cNvSpPr>
          <p:nvPr>
            <p:ph type="body" sz="quarter" idx="16"/>
          </p:nvPr>
        </p:nvSpPr>
        <p:spPr>
          <a:xfrm>
            <a:off x="3200400" y="6477000"/>
            <a:ext cx="2743200" cy="182880"/>
          </a:xfrm>
        </p:spPr>
        <p:txBody>
          <a:bodyPr/>
          <a:lstStyle/>
          <a:p>
            <a:r>
              <a:rPr lang="en-US" dirty="0">
                <a:hlinkClick r:id="rId3" action="ppaction://hlinksldjump"/>
              </a:rPr>
              <a:t>Access the text alternative for these images</a:t>
            </a:r>
            <a:endParaRPr lang="en-US" dirty="0"/>
          </a:p>
        </p:txBody>
      </p:sp>
    </p:spTree>
    <p:extLst>
      <p:ext uri="{BB962C8B-B14F-4D97-AF65-F5344CB8AC3E}">
        <p14:creationId xmlns:p14="http://schemas.microsoft.com/office/powerpoint/2010/main" val="14766697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 of Chapter 8</a:t>
            </a:r>
          </a:p>
        </p:txBody>
      </p:sp>
    </p:spTree>
    <p:extLst>
      <p:ext uri="{BB962C8B-B14F-4D97-AF65-F5344CB8AC3E}">
        <p14:creationId xmlns:p14="http://schemas.microsoft.com/office/powerpoint/2010/main" val="3620198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75560"/>
            <a:ext cx="8229600" cy="1706880"/>
          </a:xfrm>
        </p:spPr>
        <p:txBody>
          <a:bodyPr/>
          <a:lstStyle/>
          <a:p>
            <a:pPr algn="ctr"/>
            <a:r>
              <a:rPr lang="en-US" sz="4400" dirty="0">
                <a:solidFill>
                  <a:srgbClr val="B44600"/>
                </a:solidFill>
              </a:rPr>
              <a:t>Accessibility Content: Text Alternatives for Images</a:t>
            </a:r>
          </a:p>
        </p:txBody>
      </p:sp>
    </p:spTree>
    <p:extLst>
      <p:ext uri="{BB962C8B-B14F-4D97-AF65-F5344CB8AC3E}">
        <p14:creationId xmlns:p14="http://schemas.microsoft.com/office/powerpoint/2010/main" val="503315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3200" dirty="0"/>
              <a:t>Comparison of Cost Flows</a:t>
            </a:r>
            <a:r>
              <a:rPr lang="en-US" altLang="en-US" sz="3200" dirty="0"/>
              <a:t> Text Alternative</a:t>
            </a:r>
            <a:endParaRPr lang="en-US" sz="2800" dirty="0"/>
          </a:p>
        </p:txBody>
      </p:sp>
      <p:sp>
        <p:nvSpPr>
          <p:cNvPr id="6" name="Content Placeholder 2"/>
          <p:cNvSpPr>
            <a:spLocks noGrp="1"/>
          </p:cNvSpPr>
          <p:nvPr>
            <p:ph idx="1"/>
          </p:nvPr>
        </p:nvSpPr>
        <p:spPr>
          <a:xfrm>
            <a:off x="457200" y="1295400"/>
            <a:ext cx="8229600" cy="5120640"/>
          </a:xfrm>
        </p:spPr>
        <p:txBody>
          <a:bodyPr/>
          <a:lstStyle/>
          <a:p>
            <a:r>
              <a:rPr lang="en-US" sz="2400" dirty="0"/>
              <a:t>Job Costing: Direct materials, direct labor, and factory overhead flow into Job 121, Job 122, and Job 123. From these jobs the output is finished goods, which are accounted for by cost of goods sold. </a:t>
            </a:r>
          </a:p>
          <a:p>
            <a:r>
              <a:rPr lang="en-US" sz="2400" dirty="0"/>
              <a:t>Process Costing: In addition to direct materials, direct labor, and factory overhead flow into Process A, Process B, and Process C, Process A flows into Process B, which flows into Process C. The output from Process C is finished goods, which are accounted for by cost of goods sold.</a:t>
            </a:r>
          </a:p>
        </p:txBody>
      </p:sp>
      <p:sp>
        <p:nvSpPr>
          <p:cNvPr id="2" name="Text Placeholder 3"/>
          <p:cNvSpPr>
            <a:spLocks noGrp="1"/>
          </p:cNvSpPr>
          <p:nvPr>
            <p:ph type="body" sz="quarter" idx="12"/>
          </p:nvPr>
        </p:nvSpPr>
        <p:spPr/>
        <p:txBody>
          <a:bodyPr/>
          <a:lstStyle/>
          <a:p>
            <a:r>
              <a:rPr lang="en-US" dirty="0">
                <a:hlinkClick r:id="rId2" action="ppaction://hlinksldjump"/>
              </a:rPr>
              <a:t>Return to slide containing original image</a:t>
            </a:r>
            <a:endParaRPr lang="en-US" dirty="0"/>
          </a:p>
        </p:txBody>
      </p:sp>
    </p:spTree>
    <p:extLst>
      <p:ext uri="{BB962C8B-B14F-4D97-AF65-F5344CB8AC3E}">
        <p14:creationId xmlns:p14="http://schemas.microsoft.com/office/powerpoint/2010/main" val="2281403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3200" dirty="0"/>
              <a:t>Determining Equivalent Units</a:t>
            </a:r>
            <a:r>
              <a:rPr lang="en-US" sz="1200" dirty="0"/>
              <a:t> 2</a:t>
            </a:r>
            <a:r>
              <a:rPr lang="en-US" altLang="en-US" sz="3200" dirty="0"/>
              <a:t> Text Alternative</a:t>
            </a:r>
            <a:endParaRPr lang="en-US" sz="2800" dirty="0"/>
          </a:p>
        </p:txBody>
      </p:sp>
      <p:sp>
        <p:nvSpPr>
          <p:cNvPr id="6" name="Content Placeholder 2"/>
          <p:cNvSpPr>
            <a:spLocks noGrp="1"/>
          </p:cNvSpPr>
          <p:nvPr>
            <p:ph idx="1"/>
          </p:nvPr>
        </p:nvSpPr>
        <p:spPr>
          <a:xfrm>
            <a:off x="457200" y="1295400"/>
            <a:ext cx="8229600" cy="5120640"/>
          </a:xfrm>
        </p:spPr>
        <p:txBody>
          <a:bodyPr/>
          <a:lstStyle/>
          <a:p>
            <a:r>
              <a:rPr lang="en-US" sz="2400" dirty="0"/>
              <a:t>Three cylinders are shaded to represent what proportion of it is filled. The first cylinder is filled 30 percent. The second cylinder is filled 75 percent. The third cylinder is filled 90 percent.</a:t>
            </a:r>
          </a:p>
        </p:txBody>
      </p:sp>
      <p:sp>
        <p:nvSpPr>
          <p:cNvPr id="2" name="Text Placeholder 3"/>
          <p:cNvSpPr>
            <a:spLocks noGrp="1"/>
          </p:cNvSpPr>
          <p:nvPr>
            <p:ph type="body" sz="quarter" idx="12"/>
          </p:nvPr>
        </p:nvSpPr>
        <p:spPr/>
        <p:txBody>
          <a:bodyPr/>
          <a:lstStyle/>
          <a:p>
            <a:r>
              <a:rPr lang="en-US" dirty="0">
                <a:hlinkClick r:id="rId2" action="ppaction://hlinksldjump"/>
              </a:rPr>
              <a:t>Return to slide containing original image</a:t>
            </a:r>
            <a:endParaRPr lang="en-US" dirty="0"/>
          </a:p>
        </p:txBody>
      </p:sp>
    </p:spTree>
    <p:extLst>
      <p:ext uri="{BB962C8B-B14F-4D97-AF65-F5344CB8AC3E}">
        <p14:creationId xmlns:p14="http://schemas.microsoft.com/office/powerpoint/2010/main" val="2854677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of Cost Flows</a:t>
            </a:r>
          </a:p>
        </p:txBody>
      </p:sp>
      <p:pic>
        <p:nvPicPr>
          <p:cNvPr id="6" name="Picture 2" descr="Two diagrams compare cost flows within job costing and process costin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646607" y="1219200"/>
            <a:ext cx="5850787" cy="51206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Text Placeholder 3"/>
          <p:cNvSpPr>
            <a:spLocks noGrp="1"/>
          </p:cNvSpPr>
          <p:nvPr>
            <p:ph type="body" sz="quarter" idx="12"/>
          </p:nvPr>
        </p:nvSpPr>
        <p:spPr>
          <a:xfrm>
            <a:off x="3200400" y="6477000"/>
            <a:ext cx="2743200" cy="182880"/>
          </a:xfrm>
        </p:spPr>
        <p:txBody>
          <a:bodyPr/>
          <a:lstStyle/>
          <a:p>
            <a:r>
              <a:rPr lang="en-US" dirty="0">
                <a:hlinkClick r:id="rId3" action="ppaction://hlinksldjump"/>
              </a:rPr>
              <a:t>Access the text alternative for these images</a:t>
            </a:r>
            <a:endParaRPr lang="en-US" dirty="0"/>
          </a:p>
        </p:txBody>
      </p:sp>
    </p:spTree>
    <p:extLst>
      <p:ext uri="{BB962C8B-B14F-4D97-AF65-F5344CB8AC3E}">
        <p14:creationId xmlns:p14="http://schemas.microsoft.com/office/powerpoint/2010/main" val="16092897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3200" dirty="0"/>
              <a:t>Using Product Costing in a Process Industry</a:t>
            </a:r>
            <a:r>
              <a:rPr lang="en-US" sz="1200" dirty="0"/>
              <a:t> 2</a:t>
            </a:r>
            <a:r>
              <a:rPr lang="en-US" altLang="en-US" sz="3200" dirty="0"/>
              <a:t> Text Alternative</a:t>
            </a:r>
            <a:endParaRPr lang="en-US" sz="2800" dirty="0"/>
          </a:p>
        </p:txBody>
      </p:sp>
      <p:sp>
        <p:nvSpPr>
          <p:cNvPr id="6" name="Content Placeholder 2"/>
          <p:cNvSpPr>
            <a:spLocks noGrp="1"/>
          </p:cNvSpPr>
          <p:nvPr>
            <p:ph idx="1"/>
          </p:nvPr>
        </p:nvSpPr>
        <p:spPr>
          <a:xfrm>
            <a:off x="457200" y="1295400"/>
            <a:ext cx="8229600" cy="5120640"/>
          </a:xfrm>
        </p:spPr>
        <p:txBody>
          <a:bodyPr/>
          <a:lstStyle/>
          <a:p>
            <a:r>
              <a:rPr lang="en-US" sz="2400" dirty="0"/>
              <a:t>The diagram contains four boxes. The first three boxes are surrounded by a dashed line and represent the production process. 1. Shredding Department; 2. Pressing Department; 3. Pasteurization and Packaging Department; The process flows from one box to the next, ending with the fourth box: Warehouse.</a:t>
            </a:r>
          </a:p>
        </p:txBody>
      </p:sp>
      <p:sp>
        <p:nvSpPr>
          <p:cNvPr id="2" name="Text Placeholder 3"/>
          <p:cNvSpPr>
            <a:spLocks noGrp="1"/>
          </p:cNvSpPr>
          <p:nvPr>
            <p:ph type="body" sz="quarter" idx="12"/>
          </p:nvPr>
        </p:nvSpPr>
        <p:spPr/>
        <p:txBody>
          <a:bodyPr/>
          <a:lstStyle/>
          <a:p>
            <a:r>
              <a:rPr lang="en-US" dirty="0">
                <a:hlinkClick r:id="rId2" action="ppaction://hlinksldjump"/>
              </a:rPr>
              <a:t>Return to slide containing original image</a:t>
            </a:r>
            <a:endParaRPr lang="en-US" dirty="0"/>
          </a:p>
        </p:txBody>
      </p:sp>
    </p:spTree>
    <p:extLst>
      <p:ext uri="{BB962C8B-B14F-4D97-AF65-F5344CB8AC3E}">
        <p14:creationId xmlns:p14="http://schemas.microsoft.com/office/powerpoint/2010/main" val="35173032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sz="3200" dirty="0"/>
              <a:t>Product Costing in Operations</a:t>
            </a:r>
            <a:r>
              <a:rPr lang="en-US" sz="1200" dirty="0"/>
              <a:t> 2</a:t>
            </a:r>
            <a:r>
              <a:rPr lang="en-US" altLang="en-US" sz="3200" dirty="0"/>
              <a:t> Text Alternative</a:t>
            </a:r>
            <a:endParaRPr lang="en-US" sz="2800" dirty="0"/>
          </a:p>
        </p:txBody>
      </p:sp>
      <p:sp>
        <p:nvSpPr>
          <p:cNvPr id="6" name="Content Placeholder 2"/>
          <p:cNvSpPr>
            <a:spLocks noGrp="1"/>
          </p:cNvSpPr>
          <p:nvPr>
            <p:ph idx="1"/>
          </p:nvPr>
        </p:nvSpPr>
        <p:spPr>
          <a:xfrm>
            <a:off x="457200" y="1295400"/>
            <a:ext cx="8229600" cy="5120640"/>
          </a:xfrm>
        </p:spPr>
        <p:txBody>
          <a:bodyPr/>
          <a:lstStyle/>
          <a:p>
            <a:r>
              <a:rPr lang="en-US" sz="2400" dirty="0"/>
              <a:t>Two products are being produced: Tigers and Ocelots. The center part of the diagram contains three boxes that represent production activities: Assembly, Painting, and Customization. Lines and arrows flow from Assembly to Painting, and from Painting to either Customization or to Finished Goods. An arrow flows from Customization to Finished Goods as well. To the left, two smaller boxes indicate the inputs into the production process: Materials and Conversion costs. Lines and arrows indicate inputs flow from these two boxes into each of the three production boxes.</a:t>
            </a:r>
          </a:p>
        </p:txBody>
      </p:sp>
      <p:sp>
        <p:nvSpPr>
          <p:cNvPr id="2" name="Text Placeholder 3"/>
          <p:cNvSpPr>
            <a:spLocks noGrp="1"/>
          </p:cNvSpPr>
          <p:nvPr>
            <p:ph type="body" sz="quarter" idx="12"/>
          </p:nvPr>
        </p:nvSpPr>
        <p:spPr/>
        <p:txBody>
          <a:bodyPr/>
          <a:lstStyle/>
          <a:p>
            <a:r>
              <a:rPr lang="en-US" dirty="0">
                <a:hlinkClick r:id="rId2" action="ppaction://hlinksldjump"/>
              </a:rPr>
              <a:t>Return to slide containing original image</a:t>
            </a:r>
            <a:endParaRPr lang="en-US" dirty="0"/>
          </a:p>
        </p:txBody>
      </p:sp>
    </p:spTree>
    <p:extLst>
      <p:ext uri="{BB962C8B-B14F-4D97-AF65-F5344CB8AC3E}">
        <p14:creationId xmlns:p14="http://schemas.microsoft.com/office/powerpoint/2010/main" val="15834662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Determining Equivalent Units</a:t>
            </a:r>
            <a:r>
              <a:rPr lang="en-US" sz="1200" dirty="0"/>
              <a:t> 1</a:t>
            </a:r>
          </a:p>
        </p:txBody>
      </p:sp>
      <p:sp>
        <p:nvSpPr>
          <p:cNvPr id="3" name="Content Placeholder 2"/>
          <p:cNvSpPr>
            <a:spLocks noGrp="1"/>
          </p:cNvSpPr>
          <p:nvPr>
            <p:ph idx="1"/>
          </p:nvPr>
        </p:nvSpPr>
        <p:spPr>
          <a:xfrm>
            <a:off x="1371600" y="1432560"/>
            <a:ext cx="6400800" cy="914400"/>
          </a:xfrm>
          <a:solidFill>
            <a:srgbClr val="C6D9F1"/>
          </a:solidFill>
        </p:spPr>
        <p:txBody>
          <a:bodyPr/>
          <a:lstStyle/>
          <a:p>
            <a:pPr marL="1371600" indent="-1371600" defTabSz="365760">
              <a:spcBef>
                <a:spcPts val="0"/>
              </a:spcBef>
              <a:defRPr/>
            </a:pPr>
            <a:r>
              <a:rPr lang="en-US" sz="2800" b="1" dirty="0">
                <a:solidFill>
                  <a:srgbClr val="0000CC"/>
                </a:solidFill>
                <a:ea typeface="ＭＳ Ｐゴシック" panose="020B0600070205080204" pitchFamily="34" charset="-128"/>
              </a:rPr>
              <a:t>LO 8-1</a:t>
            </a:r>
            <a:r>
              <a:rPr lang="en-US" sz="2400" dirty="0">
                <a:ea typeface="ＭＳ Ｐゴシック" panose="020B0600070205080204" pitchFamily="34" charset="-128"/>
              </a:rPr>
              <a:t>	Explain the concept and purpose of equivalent units.</a:t>
            </a:r>
          </a:p>
        </p:txBody>
      </p:sp>
      <p:sp>
        <p:nvSpPr>
          <p:cNvPr id="4" name="Content Placeholder 3"/>
          <p:cNvSpPr>
            <a:spLocks noGrp="1"/>
          </p:cNvSpPr>
          <p:nvPr>
            <p:ph idx="13"/>
          </p:nvPr>
        </p:nvSpPr>
        <p:spPr>
          <a:xfrm>
            <a:off x="1143000" y="3017520"/>
            <a:ext cx="6858000" cy="2011680"/>
          </a:xfrm>
          <a:solidFill>
            <a:srgbClr val="DDD9C3"/>
          </a:solidFill>
          <a:ln w="19050">
            <a:solidFill>
              <a:schemeClr val="tx1"/>
            </a:solidFill>
          </a:ln>
        </p:spPr>
        <p:txBody>
          <a:bodyPr/>
          <a:lstStyle/>
          <a:p>
            <a:pPr algn="ctr" defTabSz="274320">
              <a:buSzPct val="100000"/>
              <a:defRPr/>
            </a:pPr>
            <a:r>
              <a:rPr lang="en-US" sz="2800" b="1" u="sng" dirty="0"/>
              <a:t>Equivalent Units</a:t>
            </a:r>
          </a:p>
          <a:p>
            <a:pPr algn="ctr" defTabSz="274320">
              <a:buSzPct val="100000"/>
              <a:defRPr/>
            </a:pPr>
            <a:r>
              <a:rPr lang="en-US" sz="2800" dirty="0"/>
              <a:t>Number of complete physical units to which units in inventories are equal in terms of work done to date.</a:t>
            </a:r>
          </a:p>
        </p:txBody>
      </p:sp>
      <p:sp>
        <p:nvSpPr>
          <p:cNvPr id="10" name="Content Placeholder 4"/>
          <p:cNvSpPr>
            <a:spLocks noGrp="1"/>
          </p:cNvSpPr>
          <p:nvPr>
            <p:ph idx="14"/>
          </p:nvPr>
        </p:nvSpPr>
        <p:spPr>
          <a:xfrm>
            <a:off x="0" y="0"/>
            <a:ext cx="457200" cy="457200"/>
          </a:xfrm>
          <a:solidFill>
            <a:srgbClr val="BEBEBE"/>
          </a:solidFill>
        </p:spPr>
        <p:txBody>
          <a:bodyPr anchor="ctr"/>
          <a:lstStyle/>
          <a:p>
            <a:pPr algn="ctr"/>
            <a:r>
              <a:rPr lang="en-US" sz="1200" b="1" dirty="0"/>
              <a:t>LO 8-1</a:t>
            </a:r>
          </a:p>
        </p:txBody>
      </p:sp>
    </p:spTree>
    <p:extLst>
      <p:ext uri="{BB962C8B-B14F-4D97-AF65-F5344CB8AC3E}">
        <p14:creationId xmlns:p14="http://schemas.microsoft.com/office/powerpoint/2010/main" val="273214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Determining Equivalent Units</a:t>
            </a:r>
            <a:r>
              <a:rPr lang="en-US" sz="1200" dirty="0"/>
              <a:t> 2</a:t>
            </a:r>
            <a:endParaRPr lang="en-US" dirty="0"/>
          </a:p>
        </p:txBody>
      </p:sp>
      <p:sp>
        <p:nvSpPr>
          <p:cNvPr id="3" name="Content Placeholder 2"/>
          <p:cNvSpPr>
            <a:spLocks noGrp="1"/>
          </p:cNvSpPr>
          <p:nvPr>
            <p:ph idx="1"/>
          </p:nvPr>
        </p:nvSpPr>
        <p:spPr>
          <a:xfrm>
            <a:off x="457200" y="1295400"/>
            <a:ext cx="8229600" cy="1005840"/>
          </a:xfrm>
          <a:solidFill>
            <a:srgbClr val="DDD9C3"/>
          </a:solidFill>
          <a:ln w="19050">
            <a:solidFill>
              <a:schemeClr val="tx1"/>
            </a:solidFill>
          </a:ln>
        </p:spPr>
        <p:txBody>
          <a:bodyPr/>
          <a:lstStyle/>
          <a:p>
            <a:pPr algn="ctr"/>
            <a:r>
              <a:rPr lang="en-US" sz="2800" dirty="0"/>
              <a:t>At month end, three cans of paint are filled as indicated.</a:t>
            </a:r>
          </a:p>
        </p:txBody>
      </p:sp>
      <p:pic>
        <p:nvPicPr>
          <p:cNvPr id="31" name="Picture 3" descr="Diagram of three cylinders, each partially filled by a specific percentage."/>
          <p:cNvPicPr>
            <a:picLocks noGrp="1" noChangeAspect="1"/>
          </p:cNvPicPr>
          <p:nvPr>
            <p:ph idx="13"/>
          </p:nvPr>
        </p:nvPicPr>
        <p:blipFill rotWithShape="1">
          <a:blip r:embed="rId2">
            <a:extLst>
              <a:ext uri="{28A0092B-C50C-407E-A947-70E740481C1C}">
                <a14:useLocalDpi xmlns:a14="http://schemas.microsoft.com/office/drawing/2010/main" val="0"/>
              </a:ext>
            </a:extLst>
          </a:blip>
          <a:srcRect b="8200"/>
          <a:stretch/>
        </p:blipFill>
        <p:spPr>
          <a:xfrm>
            <a:off x="1453625" y="2499361"/>
            <a:ext cx="6236749" cy="1981200"/>
          </a:xfrm>
        </p:spPr>
      </p:pic>
      <p:sp>
        <p:nvSpPr>
          <p:cNvPr id="5" name="Content Placeholder 4"/>
          <p:cNvSpPr>
            <a:spLocks noGrp="1"/>
          </p:cNvSpPr>
          <p:nvPr>
            <p:ph idx="14"/>
          </p:nvPr>
        </p:nvSpPr>
        <p:spPr>
          <a:xfrm>
            <a:off x="457200" y="4632960"/>
            <a:ext cx="8229600" cy="548640"/>
          </a:xfrm>
        </p:spPr>
        <p:txBody>
          <a:bodyPr/>
          <a:lstStyle/>
          <a:p>
            <a:pPr algn="ctr"/>
            <a:r>
              <a:rPr lang="en-US" sz="2800" dirty="0">
                <a:latin typeface="Arial" charset="0"/>
                <a:cs typeface="Arial" charset="0"/>
              </a:rPr>
              <a:t>(30% + 75% + 90%) ÷ 3 = 65%</a:t>
            </a:r>
          </a:p>
        </p:txBody>
      </p:sp>
      <p:sp>
        <p:nvSpPr>
          <p:cNvPr id="6" name="Content Placeholder 5"/>
          <p:cNvSpPr>
            <a:spLocks noGrp="1"/>
          </p:cNvSpPr>
          <p:nvPr>
            <p:ph idx="15"/>
          </p:nvPr>
        </p:nvSpPr>
        <p:spPr>
          <a:xfrm>
            <a:off x="457200" y="5257800"/>
            <a:ext cx="8229600" cy="1005840"/>
          </a:xfrm>
          <a:solidFill>
            <a:srgbClr val="DDD9C3"/>
          </a:solidFill>
          <a:ln w="19050">
            <a:solidFill>
              <a:schemeClr val="tx1"/>
            </a:solidFill>
          </a:ln>
        </p:spPr>
        <p:txBody>
          <a:bodyPr/>
          <a:lstStyle/>
          <a:p>
            <a:pPr algn="ctr"/>
            <a:r>
              <a:rPr lang="en-US" sz="2800" dirty="0"/>
              <a:t>Therefore, ending work-in-process inventory</a:t>
            </a:r>
            <a:br>
              <a:rPr lang="en-US" sz="2800" dirty="0"/>
            </a:br>
            <a:r>
              <a:rPr lang="en-US" sz="2800" dirty="0"/>
              <a:t>is 65 percent complete, on average.</a:t>
            </a:r>
          </a:p>
        </p:txBody>
      </p:sp>
      <p:sp>
        <p:nvSpPr>
          <p:cNvPr id="32" name="Content Placeholder 6"/>
          <p:cNvSpPr>
            <a:spLocks noGrp="1"/>
          </p:cNvSpPr>
          <p:nvPr>
            <p:ph idx="16"/>
          </p:nvPr>
        </p:nvSpPr>
        <p:spPr>
          <a:xfrm>
            <a:off x="0" y="0"/>
            <a:ext cx="457200" cy="457200"/>
          </a:xfrm>
          <a:solidFill>
            <a:srgbClr val="BEBEBE"/>
          </a:solidFill>
        </p:spPr>
        <p:txBody>
          <a:bodyPr anchor="ctr"/>
          <a:lstStyle/>
          <a:p>
            <a:pPr algn="ctr"/>
            <a:r>
              <a:rPr lang="en-US" sz="1200" b="1" dirty="0"/>
              <a:t>LO 8-1</a:t>
            </a:r>
          </a:p>
        </p:txBody>
      </p:sp>
      <p:sp>
        <p:nvSpPr>
          <p:cNvPr id="8" name="Text Placeholder 7"/>
          <p:cNvSpPr>
            <a:spLocks noGrp="1"/>
          </p:cNvSpPr>
          <p:nvPr>
            <p:ph type="body" sz="quarter" idx="18"/>
          </p:nvPr>
        </p:nvSpPr>
        <p:spPr>
          <a:xfrm>
            <a:off x="3200400" y="6477000"/>
            <a:ext cx="2743200" cy="182880"/>
          </a:xfrm>
        </p:spPr>
        <p:txBody>
          <a:bodyPr/>
          <a:lstStyle/>
          <a:p>
            <a:r>
              <a:rPr lang="en-US" dirty="0">
                <a:hlinkClick r:id="rId3" action="ppaction://hlinksldjump"/>
              </a:rPr>
              <a:t>Access the text alternative for these images</a:t>
            </a:r>
            <a:endParaRPr lang="en-US" dirty="0"/>
          </a:p>
        </p:txBody>
      </p:sp>
    </p:spTree>
    <p:extLst>
      <p:ext uri="{BB962C8B-B14F-4D97-AF65-F5344CB8AC3E}">
        <p14:creationId xmlns:p14="http://schemas.microsoft.com/office/powerpoint/2010/main" val="1900178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Using Product Costing in a Process Industry</a:t>
            </a:r>
            <a:r>
              <a:rPr lang="en-US" sz="1200" dirty="0"/>
              <a:t> 1</a:t>
            </a:r>
          </a:p>
        </p:txBody>
      </p:sp>
      <p:sp>
        <p:nvSpPr>
          <p:cNvPr id="9" name="Content Placeholder 2"/>
          <p:cNvSpPr>
            <a:spLocks noGrp="1"/>
          </p:cNvSpPr>
          <p:nvPr>
            <p:ph idx="1"/>
          </p:nvPr>
        </p:nvSpPr>
        <p:spPr>
          <a:xfrm>
            <a:off x="914400" y="1295400"/>
            <a:ext cx="7315200" cy="914400"/>
          </a:xfrm>
          <a:solidFill>
            <a:srgbClr val="C6D9F1"/>
          </a:solidFill>
        </p:spPr>
        <p:txBody>
          <a:bodyPr/>
          <a:lstStyle/>
          <a:p>
            <a:pPr marL="1371600" indent="-1371600" defTabSz="365760">
              <a:spcBef>
                <a:spcPts val="0"/>
              </a:spcBef>
              <a:defRPr/>
            </a:pPr>
            <a:r>
              <a:rPr lang="en-US" sz="2800" b="1" dirty="0">
                <a:solidFill>
                  <a:srgbClr val="0000CC"/>
                </a:solidFill>
                <a:ea typeface="ＭＳ Ｐゴシック" panose="020B0600070205080204" pitchFamily="34" charset="-128"/>
              </a:rPr>
              <a:t>LO 8-2</a:t>
            </a:r>
            <a:r>
              <a:rPr lang="en-US" sz="2400" dirty="0">
                <a:ea typeface="ＭＳ Ｐゴシック" panose="020B0600070205080204" pitchFamily="34" charset="-128"/>
              </a:rPr>
              <a:t>	Assign costs to products using a five-step process.</a:t>
            </a:r>
          </a:p>
        </p:txBody>
      </p:sp>
      <p:sp>
        <p:nvSpPr>
          <p:cNvPr id="4" name="Content Placeholder 3"/>
          <p:cNvSpPr>
            <a:spLocks noGrp="1"/>
          </p:cNvSpPr>
          <p:nvPr>
            <p:ph idx="13"/>
          </p:nvPr>
        </p:nvSpPr>
        <p:spPr>
          <a:xfrm>
            <a:off x="320040" y="2641600"/>
            <a:ext cx="8503920" cy="3566160"/>
          </a:xfrm>
          <a:solidFill>
            <a:srgbClr val="DDD9C3"/>
          </a:solidFill>
          <a:ln w="19050">
            <a:solidFill>
              <a:schemeClr val="tx1"/>
            </a:solidFill>
          </a:ln>
        </p:spPr>
        <p:txBody>
          <a:bodyPr anchor="ctr"/>
          <a:lstStyle/>
          <a:p>
            <a:pPr>
              <a:spcBef>
                <a:spcPts val="1200"/>
              </a:spcBef>
              <a:spcAft>
                <a:spcPts val="1200"/>
              </a:spcAft>
            </a:pPr>
            <a:r>
              <a:rPr lang="en-US" sz="2800" dirty="0"/>
              <a:t>Step 1:	Measure the physical flow of resources.</a:t>
            </a:r>
          </a:p>
          <a:p>
            <a:pPr>
              <a:spcBef>
                <a:spcPts val="1200"/>
              </a:spcBef>
              <a:spcAft>
                <a:spcPts val="1200"/>
              </a:spcAft>
            </a:pPr>
            <a:r>
              <a:rPr lang="en-US" sz="2800" dirty="0"/>
              <a:t>Step 2:	Compute the equivalent units of production.</a:t>
            </a:r>
          </a:p>
          <a:p>
            <a:pPr>
              <a:spcBef>
                <a:spcPts val="1200"/>
              </a:spcBef>
              <a:spcAft>
                <a:spcPts val="1200"/>
              </a:spcAft>
            </a:pPr>
            <a:r>
              <a:rPr lang="en-US" sz="2800" dirty="0"/>
              <a:t>Step 3:	Identify the costs to assign to products.</a:t>
            </a:r>
          </a:p>
          <a:p>
            <a:pPr>
              <a:spcBef>
                <a:spcPts val="1200"/>
              </a:spcBef>
              <a:spcAft>
                <a:spcPts val="1200"/>
              </a:spcAft>
            </a:pPr>
            <a:r>
              <a:rPr lang="en-US" sz="2800" dirty="0"/>
              <a:t>Step 4:	Compute the costs per equivalent unit.</a:t>
            </a:r>
          </a:p>
          <a:p>
            <a:pPr>
              <a:spcBef>
                <a:spcPts val="1200"/>
              </a:spcBef>
              <a:spcAft>
                <a:spcPts val="1200"/>
              </a:spcAft>
            </a:pPr>
            <a:r>
              <a:rPr lang="en-US" sz="2800" dirty="0"/>
              <a:t>Step 5:	Assign product cost to batches of work.</a:t>
            </a:r>
          </a:p>
        </p:txBody>
      </p:sp>
      <p:sp>
        <p:nvSpPr>
          <p:cNvPr id="10" name="Content Placeholder 4"/>
          <p:cNvSpPr>
            <a:spLocks noGrp="1"/>
          </p:cNvSpPr>
          <p:nvPr>
            <p:ph idx="14"/>
          </p:nvPr>
        </p:nvSpPr>
        <p:spPr>
          <a:xfrm>
            <a:off x="0" y="0"/>
            <a:ext cx="457200" cy="457200"/>
          </a:xfrm>
          <a:solidFill>
            <a:srgbClr val="BEBEBE"/>
          </a:solidFill>
        </p:spPr>
        <p:txBody>
          <a:bodyPr anchor="ctr"/>
          <a:lstStyle/>
          <a:p>
            <a:pPr algn="ctr"/>
            <a:r>
              <a:rPr lang="en-US" sz="1200" b="1" dirty="0"/>
              <a:t>LO 8-2</a:t>
            </a:r>
          </a:p>
        </p:txBody>
      </p:sp>
    </p:spTree>
    <p:extLst>
      <p:ext uri="{BB962C8B-B14F-4D97-AF65-F5344CB8AC3E}">
        <p14:creationId xmlns:p14="http://schemas.microsoft.com/office/powerpoint/2010/main" val="571281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Using Product Costing in a Process Industry</a:t>
            </a:r>
            <a:r>
              <a:rPr lang="en-US" sz="1200" dirty="0"/>
              <a:t> 2</a:t>
            </a:r>
          </a:p>
        </p:txBody>
      </p:sp>
      <p:sp>
        <p:nvSpPr>
          <p:cNvPr id="3" name="Content Placeholder 2"/>
          <p:cNvSpPr>
            <a:spLocks noGrp="1"/>
          </p:cNvSpPr>
          <p:nvPr>
            <p:ph idx="1"/>
          </p:nvPr>
        </p:nvSpPr>
        <p:spPr>
          <a:xfrm>
            <a:off x="457200" y="1524000"/>
            <a:ext cx="8229600" cy="2133600"/>
          </a:xfrm>
          <a:solidFill>
            <a:srgbClr val="DDD9C3"/>
          </a:solidFill>
          <a:ln w="19050">
            <a:solidFill>
              <a:schemeClr val="tx1"/>
            </a:solidFill>
          </a:ln>
        </p:spPr>
        <p:txBody>
          <a:bodyPr/>
          <a:lstStyle/>
          <a:p>
            <a:pPr algn="ctr">
              <a:spcBef>
                <a:spcPts val="1200"/>
              </a:spcBef>
              <a:spcAft>
                <a:spcPts val="1200"/>
              </a:spcAft>
              <a:buSzPct val="100000"/>
            </a:pPr>
            <a:r>
              <a:rPr lang="en-US" sz="2800" dirty="0"/>
              <a:t>Apple State Juices (ASJ), produces and bottles various fruit juices.</a:t>
            </a:r>
          </a:p>
          <a:p>
            <a:pPr algn="ctr">
              <a:spcBef>
                <a:spcPts val="1200"/>
              </a:spcBef>
              <a:spcAft>
                <a:spcPts val="1200"/>
              </a:spcAft>
              <a:buSzPct val="100000"/>
            </a:pPr>
            <a:r>
              <a:rPr lang="en-US" sz="2800" dirty="0"/>
              <a:t>Production at ASJ’s Exeter Plant takes place in three steps.</a:t>
            </a:r>
          </a:p>
        </p:txBody>
      </p:sp>
      <p:pic>
        <p:nvPicPr>
          <p:cNvPr id="6" name="Picture 3" descr="Flowchart describing the production process."/>
          <p:cNvPicPr>
            <a:picLocks noGrp="1" noChangeAspect="1"/>
          </p:cNvPicPr>
          <p:nvPr>
            <p:ph idx="13"/>
          </p:nvPr>
        </p:nvPicPr>
        <p:blipFill>
          <a:blip r:embed="rId2">
            <a:extLst>
              <a:ext uri="{28A0092B-C50C-407E-A947-70E740481C1C}">
                <a14:useLocalDpi xmlns:a14="http://schemas.microsoft.com/office/drawing/2010/main" val="0"/>
              </a:ext>
            </a:extLst>
          </a:blip>
          <a:stretch>
            <a:fillRect/>
          </a:stretch>
        </p:blipFill>
        <p:spPr>
          <a:xfrm>
            <a:off x="457200" y="4026467"/>
            <a:ext cx="8229600" cy="1764733"/>
          </a:xfrm>
        </p:spPr>
      </p:pic>
      <p:sp>
        <p:nvSpPr>
          <p:cNvPr id="10" name="Content Placeholder 4"/>
          <p:cNvSpPr>
            <a:spLocks noGrp="1"/>
          </p:cNvSpPr>
          <p:nvPr>
            <p:ph idx="14"/>
          </p:nvPr>
        </p:nvSpPr>
        <p:spPr>
          <a:xfrm>
            <a:off x="0" y="0"/>
            <a:ext cx="457200" cy="457200"/>
          </a:xfrm>
          <a:solidFill>
            <a:srgbClr val="BEBEBE"/>
          </a:solidFill>
        </p:spPr>
        <p:txBody>
          <a:bodyPr anchor="ctr"/>
          <a:lstStyle/>
          <a:p>
            <a:pPr algn="ctr"/>
            <a:r>
              <a:rPr lang="en-US" sz="1200" b="1" dirty="0"/>
              <a:t>LO 8-2</a:t>
            </a:r>
          </a:p>
        </p:txBody>
      </p:sp>
      <p:sp>
        <p:nvSpPr>
          <p:cNvPr id="7" name="Text Placeholder 5"/>
          <p:cNvSpPr>
            <a:spLocks noGrp="1"/>
          </p:cNvSpPr>
          <p:nvPr>
            <p:ph type="body" sz="quarter" idx="16"/>
          </p:nvPr>
        </p:nvSpPr>
        <p:spPr>
          <a:xfrm>
            <a:off x="3200400" y="6477000"/>
            <a:ext cx="2743200" cy="182880"/>
          </a:xfrm>
        </p:spPr>
        <p:txBody>
          <a:bodyPr/>
          <a:lstStyle/>
          <a:p>
            <a:r>
              <a:rPr lang="en-US" dirty="0">
                <a:hlinkClick r:id="rId3" action="ppaction://hlinksldjump"/>
              </a:rPr>
              <a:t>Access the text alternative for these images</a:t>
            </a:r>
            <a:endParaRPr lang="en-US" dirty="0"/>
          </a:p>
        </p:txBody>
      </p:sp>
    </p:spTree>
    <p:extLst>
      <p:ext uri="{BB962C8B-B14F-4D97-AF65-F5344CB8AC3E}">
        <p14:creationId xmlns:p14="http://schemas.microsoft.com/office/powerpoint/2010/main" val="193231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Measure the Physical Flow of Resources (Step 1)</a:t>
            </a:r>
            <a:r>
              <a:rPr lang="en-US" sz="1200" dirty="0"/>
              <a:t> 1</a:t>
            </a:r>
          </a:p>
        </p:txBody>
      </p:sp>
      <p:sp>
        <p:nvSpPr>
          <p:cNvPr id="4" name="Content Placeholder 2"/>
          <p:cNvSpPr>
            <a:spLocks noGrp="1"/>
          </p:cNvSpPr>
          <p:nvPr>
            <p:ph idx="1"/>
          </p:nvPr>
        </p:nvSpPr>
        <p:spPr>
          <a:xfrm>
            <a:off x="457200" y="1295400"/>
            <a:ext cx="8229600" cy="548640"/>
          </a:xfrm>
        </p:spPr>
        <p:txBody>
          <a:bodyPr/>
          <a:lstStyle/>
          <a:p>
            <a:pPr algn="ctr"/>
            <a:r>
              <a:rPr lang="en-US" sz="2400" dirty="0">
                <a:latin typeface="Arial" charset="0"/>
                <a:cs typeface="Arial" charset="0"/>
              </a:rPr>
              <a:t>Shredding Department, March, Year 2</a:t>
            </a:r>
          </a:p>
        </p:txBody>
      </p:sp>
      <p:graphicFrame>
        <p:nvGraphicFramePr>
          <p:cNvPr id="7" name="Table 3"/>
          <p:cNvGraphicFramePr>
            <a:graphicFrameLocks noGrp="1"/>
          </p:cNvGraphicFramePr>
          <p:nvPr>
            <p:extLst>
              <p:ext uri="{D42A27DB-BD31-4B8C-83A1-F6EECF244321}">
                <p14:modId xmlns:p14="http://schemas.microsoft.com/office/powerpoint/2010/main" val="699048702"/>
              </p:ext>
            </p:extLst>
          </p:nvPr>
        </p:nvGraphicFramePr>
        <p:xfrm>
          <a:off x="457200" y="1903548"/>
          <a:ext cx="8229600" cy="4023360"/>
        </p:xfrm>
        <a:graphic>
          <a:graphicData uri="http://schemas.openxmlformats.org/drawingml/2006/table">
            <a:tbl>
              <a:tblPr firstRow="1" bandRow="1">
                <a:tableStyleId>{5C22544A-7EE6-4342-B048-85BDC9FD1C3A}</a:tableStyleId>
              </a:tblPr>
              <a:tblGrid>
                <a:gridCol w="548640">
                  <a:extLst>
                    <a:ext uri="{9D8B030D-6E8A-4147-A177-3AD203B41FA5}">
                      <a16:colId xmlns:a16="http://schemas.microsoft.com/office/drawing/2014/main" val="1914779635"/>
                    </a:ext>
                  </a:extLst>
                </a:gridCol>
                <a:gridCol w="4023360">
                  <a:extLst>
                    <a:ext uri="{9D8B030D-6E8A-4147-A177-3AD203B41FA5}">
                      <a16:colId xmlns:a16="http://schemas.microsoft.com/office/drawing/2014/main" val="2693641308"/>
                    </a:ext>
                  </a:extLst>
                </a:gridCol>
                <a:gridCol w="1645920">
                  <a:extLst>
                    <a:ext uri="{9D8B030D-6E8A-4147-A177-3AD203B41FA5}">
                      <a16:colId xmlns:a16="http://schemas.microsoft.com/office/drawing/2014/main" val="2154530037"/>
                    </a:ext>
                  </a:extLst>
                </a:gridCol>
                <a:gridCol w="365760">
                  <a:extLst>
                    <a:ext uri="{9D8B030D-6E8A-4147-A177-3AD203B41FA5}">
                      <a16:colId xmlns:a16="http://schemas.microsoft.com/office/drawing/2014/main" val="3609478315"/>
                    </a:ext>
                  </a:extLst>
                </a:gridCol>
                <a:gridCol w="1645920">
                  <a:extLst>
                    <a:ext uri="{9D8B030D-6E8A-4147-A177-3AD203B41FA5}">
                      <a16:colId xmlns:a16="http://schemas.microsoft.com/office/drawing/2014/main" val="635706415"/>
                    </a:ext>
                  </a:extLst>
                </a:gridCol>
              </a:tblGrid>
              <a:tr h="365760">
                <a:tc>
                  <a:txBody>
                    <a:bodyPr/>
                    <a:lstStyle/>
                    <a:p>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sz="1600" b="0" dirty="0">
                          <a:solidFill>
                            <a:srgbClr val="231F20"/>
                          </a:solidFill>
                          <a:latin typeface="Arial" panose="020B0604020202020204" pitchFamily="34" charset="0"/>
                          <a:cs typeface="Arial" panose="020B0604020202020204" pitchFamily="34" charset="0"/>
                        </a:rPr>
                        <a:t>A</a:t>
                      </a:r>
                      <a:endParaRPr sz="16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sz="1600" b="0" dirty="0">
                          <a:solidFill>
                            <a:srgbClr val="231F20"/>
                          </a:solidFill>
                          <a:latin typeface="Arial" panose="020B0604020202020204" pitchFamily="34" charset="0"/>
                          <a:cs typeface="Arial" panose="020B0604020202020204" pitchFamily="34" charset="0"/>
                        </a:rPr>
                        <a:t>B</a:t>
                      </a:r>
                      <a:endParaRPr sz="16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1275" algn="ctr">
                        <a:lnSpc>
                          <a:spcPct val="100000"/>
                        </a:lnSpc>
                      </a:pPr>
                      <a:r>
                        <a:rPr sz="1600" b="0" dirty="0">
                          <a:solidFill>
                            <a:srgbClr val="231F20"/>
                          </a:solidFill>
                          <a:latin typeface="Arial" panose="020B0604020202020204" pitchFamily="34" charset="0"/>
                          <a:cs typeface="Arial" panose="020B0604020202020204" pitchFamily="34" charset="0"/>
                        </a:rPr>
                        <a:t>C</a:t>
                      </a:r>
                      <a:endParaRPr sz="16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pPr>
                      <a:r>
                        <a:rPr sz="1600" b="0" dirty="0">
                          <a:solidFill>
                            <a:srgbClr val="231F20"/>
                          </a:solidFill>
                          <a:latin typeface="Arial" panose="020B0604020202020204" pitchFamily="34" charset="0"/>
                          <a:cs typeface="Arial" panose="020B0604020202020204" pitchFamily="34" charset="0"/>
                        </a:rPr>
                        <a:t>D</a:t>
                      </a:r>
                      <a:endParaRPr sz="1600" b="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8107841"/>
                  </a:ext>
                </a:extLst>
              </a:tr>
              <a:tr h="365760">
                <a:tc>
                  <a:txBody>
                    <a:bodyPr/>
                    <a:lstStyle/>
                    <a:p>
                      <a:pPr algn="r">
                        <a:lnSpc>
                          <a:spcPct val="100000"/>
                        </a:lnSpc>
                      </a:pPr>
                      <a:r>
                        <a:rPr sz="1600" dirty="0">
                          <a:solidFill>
                            <a:srgbClr val="231F20"/>
                          </a:solidFill>
                          <a:latin typeface="Arial" panose="020B0604020202020204" pitchFamily="34" charset="0"/>
                          <a:cs typeface="Arial" panose="020B0604020202020204" pitchFamily="34" charset="0"/>
                        </a:rPr>
                        <a:t>1</a:t>
                      </a:r>
                      <a:endParaRPr sz="1600" dirty="0">
                        <a:latin typeface="Arial" panose="020B0604020202020204" pitchFamily="34" charset="0"/>
                        <a:cs typeface="Arial" panose="020B0604020202020204" pitchFamily="34" charset="0"/>
                      </a:endParaRPr>
                    </a:p>
                  </a:txBody>
                  <a:tcPr marL="45720"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rgbClr val="231F20"/>
                          </a:solidFill>
                          <a:latin typeface="Arial" panose="020B0604020202020204" pitchFamily="34" charset="0"/>
                          <a:cs typeface="Arial" panose="020B0604020202020204" pitchFamily="34" charset="0"/>
                        </a:rPr>
                        <a:t>Gallons of Pulp</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rgbClr val="231F20"/>
                          </a:solidFill>
                          <a:latin typeface="Arial" panose="020B0604020202020204" pitchFamily="34" charset="0"/>
                          <a:cs typeface="Arial" panose="020B0604020202020204" pitchFamily="34" charset="0"/>
                        </a:rPr>
                        <a:t>Gallons of Pulp</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0161116"/>
                  </a:ext>
                </a:extLst>
              </a:tr>
              <a:tr h="365760">
                <a:tc>
                  <a:txBody>
                    <a:bodyPr/>
                    <a:lstStyle/>
                    <a:p>
                      <a:pPr algn="r">
                        <a:lnSpc>
                          <a:spcPct val="100000"/>
                        </a:lnSpc>
                      </a:pPr>
                      <a:r>
                        <a:rPr sz="1600" dirty="0">
                          <a:solidFill>
                            <a:srgbClr val="231F20"/>
                          </a:solidFill>
                          <a:latin typeface="Arial" panose="020B0604020202020204" pitchFamily="34" charset="0"/>
                          <a:cs typeface="Arial" panose="020B0604020202020204" pitchFamily="34" charset="0"/>
                        </a:rPr>
                        <a:t>2</a:t>
                      </a:r>
                      <a:endParaRPr sz="1600" dirty="0">
                        <a:latin typeface="Arial" panose="020B0604020202020204" pitchFamily="34" charset="0"/>
                        <a:cs typeface="Arial" panose="020B0604020202020204" pitchFamily="34" charset="0"/>
                      </a:endParaRPr>
                    </a:p>
                  </a:txBody>
                  <a:tcPr marL="45720"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34465419"/>
                  </a:ext>
                </a:extLst>
              </a:tr>
              <a:tr h="365760">
                <a:tc>
                  <a:txBody>
                    <a:bodyPr/>
                    <a:lstStyle/>
                    <a:p>
                      <a:pPr algn="r">
                        <a:lnSpc>
                          <a:spcPct val="100000"/>
                        </a:lnSpc>
                      </a:pPr>
                      <a:r>
                        <a:rPr sz="1600" dirty="0">
                          <a:solidFill>
                            <a:srgbClr val="231F20"/>
                          </a:solidFill>
                          <a:latin typeface="Arial" panose="020B0604020202020204" pitchFamily="34" charset="0"/>
                          <a:cs typeface="Arial" panose="020B0604020202020204" pitchFamily="34" charset="0"/>
                        </a:rPr>
                        <a:t>3</a:t>
                      </a:r>
                      <a:endParaRPr sz="1600" dirty="0">
                        <a:latin typeface="Arial" panose="020B0604020202020204" pitchFamily="34" charset="0"/>
                        <a:cs typeface="Arial" panose="020B0604020202020204" pitchFamily="34" charset="0"/>
                      </a:endParaRPr>
                    </a:p>
                  </a:txBody>
                  <a:tcPr marL="45720"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solidFill>
                            <a:srgbClr val="231F20"/>
                          </a:solidFill>
                          <a:latin typeface="Arial" panose="020B0604020202020204" pitchFamily="34" charset="0"/>
                          <a:cs typeface="Arial" panose="020B0604020202020204" pitchFamily="34" charset="0"/>
                        </a:rPr>
                        <a:t>Work in process, March 1</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600" dirty="0">
                          <a:solidFill>
                            <a:srgbClr val="231F20"/>
                          </a:solidFill>
                          <a:latin typeface="Arial" panose="020B0604020202020204" pitchFamily="34" charset="0"/>
                          <a:cs typeface="Arial" panose="020B0604020202020204" pitchFamily="34" charset="0"/>
                        </a:rPr>
                        <a:t>20,000</a:t>
                      </a:r>
                      <a:r>
                        <a:rPr lang="en-US" sz="1600" baseline="30000" dirty="0">
                          <a:solidFill>
                            <a:srgbClr val="231F20"/>
                          </a:solidFill>
                          <a:latin typeface="Arial" panose="020B0604020202020204" pitchFamily="34" charset="0"/>
                          <a:cs typeface="Arial" panose="020B0604020202020204" pitchFamily="34" charset="0"/>
                        </a:rPr>
                        <a:t>a</a:t>
                      </a:r>
                      <a:endParaRPr lang="en-US" sz="1600" baseline="30000" dirty="0">
                        <a:latin typeface="Arial" panose="020B0604020202020204" pitchFamily="34" charset="0"/>
                        <a:cs typeface="Arial" panose="020B0604020202020204" pitchFamily="34" charset="0"/>
                      </a:endParaRPr>
                    </a:p>
                  </a:txBody>
                  <a:tcPr marR="45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13057999"/>
                  </a:ext>
                </a:extLst>
              </a:tr>
              <a:tr h="365760">
                <a:tc>
                  <a:txBody>
                    <a:bodyPr/>
                    <a:lstStyle/>
                    <a:p>
                      <a:pPr algn="r">
                        <a:lnSpc>
                          <a:spcPct val="100000"/>
                        </a:lnSpc>
                      </a:pPr>
                      <a:r>
                        <a:rPr sz="1600" dirty="0">
                          <a:solidFill>
                            <a:srgbClr val="231F20"/>
                          </a:solidFill>
                          <a:latin typeface="Arial" panose="020B0604020202020204" pitchFamily="34" charset="0"/>
                          <a:cs typeface="Arial" panose="020B0604020202020204" pitchFamily="34" charset="0"/>
                        </a:rPr>
                        <a:t>4</a:t>
                      </a:r>
                      <a:endParaRPr sz="1600" dirty="0">
                        <a:latin typeface="Arial" panose="020B0604020202020204" pitchFamily="34" charset="0"/>
                        <a:cs typeface="Arial" panose="020B0604020202020204" pitchFamily="34" charset="0"/>
                      </a:endParaRPr>
                    </a:p>
                  </a:txBody>
                  <a:tcPr marL="45720"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solidFill>
                            <a:srgbClr val="231F20"/>
                          </a:solidFill>
                          <a:latin typeface="Arial" panose="020B0604020202020204" pitchFamily="34" charset="0"/>
                          <a:cs typeface="Arial" panose="020B0604020202020204" pitchFamily="34" charset="0"/>
                        </a:rPr>
                        <a:t>+</a:t>
                      </a:r>
                      <a:r>
                        <a:rPr lang="en-US" sz="1600" spc="-50" dirty="0">
                          <a:solidFill>
                            <a:srgbClr val="231F20"/>
                          </a:solidFill>
                          <a:latin typeface="Arial" panose="020B0604020202020204" pitchFamily="34" charset="0"/>
                          <a:cs typeface="Arial" panose="020B0604020202020204" pitchFamily="34" charset="0"/>
                        </a:rPr>
                        <a:t> </a:t>
                      </a:r>
                      <a:r>
                        <a:rPr lang="en-US" sz="1600" dirty="0">
                          <a:solidFill>
                            <a:srgbClr val="231F20"/>
                          </a:solidFill>
                          <a:latin typeface="Arial" panose="020B0604020202020204" pitchFamily="34" charset="0"/>
                          <a:cs typeface="Arial" panose="020B0604020202020204" pitchFamily="34" charset="0"/>
                        </a:rPr>
                        <a:t>Gallons of pulp started</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600" u="sng" dirty="0">
                          <a:solidFill>
                            <a:srgbClr val="231F20"/>
                          </a:solidFill>
                          <a:latin typeface="Arial" panose="020B0604020202020204" pitchFamily="34" charset="0"/>
                          <a:cs typeface="Arial" panose="020B0604020202020204" pitchFamily="34" charset="0"/>
                        </a:rPr>
                        <a:t>92,000</a:t>
                      </a:r>
                      <a:endParaRPr lang="en-US" sz="1600" dirty="0">
                        <a:latin typeface="Arial" panose="020B0604020202020204" pitchFamily="34" charset="0"/>
                        <a:cs typeface="Arial" panose="020B0604020202020204" pitchFamily="34" charset="0"/>
                      </a:endParaRPr>
                    </a:p>
                  </a:txBody>
                  <a:tcPr marR="45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4936451"/>
                  </a:ext>
                </a:extLst>
              </a:tr>
              <a:tr h="365760">
                <a:tc>
                  <a:txBody>
                    <a:bodyPr/>
                    <a:lstStyle/>
                    <a:p>
                      <a:pPr algn="r">
                        <a:lnSpc>
                          <a:spcPct val="100000"/>
                        </a:lnSpc>
                      </a:pPr>
                      <a:r>
                        <a:rPr sz="1600" dirty="0">
                          <a:solidFill>
                            <a:srgbClr val="231F20"/>
                          </a:solidFill>
                          <a:latin typeface="Arial" panose="020B0604020202020204" pitchFamily="34" charset="0"/>
                          <a:cs typeface="Arial" panose="020B0604020202020204" pitchFamily="34" charset="0"/>
                        </a:rPr>
                        <a:t>5</a:t>
                      </a:r>
                      <a:endParaRPr sz="1600" dirty="0">
                        <a:latin typeface="Arial" panose="020B0604020202020204" pitchFamily="34" charset="0"/>
                        <a:cs typeface="Arial" panose="020B0604020202020204" pitchFamily="34" charset="0"/>
                      </a:endParaRPr>
                    </a:p>
                  </a:txBody>
                  <a:tcPr marL="45720"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2880" marR="0" indent="0" algn="l" defTabSz="457200" rtl="0" eaLnBrk="1" fontAlgn="auto" latinLnBrk="0" hangingPunct="1">
                        <a:lnSpc>
                          <a:spcPct val="100000"/>
                        </a:lnSpc>
                        <a:spcBef>
                          <a:spcPts val="0"/>
                        </a:spcBef>
                        <a:spcAft>
                          <a:spcPts val="0"/>
                        </a:spcAft>
                        <a:buClrTx/>
                        <a:buSzTx/>
                        <a:buFontTx/>
                        <a:buNone/>
                        <a:tabLst/>
                        <a:defRPr/>
                      </a:pPr>
                      <a:r>
                        <a:rPr lang="en-US" sz="1600" dirty="0">
                          <a:solidFill>
                            <a:srgbClr val="231F20"/>
                          </a:solidFill>
                          <a:latin typeface="Arial" panose="020B0604020202020204" pitchFamily="34" charset="0"/>
                          <a:cs typeface="Arial" panose="020B0604020202020204" pitchFamily="34" charset="0"/>
                        </a:rPr>
                        <a:t>Total gallons to account for</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600" dirty="0">
                        <a:latin typeface="Arial" panose="020B0604020202020204" pitchFamily="34" charset="0"/>
                        <a:cs typeface="Arial" panose="020B0604020202020204" pitchFamily="34" charset="0"/>
                      </a:endParaRPr>
                    </a:p>
                  </a:txBody>
                  <a:tcPr marR="45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600" u="dbl" baseline="0" dirty="0">
                          <a:solidFill>
                            <a:srgbClr val="231F20"/>
                          </a:solidFill>
                          <a:latin typeface="Arial" panose="020B0604020202020204" pitchFamily="34" charset="0"/>
                          <a:cs typeface="Arial" panose="020B0604020202020204" pitchFamily="34" charset="0"/>
                        </a:rPr>
                        <a:t>112,000</a:t>
                      </a:r>
                      <a:endParaRPr lang="en-US" sz="1600" u="dbl" baseline="0" dirty="0">
                        <a:latin typeface="Arial" panose="020B0604020202020204" pitchFamily="34" charset="0"/>
                        <a:cs typeface="Arial" panose="020B0604020202020204" pitchFamily="34" charset="0"/>
                      </a:endParaRPr>
                    </a:p>
                  </a:txBody>
                  <a:tcPr marR="45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9857800"/>
                  </a:ext>
                </a:extLst>
              </a:tr>
              <a:tr h="365760">
                <a:tc>
                  <a:txBody>
                    <a:bodyPr/>
                    <a:lstStyle/>
                    <a:p>
                      <a:pPr algn="r">
                        <a:lnSpc>
                          <a:spcPct val="100000"/>
                        </a:lnSpc>
                      </a:pPr>
                      <a:r>
                        <a:rPr sz="1600" dirty="0">
                          <a:solidFill>
                            <a:srgbClr val="231F20"/>
                          </a:solidFill>
                          <a:latin typeface="Arial" panose="020B0604020202020204" pitchFamily="34" charset="0"/>
                          <a:cs typeface="Arial" panose="020B0604020202020204" pitchFamily="34" charset="0"/>
                        </a:rPr>
                        <a:t>6</a:t>
                      </a:r>
                      <a:endParaRPr sz="1600" dirty="0">
                        <a:latin typeface="Arial" panose="020B0604020202020204" pitchFamily="34" charset="0"/>
                        <a:cs typeface="Arial" panose="020B0604020202020204" pitchFamily="34" charset="0"/>
                      </a:endParaRPr>
                    </a:p>
                  </a:txBody>
                  <a:tcPr marL="45720"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600" dirty="0">
                        <a:latin typeface="Arial" panose="020B0604020202020204" pitchFamily="34" charset="0"/>
                        <a:cs typeface="Arial" panose="020B0604020202020204" pitchFamily="34" charset="0"/>
                      </a:endParaRPr>
                    </a:p>
                  </a:txBody>
                  <a:tcPr marR="45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600" dirty="0">
                        <a:latin typeface="Arial" panose="020B0604020202020204" pitchFamily="34" charset="0"/>
                        <a:cs typeface="Arial" panose="020B0604020202020204" pitchFamily="34" charset="0"/>
                      </a:endParaRPr>
                    </a:p>
                  </a:txBody>
                  <a:tcPr marR="45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52258537"/>
                  </a:ext>
                </a:extLst>
              </a:tr>
              <a:tr h="365760">
                <a:tc>
                  <a:txBody>
                    <a:bodyPr/>
                    <a:lstStyle/>
                    <a:p>
                      <a:pPr algn="r">
                        <a:lnSpc>
                          <a:spcPct val="100000"/>
                        </a:lnSpc>
                      </a:pPr>
                      <a:r>
                        <a:rPr sz="1600" dirty="0">
                          <a:solidFill>
                            <a:srgbClr val="231F20"/>
                          </a:solidFill>
                          <a:latin typeface="Arial" panose="020B0604020202020204" pitchFamily="34" charset="0"/>
                          <a:cs typeface="Arial" panose="020B0604020202020204" pitchFamily="34" charset="0"/>
                        </a:rPr>
                        <a:t>7</a:t>
                      </a:r>
                      <a:endParaRPr sz="1600" dirty="0">
                        <a:latin typeface="Arial" panose="020B0604020202020204" pitchFamily="34" charset="0"/>
                        <a:cs typeface="Arial" panose="020B0604020202020204" pitchFamily="34" charset="0"/>
                      </a:endParaRPr>
                    </a:p>
                  </a:txBody>
                  <a:tcPr marL="45720"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solidFill>
                            <a:srgbClr val="231F20"/>
                          </a:solidFill>
                          <a:latin typeface="Arial" panose="020B0604020202020204" pitchFamily="34" charset="0"/>
                          <a:cs typeface="Arial" panose="020B0604020202020204" pitchFamily="34" charset="0"/>
                        </a:rPr>
                        <a:t>=</a:t>
                      </a:r>
                      <a:r>
                        <a:rPr lang="en-US" sz="1600" spc="-50" dirty="0">
                          <a:solidFill>
                            <a:srgbClr val="231F20"/>
                          </a:solidFill>
                          <a:latin typeface="Arial" panose="020B0604020202020204" pitchFamily="34" charset="0"/>
                          <a:cs typeface="Arial" panose="020B0604020202020204" pitchFamily="34" charset="0"/>
                        </a:rPr>
                        <a:t> </a:t>
                      </a:r>
                      <a:r>
                        <a:rPr lang="en-US" sz="1600" dirty="0">
                          <a:solidFill>
                            <a:srgbClr val="231F20"/>
                          </a:solidFill>
                          <a:latin typeface="Arial" panose="020B0604020202020204" pitchFamily="34" charset="0"/>
                          <a:cs typeface="Arial" panose="020B0604020202020204" pitchFamily="34" charset="0"/>
                        </a:rPr>
                        <a:t>Transferred out to Pressing Department</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600" dirty="0">
                          <a:solidFill>
                            <a:srgbClr val="231F20"/>
                          </a:solidFill>
                          <a:latin typeface="Arial" panose="020B0604020202020204" pitchFamily="34" charset="0"/>
                          <a:cs typeface="Arial" panose="020B0604020202020204" pitchFamily="34" charset="0"/>
                        </a:rPr>
                        <a:t>96,000</a:t>
                      </a:r>
                      <a:endParaRPr lang="en-US" sz="1600" dirty="0">
                        <a:latin typeface="Arial" panose="020B0604020202020204" pitchFamily="34" charset="0"/>
                        <a:cs typeface="Arial" panose="020B0604020202020204" pitchFamily="34" charset="0"/>
                      </a:endParaRPr>
                    </a:p>
                  </a:txBody>
                  <a:tcPr marR="45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600" dirty="0">
                        <a:latin typeface="Arial" panose="020B0604020202020204" pitchFamily="34" charset="0"/>
                        <a:cs typeface="Arial" panose="020B0604020202020204" pitchFamily="34" charset="0"/>
                      </a:endParaRPr>
                    </a:p>
                  </a:txBody>
                  <a:tcPr marR="45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3929698"/>
                  </a:ext>
                </a:extLst>
              </a:tr>
              <a:tr h="365760">
                <a:tc>
                  <a:txBody>
                    <a:bodyPr/>
                    <a:lstStyle/>
                    <a:p>
                      <a:pPr algn="r">
                        <a:lnSpc>
                          <a:spcPct val="100000"/>
                        </a:lnSpc>
                      </a:pPr>
                      <a:r>
                        <a:rPr sz="1600" dirty="0">
                          <a:solidFill>
                            <a:srgbClr val="231F20"/>
                          </a:solidFill>
                          <a:latin typeface="Arial" panose="020B0604020202020204" pitchFamily="34" charset="0"/>
                          <a:cs typeface="Arial" panose="020B0604020202020204" pitchFamily="34" charset="0"/>
                        </a:rPr>
                        <a:t>8</a:t>
                      </a:r>
                      <a:endParaRPr sz="1600" dirty="0">
                        <a:latin typeface="Arial" panose="020B0604020202020204" pitchFamily="34" charset="0"/>
                        <a:cs typeface="Arial" panose="020B0604020202020204" pitchFamily="34" charset="0"/>
                      </a:endParaRPr>
                    </a:p>
                  </a:txBody>
                  <a:tcPr marL="45720"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solidFill>
                            <a:srgbClr val="231F20"/>
                          </a:solidFill>
                          <a:latin typeface="Arial" panose="020B0604020202020204" pitchFamily="34" charset="0"/>
                          <a:cs typeface="Arial" panose="020B0604020202020204" pitchFamily="34" charset="0"/>
                        </a:rPr>
                        <a:t>+</a:t>
                      </a:r>
                      <a:r>
                        <a:rPr lang="en-US" sz="1600" spc="-50" dirty="0">
                          <a:solidFill>
                            <a:srgbClr val="231F20"/>
                          </a:solidFill>
                          <a:latin typeface="Arial" panose="020B0604020202020204" pitchFamily="34" charset="0"/>
                          <a:cs typeface="Arial" panose="020B0604020202020204" pitchFamily="34" charset="0"/>
                        </a:rPr>
                        <a:t> </a:t>
                      </a:r>
                      <a:r>
                        <a:rPr lang="en-US" sz="1600" dirty="0">
                          <a:solidFill>
                            <a:srgbClr val="231F20"/>
                          </a:solidFill>
                          <a:latin typeface="Arial" panose="020B0604020202020204" pitchFamily="34" charset="0"/>
                          <a:cs typeface="Arial" panose="020B0604020202020204" pitchFamily="34" charset="0"/>
                        </a:rPr>
                        <a:t>Work in process, March 31</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600" u="sng" dirty="0">
                          <a:solidFill>
                            <a:srgbClr val="231F20"/>
                          </a:solidFill>
                          <a:latin typeface="Arial" panose="020B0604020202020204" pitchFamily="34" charset="0"/>
                          <a:cs typeface="Arial" panose="020B0604020202020204" pitchFamily="34" charset="0"/>
                        </a:rPr>
                        <a:t>16,00</a:t>
                      </a:r>
                      <a:r>
                        <a:rPr lang="en-US" sz="1600" u="sng" spc="-5" dirty="0">
                          <a:solidFill>
                            <a:srgbClr val="231F20"/>
                          </a:solidFill>
                          <a:latin typeface="Arial" panose="020B0604020202020204" pitchFamily="34" charset="0"/>
                          <a:cs typeface="Arial" panose="020B0604020202020204" pitchFamily="34" charset="0"/>
                        </a:rPr>
                        <a:t>0</a:t>
                      </a:r>
                      <a:r>
                        <a:rPr lang="en-US" sz="1600" u="sng" baseline="27777" dirty="0">
                          <a:solidFill>
                            <a:srgbClr val="231F20"/>
                          </a:solidFill>
                          <a:latin typeface="Arial" panose="020B0604020202020204" pitchFamily="34" charset="0"/>
                          <a:cs typeface="Arial" panose="020B0604020202020204" pitchFamily="34" charset="0"/>
                        </a:rPr>
                        <a:t>b</a:t>
                      </a:r>
                      <a:endParaRPr lang="en-US" sz="1600" u="sng" dirty="0">
                        <a:latin typeface="Arial" panose="020B0604020202020204" pitchFamily="34" charset="0"/>
                        <a:cs typeface="Arial" panose="020B0604020202020204" pitchFamily="34" charset="0"/>
                      </a:endParaRPr>
                    </a:p>
                  </a:txBody>
                  <a:tcPr marR="45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sz="1600" dirty="0">
                        <a:latin typeface="Arial" panose="020B0604020202020204" pitchFamily="34" charset="0"/>
                        <a:cs typeface="Arial" panose="020B0604020202020204" pitchFamily="34" charset="0"/>
                      </a:endParaRPr>
                    </a:p>
                  </a:txBody>
                  <a:tcPr marR="45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42972862"/>
                  </a:ext>
                </a:extLst>
              </a:tr>
              <a:tr h="365760">
                <a:tc>
                  <a:txBody>
                    <a:bodyPr/>
                    <a:lstStyle/>
                    <a:p>
                      <a:pPr algn="r">
                        <a:lnSpc>
                          <a:spcPct val="100000"/>
                        </a:lnSpc>
                      </a:pPr>
                      <a:r>
                        <a:rPr sz="1600" dirty="0">
                          <a:solidFill>
                            <a:srgbClr val="231F20"/>
                          </a:solidFill>
                          <a:latin typeface="Arial" panose="020B0604020202020204" pitchFamily="34" charset="0"/>
                          <a:cs typeface="Arial" panose="020B0604020202020204" pitchFamily="34" charset="0"/>
                        </a:rPr>
                        <a:t>9</a:t>
                      </a:r>
                      <a:endParaRPr sz="1600" dirty="0">
                        <a:latin typeface="Arial" panose="020B0604020202020204" pitchFamily="34" charset="0"/>
                        <a:cs typeface="Arial" panose="020B0604020202020204" pitchFamily="34" charset="0"/>
                      </a:endParaRPr>
                    </a:p>
                  </a:txBody>
                  <a:tcPr marL="45720"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solidFill>
                            <a:srgbClr val="231F20"/>
                          </a:solidFill>
                          <a:latin typeface="Arial" panose="020B0604020202020204" pitchFamily="34" charset="0"/>
                          <a:cs typeface="Arial" panose="020B0604020202020204" pitchFamily="34" charset="0"/>
                        </a:rPr>
                        <a:t>Total units accounted for</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US" sz="1600" u="dbl" baseline="0" dirty="0">
                          <a:solidFill>
                            <a:srgbClr val="231F20"/>
                          </a:solidFill>
                          <a:latin typeface="Arial" panose="020B0604020202020204" pitchFamily="34" charset="0"/>
                          <a:cs typeface="Arial" panose="020B0604020202020204" pitchFamily="34" charset="0"/>
                        </a:rPr>
                        <a:t>112,000</a:t>
                      </a:r>
                      <a:endParaRPr lang="en-US" sz="1600" u="dbl" baseline="0" dirty="0">
                        <a:latin typeface="Arial" panose="020B0604020202020204" pitchFamily="34" charset="0"/>
                        <a:cs typeface="Arial" panose="020B0604020202020204" pitchFamily="34" charset="0"/>
                      </a:endParaRPr>
                    </a:p>
                  </a:txBody>
                  <a:tcPr marR="4572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1875402"/>
                  </a:ext>
                </a:extLst>
              </a:tr>
              <a:tr h="365760">
                <a:tc>
                  <a:txBody>
                    <a:bodyPr/>
                    <a:lstStyle/>
                    <a:p>
                      <a:pPr marL="41275" algn="r">
                        <a:lnSpc>
                          <a:spcPct val="100000"/>
                        </a:lnSpc>
                      </a:pPr>
                      <a:r>
                        <a:rPr sz="1600" dirty="0">
                          <a:solidFill>
                            <a:srgbClr val="231F20"/>
                          </a:solidFill>
                          <a:latin typeface="Arial" panose="020B0604020202020204" pitchFamily="34" charset="0"/>
                          <a:cs typeface="Arial" panose="020B0604020202020204" pitchFamily="34" charset="0"/>
                        </a:rPr>
                        <a:t>10</a:t>
                      </a:r>
                      <a:endParaRPr sz="1600" dirty="0">
                        <a:latin typeface="Arial" panose="020B0604020202020204" pitchFamily="34" charset="0"/>
                        <a:cs typeface="Arial" panose="020B0604020202020204" pitchFamily="34" charset="0"/>
                      </a:endParaRPr>
                    </a:p>
                  </a:txBody>
                  <a:tcPr marL="45720" marR="18288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83461148"/>
                  </a:ext>
                </a:extLst>
              </a:tr>
            </a:tbl>
          </a:graphicData>
        </a:graphic>
      </p:graphicFrame>
      <p:sp>
        <p:nvSpPr>
          <p:cNvPr id="5" name="Content Placeholder 4"/>
          <p:cNvSpPr>
            <a:spLocks noGrp="1"/>
          </p:cNvSpPr>
          <p:nvPr>
            <p:ph idx="13"/>
          </p:nvPr>
        </p:nvSpPr>
        <p:spPr>
          <a:xfrm>
            <a:off x="457200" y="5945778"/>
            <a:ext cx="8229600" cy="640080"/>
          </a:xfrm>
        </p:spPr>
        <p:txBody>
          <a:bodyPr/>
          <a:lstStyle/>
          <a:p>
            <a:pPr>
              <a:spcBef>
                <a:spcPts val="0"/>
              </a:spcBef>
            </a:pPr>
            <a:r>
              <a:rPr lang="en-US" sz="1600" baseline="30000" dirty="0"/>
              <a:t>a</a:t>
            </a:r>
            <a:r>
              <a:rPr lang="en-US" sz="1600" dirty="0"/>
              <a:t> 25% complete with respect to conversion costs.</a:t>
            </a:r>
          </a:p>
          <a:p>
            <a:pPr>
              <a:spcBef>
                <a:spcPts val="0"/>
              </a:spcBef>
            </a:pPr>
            <a:r>
              <a:rPr lang="en-US" sz="1600" baseline="30000" dirty="0"/>
              <a:t>b</a:t>
            </a:r>
            <a:r>
              <a:rPr lang="en-US" sz="1600" dirty="0"/>
              <a:t> 30% complete with respect to conversion costs.</a:t>
            </a:r>
          </a:p>
        </p:txBody>
      </p:sp>
      <p:sp>
        <p:nvSpPr>
          <p:cNvPr id="10" name="Content Placeholder 5"/>
          <p:cNvSpPr>
            <a:spLocks noGrp="1"/>
          </p:cNvSpPr>
          <p:nvPr>
            <p:ph idx="14"/>
          </p:nvPr>
        </p:nvSpPr>
        <p:spPr>
          <a:xfrm>
            <a:off x="0" y="0"/>
            <a:ext cx="457200" cy="457200"/>
          </a:xfrm>
          <a:solidFill>
            <a:srgbClr val="BEBEBE"/>
          </a:solidFill>
        </p:spPr>
        <p:txBody>
          <a:bodyPr anchor="ctr"/>
          <a:lstStyle/>
          <a:p>
            <a:pPr algn="ctr"/>
            <a:r>
              <a:rPr lang="en-US" sz="1200" b="1" dirty="0"/>
              <a:t>LO 8-2</a:t>
            </a:r>
          </a:p>
        </p:txBody>
      </p:sp>
    </p:spTree>
    <p:extLst>
      <p:ext uri="{BB962C8B-B14F-4D97-AF65-F5344CB8AC3E}">
        <p14:creationId xmlns:p14="http://schemas.microsoft.com/office/powerpoint/2010/main" val="1010406806"/>
      </p:ext>
    </p:extLst>
  </p:cSld>
  <p:clrMapOvr>
    <a:masterClrMapping/>
  </p:clrMapOvr>
</p:sld>
</file>

<file path=ppt/theme/theme1.xml><?xml version="1.0" encoding="utf-8"?>
<a:theme xmlns:a="http://schemas.openxmlformats.org/drawingml/2006/main" name="FIRST, BREAK, LAST slides ">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lternate 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lain BODY/MAIN CONTENT">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Red bar footer BODY/MAIN CONTENT">
  <a:themeElements>
    <a:clrScheme name="Custom 38">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214E91"/>
      </a:hlink>
      <a:folHlink>
        <a:srgbClr val="214E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PLAIN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RED FOOTER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BLUE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Plain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Red Bar Footer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MHHE_Accessible_PPT_Template-v4</Template>
  <TotalTime>4350</TotalTime>
  <Words>2291</Words>
  <Application>Microsoft Office PowerPoint</Application>
  <PresentationFormat>On-screen Show (4:3)</PresentationFormat>
  <Paragraphs>584</Paragraphs>
  <Slides>41</Slides>
  <Notes>1</Notes>
  <HiddenSlides>5</HiddenSlides>
  <MMClips>0</MMClips>
  <ScaleCrop>false</ScaleCrop>
  <HeadingPairs>
    <vt:vector size="8" baseType="variant">
      <vt:variant>
        <vt:lpstr>Fonts Used</vt:lpstr>
      </vt:variant>
      <vt:variant>
        <vt:i4>8</vt:i4>
      </vt:variant>
      <vt:variant>
        <vt:lpstr>Theme</vt:lpstr>
      </vt:variant>
      <vt:variant>
        <vt:i4>9</vt:i4>
      </vt:variant>
      <vt:variant>
        <vt:lpstr>Embedded OLE Servers</vt:lpstr>
      </vt:variant>
      <vt:variant>
        <vt:i4>1</vt:i4>
      </vt:variant>
      <vt:variant>
        <vt:lpstr>Slide Titles</vt:lpstr>
      </vt:variant>
      <vt:variant>
        <vt:i4>41</vt:i4>
      </vt:variant>
    </vt:vector>
  </HeadingPairs>
  <TitlesOfParts>
    <vt:vector size="59" baseType="lpstr">
      <vt:lpstr>ＭＳ Ｐゴシック</vt:lpstr>
      <vt:lpstr>Arial</vt:lpstr>
      <vt:lpstr>ArumSans Bd</vt:lpstr>
      <vt:lpstr>ArumSans Bold</vt:lpstr>
      <vt:lpstr>ArumSans Regular</vt:lpstr>
      <vt:lpstr>Calibri</vt:lpstr>
      <vt:lpstr>Vectipede Rg</vt:lpstr>
      <vt:lpstr>Verdana</vt:lpstr>
      <vt:lpstr>FIRST, BREAK, LAST slides </vt:lpstr>
      <vt:lpstr>Alternate FIRST, BREAK, LAST slides</vt:lpstr>
      <vt:lpstr>Plain BODY/MAIN CONTENT</vt:lpstr>
      <vt:lpstr>Red bar footer BODY/MAIN CONTENT</vt:lpstr>
      <vt:lpstr>PLAIN Section Divider, Quotes, Callouts</vt:lpstr>
      <vt:lpstr>RED FOOTER Section Divider, Quotes, Callouts</vt:lpstr>
      <vt:lpstr>BLUE Section Divider, Quotes, Callouts</vt:lpstr>
      <vt:lpstr>Plain_APPENDIX</vt:lpstr>
      <vt:lpstr>Red Bar Footer_APPENDIX</vt:lpstr>
      <vt:lpstr>Equation</vt:lpstr>
      <vt:lpstr>Fundamentals of Cost Accounting Sixth Edition</vt:lpstr>
      <vt:lpstr>Chapter 8</vt:lpstr>
      <vt:lpstr>Learning Objectives</vt:lpstr>
      <vt:lpstr>Comparison of Cost Flows</vt:lpstr>
      <vt:lpstr>Determining Equivalent Units 1</vt:lpstr>
      <vt:lpstr>Determining Equivalent Units 2</vt:lpstr>
      <vt:lpstr>Using Product Costing in a Process Industry 1</vt:lpstr>
      <vt:lpstr>Using Product Costing in a Process Industry 2</vt:lpstr>
      <vt:lpstr>Measure the Physical Flow of Resources (Step 1) 1</vt:lpstr>
      <vt:lpstr>Compute the Equivalent Units of Production (Step 2) 1</vt:lpstr>
      <vt:lpstr>Identify the Costs to Assign to Products (Step 3) 1</vt:lpstr>
      <vt:lpstr>Identify the Costs to Assign to Products (Step 3) 2</vt:lpstr>
      <vt:lpstr>Identify the Costs to Assign to Products (Steps 4 and 5)</vt:lpstr>
      <vt:lpstr>Measure the Physical Flow of Resources (Step 1) 2</vt:lpstr>
      <vt:lpstr>Compute the Equivalent Units of Production (Step 2) 2</vt:lpstr>
      <vt:lpstr>Identify the Costs to Assign to Products (Step 3) 3</vt:lpstr>
      <vt:lpstr>Compute the Cost per Equivalent Unit (Step 4) 1</vt:lpstr>
      <vt:lpstr>Assign Product Costs to Batches of Work (Step 5) 1</vt:lpstr>
      <vt:lpstr>The Production Cost Report</vt:lpstr>
      <vt:lpstr>Production Cost Report: Weighted-Average Process Costing 1</vt:lpstr>
      <vt:lpstr>Production Cost Report: Weighted-Average Process Costing 2</vt:lpstr>
      <vt:lpstr>Assigning Costs Using FIFO</vt:lpstr>
      <vt:lpstr>Measure the Physical Flow of Resources (Step 1) 3</vt:lpstr>
      <vt:lpstr>Compute the Equivalent Units of Production (Step 2) 3</vt:lpstr>
      <vt:lpstr>Identify the Costs to Assign to Products (Step 3) 4</vt:lpstr>
      <vt:lpstr>Compute the Cost per Equivalent Unit (Step 4) 2</vt:lpstr>
      <vt:lpstr>Assign Product Costs to Batches of Work (Step 5) 2</vt:lpstr>
      <vt:lpstr>Determining Which is Better: FIFO or Weighted-Average? 1</vt:lpstr>
      <vt:lpstr>Determining Which is Better: FIFO or Weighted-Average? 2</vt:lpstr>
      <vt:lpstr>Using Costs Transferred in from Prior Departments</vt:lpstr>
      <vt:lpstr>Choosing between Job and Process Costing</vt:lpstr>
      <vt:lpstr>Operations Costing 1</vt:lpstr>
      <vt:lpstr>Operations Costing 2</vt:lpstr>
      <vt:lpstr>Product Costing in Operations 1</vt:lpstr>
      <vt:lpstr>Product Costing in Operations 2</vt:lpstr>
      <vt:lpstr>End of Chapter 8</vt:lpstr>
      <vt:lpstr>Accessibility Content: Text Alternatives for Images</vt:lpstr>
      <vt:lpstr>Comparison of Cost Flows Text Alternative</vt:lpstr>
      <vt:lpstr>Determining Equivalent Units 2 Text Alternative</vt:lpstr>
      <vt:lpstr>Using Product Costing in a Process Industry 2 Text Alternative</vt:lpstr>
      <vt:lpstr>Product Costing in Operations 2 Text Alternative</vt:lpstr>
    </vt:vector>
  </TitlesOfParts>
  <Company>The McGraw-Hill Companies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 With 1 of These Slides</dc:title>
  <dc:creator>Hahn, Sandra</dc:creator>
  <cp:lastModifiedBy>Sachin kumar. Galiyan</cp:lastModifiedBy>
  <cp:revision>707</cp:revision>
  <dcterms:created xsi:type="dcterms:W3CDTF">2017-12-05T17:18:18Z</dcterms:created>
  <dcterms:modified xsi:type="dcterms:W3CDTF">2019-03-08T13:04:41Z</dcterms:modified>
</cp:coreProperties>
</file>