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60"/>
  </p:notesMasterIdLst>
  <p:handoutMasterIdLst>
    <p:handoutMasterId r:id="rId61"/>
  </p:handoutMasterIdLst>
  <p:sldIdLst>
    <p:sldId id="273" r:id="rId10"/>
    <p:sldId id="486" r:id="rId11"/>
    <p:sldId id="394" r:id="rId12"/>
    <p:sldId id="553" r:id="rId13"/>
    <p:sldId id="561" r:id="rId14"/>
    <p:sldId id="587" r:id="rId15"/>
    <p:sldId id="559" r:id="rId16"/>
    <p:sldId id="573" r:id="rId17"/>
    <p:sldId id="554" r:id="rId18"/>
    <p:sldId id="588" r:id="rId19"/>
    <p:sldId id="589" r:id="rId20"/>
    <p:sldId id="590" r:id="rId21"/>
    <p:sldId id="591" r:id="rId22"/>
    <p:sldId id="592" r:id="rId23"/>
    <p:sldId id="563" r:id="rId24"/>
    <p:sldId id="593" r:id="rId25"/>
    <p:sldId id="594" r:id="rId26"/>
    <p:sldId id="560" r:id="rId27"/>
    <p:sldId id="596" r:id="rId28"/>
    <p:sldId id="562" r:id="rId29"/>
    <p:sldId id="598" r:id="rId30"/>
    <p:sldId id="601" r:id="rId31"/>
    <p:sldId id="599" r:id="rId32"/>
    <p:sldId id="600" r:id="rId33"/>
    <p:sldId id="602" r:id="rId34"/>
    <p:sldId id="603" r:id="rId35"/>
    <p:sldId id="604" r:id="rId36"/>
    <p:sldId id="605" r:id="rId37"/>
    <p:sldId id="606" r:id="rId38"/>
    <p:sldId id="607" r:id="rId39"/>
    <p:sldId id="569" r:id="rId40"/>
    <p:sldId id="608" r:id="rId41"/>
    <p:sldId id="609" r:id="rId42"/>
    <p:sldId id="610" r:id="rId43"/>
    <p:sldId id="576" r:id="rId44"/>
    <p:sldId id="611" r:id="rId45"/>
    <p:sldId id="612" r:id="rId46"/>
    <p:sldId id="613" r:id="rId47"/>
    <p:sldId id="614" r:id="rId48"/>
    <p:sldId id="615" r:id="rId49"/>
    <p:sldId id="616" r:id="rId50"/>
    <p:sldId id="517" r:id="rId51"/>
    <p:sldId id="585" r:id="rId52"/>
    <p:sldId id="586" r:id="rId53"/>
    <p:sldId id="617" r:id="rId54"/>
    <p:sldId id="618" r:id="rId55"/>
    <p:sldId id="619" r:id="rId56"/>
    <p:sldId id="620" r:id="rId57"/>
    <p:sldId id="621" r:id="rId58"/>
    <p:sldId id="62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FFE6A1B5-3EA5-44AB-AFA4-F3A63A9571D5}">
          <p14:sldIdLst>
            <p14:sldId id="273"/>
            <p14:sldId id="486"/>
            <p14:sldId id="394"/>
            <p14:sldId id="553"/>
            <p14:sldId id="561"/>
            <p14:sldId id="587"/>
            <p14:sldId id="559"/>
            <p14:sldId id="573"/>
            <p14:sldId id="554"/>
            <p14:sldId id="588"/>
            <p14:sldId id="589"/>
            <p14:sldId id="590"/>
            <p14:sldId id="591"/>
            <p14:sldId id="592"/>
            <p14:sldId id="563"/>
            <p14:sldId id="593"/>
            <p14:sldId id="594"/>
            <p14:sldId id="560"/>
            <p14:sldId id="596"/>
            <p14:sldId id="562"/>
            <p14:sldId id="598"/>
            <p14:sldId id="601"/>
            <p14:sldId id="599"/>
            <p14:sldId id="600"/>
            <p14:sldId id="602"/>
            <p14:sldId id="603"/>
            <p14:sldId id="604"/>
            <p14:sldId id="605"/>
            <p14:sldId id="606"/>
            <p14:sldId id="607"/>
            <p14:sldId id="569"/>
            <p14:sldId id="608"/>
            <p14:sldId id="609"/>
            <p14:sldId id="610"/>
            <p14:sldId id="576"/>
            <p14:sldId id="611"/>
            <p14:sldId id="612"/>
            <p14:sldId id="613"/>
            <p14:sldId id="614"/>
            <p14:sldId id="615"/>
            <p14:sldId id="616"/>
            <p14:sldId id="517"/>
          </p14:sldIdLst>
        </p14:section>
        <p14:section name="Appendix: Image Descriptions for Unsighted Students" id="{F5896B1B-52FD-404C-B4AE-EADC0E94C814}">
          <p14:sldIdLst>
            <p14:sldId id="585"/>
            <p14:sldId id="586"/>
            <p14:sldId id="617"/>
            <p14:sldId id="618"/>
            <p14:sldId id="619"/>
            <p14:sldId id="620"/>
            <p14:sldId id="621"/>
            <p14:sldId id="62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DD9C3"/>
    <a:srgbClr val="C6D9F1"/>
    <a:srgbClr val="823300"/>
    <a:srgbClr val="B7DEE8"/>
    <a:srgbClr val="FFAA6E"/>
    <a:srgbClr val="DCE6F2"/>
    <a:srgbClr val="D7E4BD"/>
    <a:srgbClr val="FDEADA"/>
    <a:srgbClr val="B4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5706" autoAdjust="0"/>
  </p:normalViewPr>
  <p:slideViewPr>
    <p:cSldViewPr>
      <p:cViewPr>
        <p:scale>
          <a:sx n="100" d="100"/>
          <a:sy n="100" d="100"/>
        </p:scale>
        <p:origin x="282" y="270"/>
      </p:cViewPr>
      <p:guideLst>
        <p:guide orient="horz" pos="3408"/>
        <p:guide orient="horz" pos="3600"/>
        <p:guide orient="horz" pos="912"/>
        <p:guide orient="horz" pos="3360"/>
        <p:guide pos="5616"/>
        <p:guide pos="4320"/>
      </p:guideLst>
    </p:cSldViewPr>
  </p:slideViewPr>
  <p:outlineViewPr>
    <p:cViewPr>
      <p:scale>
        <a:sx n="33" d="100"/>
        <a:sy n="33" d="100"/>
      </p:scale>
      <p:origin x="0" y="-1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798320"/>
            <a:ext cx="8229600" cy="1097280"/>
          </a:xfrm>
          <a:prstGeom prst="rect">
            <a:avLst/>
          </a:prstGeom>
        </p:spPr>
        <p:txBody>
          <a:bodyPr anchor="ctr"/>
          <a:lstStyle>
            <a:lvl1pPr algn="ctr">
              <a:defRPr sz="3600" b="1">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hasCustomPrompt="1"/>
          </p:nvPr>
        </p:nvSpPr>
        <p:spPr>
          <a:xfrm>
            <a:off x="457200" y="3124200"/>
            <a:ext cx="8229600" cy="25146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67672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320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9"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411800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6"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106411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2514600" y="152400"/>
            <a:ext cx="6400800" cy="1447800"/>
          </a:xfrm>
          <a:prstGeom prst="rect">
            <a:avLst/>
          </a:prstGeom>
        </p:spPr>
        <p:txBody>
          <a:bodyPr anchor="t" anchorCtr="0"/>
          <a:lstStyle>
            <a:lvl1pPr algn="r">
              <a:spcBef>
                <a:spcPts val="480"/>
              </a:spcBef>
              <a:defRPr sz="3600" b="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2057400"/>
            <a:ext cx="4389120" cy="533400"/>
          </a:xfrm>
          <a:prstGeom prst="rect">
            <a:avLst/>
          </a:prstGeom>
        </p:spPr>
        <p:txBody>
          <a:bodyPr anchor="t" anchorCtr="0"/>
          <a:lstStyle>
            <a:lvl1pPr marL="0" indent="0">
              <a:spcBef>
                <a:spcPts val="0"/>
              </a:spcBef>
              <a:buNone/>
              <a:defRPr sz="2400">
                <a:solidFill>
                  <a:srgbClr val="214E9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Content Placeholder 6"/>
          <p:cNvSpPr>
            <a:spLocks noGrp="1"/>
          </p:cNvSpPr>
          <p:nvPr>
            <p:ph sz="quarter" idx="12"/>
          </p:nvPr>
        </p:nvSpPr>
        <p:spPr>
          <a:xfrm>
            <a:off x="4526280" y="3124200"/>
            <a:ext cx="4389120" cy="3037839"/>
          </a:xfrm>
          <a:prstGeom prst="rect">
            <a:avLst/>
          </a:prstGeom>
        </p:spPr>
        <p:txBody>
          <a:bodyPr anchor="t"/>
          <a:lstStyle>
            <a:lvl1pPr algn="ctr">
              <a:defRPr sz="3200" b="1">
                <a:latin typeface="Verdana" panose="020B0604030504040204" pitchFamily="34" charset="0"/>
                <a:ea typeface="Verdana" panose="020B0604030504040204" pitchFamily="34" charset="0"/>
                <a:cs typeface="Verdana" panose="020B0604030504040204" pitchFamily="34" charset="0"/>
              </a:defRPr>
            </a:lvl1pPr>
            <a:lvl2pPr algn="l">
              <a:defRPr/>
            </a:lvl2pPr>
            <a:lvl3pPr algn="l">
              <a:defRPr/>
            </a:lvl3pPr>
            <a:lvl4pPr algn="l">
              <a:defRPr/>
            </a:lvl4pPr>
            <a:lvl5pPr algn="l">
              <a:defRPr/>
            </a:lvl5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pic>
        <p:nvPicPr>
          <p:cNvPr id="9" name="Picture 8" descr="Lanen6e20l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863600"/>
            <a:ext cx="4145916" cy="5303520"/>
          </a:xfrm>
          <a:prstGeom prst="rect">
            <a:avLst/>
          </a:prstGeom>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4630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651557" y="6477000"/>
            <a:ext cx="492443" cy="182880"/>
          </a:xfrm>
          <a:prstGeom prst="rect">
            <a:avLst/>
          </a:prstGeom>
          <a:noFill/>
        </p:spPr>
        <p:txBody>
          <a:bodyPr wrap="square" rtlCol="0">
            <a:noAutofit/>
          </a:bodyPr>
          <a:lstStyle/>
          <a:p>
            <a:pPr algn="r"/>
            <a:r>
              <a:rPr lang="en-US" sz="1200" dirty="0" smtClean="0"/>
              <a:t>9-</a:t>
            </a:r>
            <a:fld id="{D284030D-0224-4BD8-89C1-1614B36E06C2}" type="slidenum">
              <a:rPr lang="en-US" sz="1200" smtClean="0"/>
              <a:pPr algn="r"/>
              <a:t>‹#›</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slide" Target="slide46.xml"/></Relationships>
</file>

<file path=ppt/slides/_rels/slide3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slide" Target="slide46.xml"/></Relationships>
</file>

<file path=ppt/slides/_rels/slide3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4.png"/><Relationship Id="rId1" Type="http://schemas.openxmlformats.org/officeDocument/2006/relationships/slideLayout" Target="../slideLayouts/slideLayout27.xml"/><Relationship Id="rId4" Type="http://schemas.openxmlformats.org/officeDocument/2006/relationships/slide" Target="slide46.xml"/></Relationships>
</file>

<file path=ppt/slides/_rels/slide3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slide" Target="slide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5.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6.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67200" y="685800"/>
            <a:ext cx="4648200" cy="2057400"/>
          </a:xfrm>
        </p:spPr>
        <p:txBody>
          <a:bodyPr/>
          <a:lstStyle/>
          <a:p>
            <a:pPr>
              <a:spcAft>
                <a:spcPts val="600"/>
              </a:spcAft>
            </a:pPr>
            <a:r>
              <a:rPr lang="en-US" sz="4800" cap="none" dirty="0">
                <a:solidFill>
                  <a:srgbClr val="0A0A32"/>
                </a:solidFill>
                <a:latin typeface="+mj-lt"/>
                <a:cs typeface="Arial" panose="020B0604020202020204" pitchFamily="34" charset="0"/>
              </a:rPr>
              <a:t>Fundamentals </a:t>
            </a:r>
            <a:r>
              <a:rPr lang="en-US" sz="4800" b="0" cap="none" dirty="0">
                <a:solidFill>
                  <a:srgbClr val="0A0A32"/>
                </a:solidFill>
                <a:latin typeface="+mj-lt"/>
                <a:cs typeface="Arial" panose="020B0604020202020204" pitchFamily="34" charset="0"/>
              </a:rPr>
              <a:t>of</a:t>
            </a:r>
            <a:r>
              <a:rPr lang="en-US" sz="4800" cap="none" dirty="0">
                <a:solidFill>
                  <a:srgbClr val="0A0A32"/>
                </a:solidFill>
                <a:latin typeface="+mj-lt"/>
                <a:cs typeface="Arial" panose="020B0604020202020204" pitchFamily="34" charset="0"/>
              </a:rPr>
              <a:t> Cost Accounting</a:t>
            </a:r>
            <a:r>
              <a:rPr lang="en-US" sz="4000" cap="none" dirty="0">
                <a:solidFill>
                  <a:srgbClr val="0A0A32"/>
                </a:solidFill>
                <a:latin typeface="+mj-lt"/>
                <a:cs typeface="Arial" panose="020B0604020202020204" pitchFamily="34" charset="0"/>
              </a:rPr>
              <a:t/>
            </a:r>
            <a:br>
              <a:rPr lang="en-US" sz="4000" cap="none" dirty="0">
                <a:solidFill>
                  <a:srgbClr val="0A0A32"/>
                </a:solidFill>
                <a:latin typeface="+mj-lt"/>
                <a:cs typeface="Arial" panose="020B0604020202020204" pitchFamily="34" charset="0"/>
              </a:rPr>
            </a:br>
            <a:r>
              <a:rPr lang="en-US" sz="2400" b="0" cap="none" dirty="0">
                <a:solidFill>
                  <a:srgbClr val="0A0A32"/>
                </a:solidFill>
                <a:latin typeface="+mj-lt"/>
                <a:cs typeface="Arial" panose="020B0604020202020204" pitchFamily="34" charset="0"/>
              </a:rPr>
              <a:t>Sixth Edition</a:t>
            </a:r>
            <a:endParaRPr lang="en-US" sz="2400" cap="none" dirty="0">
              <a:solidFill>
                <a:schemeClr val="tx1"/>
              </a:solidFill>
              <a:latin typeface="+mj-lt"/>
              <a:cs typeface="Arial" panose="020B0604020202020204" pitchFamily="34" charset="0"/>
            </a:endParaRPr>
          </a:p>
        </p:txBody>
      </p:sp>
      <p:sp>
        <p:nvSpPr>
          <p:cNvPr id="7" name="Text Placeholder 2"/>
          <p:cNvSpPr>
            <a:spLocks noGrp="1"/>
          </p:cNvSpPr>
          <p:nvPr>
            <p:ph type="body" idx="1"/>
          </p:nvPr>
        </p:nvSpPr>
        <p:spPr>
          <a:xfrm>
            <a:off x="4526280" y="3200400"/>
            <a:ext cx="4389120" cy="1828800"/>
          </a:xfrm>
        </p:spPr>
        <p:txBody>
          <a:bodyPr/>
          <a:lstStyle/>
          <a:p>
            <a:pPr algn="ctr">
              <a:spcBef>
                <a:spcPts val="600"/>
              </a:spcBef>
              <a:spcAft>
                <a:spcPts val="600"/>
              </a:spcAft>
            </a:pPr>
            <a:r>
              <a:rPr lang="en-US" sz="3200" b="1" dirty="0">
                <a:latin typeface="+mj-lt"/>
              </a:rPr>
              <a:t>William </a:t>
            </a:r>
            <a:r>
              <a:rPr lang="en-US" sz="3200" b="1" dirty="0" err="1">
                <a:latin typeface="+mj-lt"/>
              </a:rPr>
              <a:t>Lanen</a:t>
            </a:r>
            <a:endParaRPr lang="en-US" sz="3200" b="1" dirty="0">
              <a:latin typeface="+mj-lt"/>
            </a:endParaRPr>
          </a:p>
          <a:p>
            <a:pPr algn="ctr">
              <a:spcBef>
                <a:spcPts val="600"/>
              </a:spcBef>
              <a:spcAft>
                <a:spcPts val="600"/>
              </a:spcAft>
            </a:pPr>
            <a:r>
              <a:rPr lang="en-US" sz="3200" b="1" dirty="0">
                <a:latin typeface="+mj-lt"/>
              </a:rPr>
              <a:t>Shannon Anderson</a:t>
            </a:r>
          </a:p>
          <a:p>
            <a:pPr algn="ctr">
              <a:spcBef>
                <a:spcPts val="600"/>
              </a:spcBef>
              <a:spcAft>
                <a:spcPts val="600"/>
              </a:spcAft>
            </a:pPr>
            <a:r>
              <a:rPr lang="en-US" sz="3200" b="1" dirty="0">
                <a:latin typeface="+mj-lt"/>
              </a:rPr>
              <a:t>Michael Maher</a:t>
            </a:r>
          </a:p>
        </p:txBody>
      </p:sp>
      <p:sp>
        <p:nvSpPr>
          <p:cNvPr id="3" name="Content Placeholder 3"/>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Two-Stage Cost Allocation</a:t>
            </a:r>
            <a:r>
              <a:rPr lang="en-US" sz="1200" dirty="0"/>
              <a:t> 3</a:t>
            </a:r>
            <a:endParaRPr lang="en-US" dirty="0"/>
          </a:p>
        </p:txBody>
      </p:sp>
      <p:sp>
        <p:nvSpPr>
          <p:cNvPr id="3" name="Content Placeholder 2"/>
          <p:cNvSpPr>
            <a:spLocks noGrp="1"/>
          </p:cNvSpPr>
          <p:nvPr>
            <p:ph idx="1"/>
          </p:nvPr>
        </p:nvSpPr>
        <p:spPr>
          <a:xfrm>
            <a:off x="2057400" y="1229591"/>
            <a:ext cx="5029200" cy="320040"/>
          </a:xfrm>
          <a:noFill/>
          <a:ln w="19050">
            <a:noFill/>
          </a:ln>
        </p:spPr>
        <p:txBody>
          <a:bodyPr/>
          <a:lstStyle/>
          <a:p>
            <a:pPr algn="ctr"/>
            <a:r>
              <a:rPr lang="en-US" sz="1800" b="1" dirty="0"/>
              <a:t>Third Quarter – Production and Cost Data</a:t>
            </a:r>
          </a:p>
        </p:txBody>
      </p:sp>
      <p:graphicFrame>
        <p:nvGraphicFramePr>
          <p:cNvPr id="5" name="Table 3"/>
          <p:cNvGraphicFramePr>
            <a:graphicFrameLocks noGrp="1"/>
          </p:cNvGraphicFramePr>
          <p:nvPr>
            <p:extLst>
              <p:ext uri="{D42A27DB-BD31-4B8C-83A1-F6EECF244321}">
                <p14:modId xmlns:p14="http://schemas.microsoft.com/office/powerpoint/2010/main" val="30212344"/>
              </p:ext>
            </p:extLst>
          </p:nvPr>
        </p:nvGraphicFramePr>
        <p:xfrm>
          <a:off x="914400" y="1577133"/>
          <a:ext cx="7315200" cy="427939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762902753"/>
                    </a:ext>
                  </a:extLst>
                </a:gridCol>
                <a:gridCol w="1371600">
                  <a:extLst>
                    <a:ext uri="{9D8B030D-6E8A-4147-A177-3AD203B41FA5}">
                      <a16:colId xmlns:a16="http://schemas.microsoft.com/office/drawing/2014/main" val="188281863"/>
                    </a:ext>
                  </a:extLst>
                </a:gridCol>
                <a:gridCol w="1371600">
                  <a:extLst>
                    <a:ext uri="{9D8B030D-6E8A-4147-A177-3AD203B41FA5}">
                      <a16:colId xmlns:a16="http://schemas.microsoft.com/office/drawing/2014/main" val="1621458678"/>
                    </a:ext>
                  </a:extLst>
                </a:gridCol>
                <a:gridCol w="1371600">
                  <a:extLst>
                    <a:ext uri="{9D8B030D-6E8A-4147-A177-3AD203B41FA5}">
                      <a16:colId xmlns:a16="http://schemas.microsoft.com/office/drawing/2014/main" val="4197031104"/>
                    </a:ext>
                  </a:extLst>
                </a:gridCol>
              </a:tblGrid>
              <a:tr h="274320">
                <a:tc>
                  <a:txBody>
                    <a:bodyPr/>
                    <a:lstStyle/>
                    <a:p>
                      <a:endParaRPr lang="en-IN" dirty="0">
                        <a:solidFill>
                          <a:schemeClr val="tx1"/>
                        </a:solidFill>
                        <a:latin typeface="Arial" panose="020B0604020202020204" pitchFamily="34" charset="0"/>
                        <a:cs typeface="Arial" panose="020B0604020202020204" pitchFamily="34" charset="0"/>
                      </a:endParaRP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Sport</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Pro</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Total</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75684"/>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Number of units</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40,000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140,000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44458564"/>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Machine hours—Assembly</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6,000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30,000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36,000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44188010"/>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Direct materials</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$1,500,000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$2,400,000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$3,900,000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024069034"/>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Direct labor—Assembly</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   750,000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   600,000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$1,350,000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086976989"/>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Direct labor—Packaging</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990,000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360,000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1,350,000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955988289"/>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Total direct labor</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$1,740,000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960,000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$2,700,000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10990891"/>
                  </a:ext>
                </a:extLst>
              </a:tr>
              <a:tr h="274320">
                <a:tc>
                  <a:txBody>
                    <a:bodyPr/>
                    <a:lstStyle/>
                    <a:p>
                      <a:pPr marL="457200"/>
                      <a:r>
                        <a:rPr lang="en-US" sz="1800" b="1" dirty="0">
                          <a:solidFill>
                            <a:schemeClr val="tx1"/>
                          </a:solidFill>
                          <a:latin typeface="Arial" panose="020B0604020202020204" pitchFamily="34" charset="0"/>
                          <a:cs typeface="Arial" panose="020B0604020202020204" pitchFamily="34" charset="0"/>
                        </a:rPr>
                        <a:t>Total direct cost</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dbl" baseline="0" dirty="0">
                          <a:solidFill>
                            <a:schemeClr val="tx1"/>
                          </a:solidFill>
                          <a:latin typeface="Arial" panose="020B0604020202020204" pitchFamily="34" charset="0"/>
                          <a:cs typeface="Arial" panose="020B0604020202020204" pitchFamily="34" charset="0"/>
                        </a:rPr>
                        <a:t>$3,240,000</a:t>
                      </a:r>
                      <a:endParaRPr lang="en-IN"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dbl" baseline="0" dirty="0">
                          <a:solidFill>
                            <a:schemeClr val="tx1"/>
                          </a:solidFill>
                          <a:latin typeface="Arial" panose="020B0604020202020204" pitchFamily="34" charset="0"/>
                          <a:cs typeface="Arial" panose="020B0604020202020204" pitchFamily="34" charset="0"/>
                        </a:rPr>
                        <a:t>$3,360,000</a:t>
                      </a:r>
                      <a:endParaRPr lang="en-IN"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$6,600,000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552138158"/>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Overhead costs:</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84122672"/>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Assembly</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$1,620,000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157572392"/>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Packaging</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810,000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847632504"/>
                  </a:ext>
                </a:extLst>
              </a:tr>
              <a:tr h="274320">
                <a:tc>
                  <a:txBody>
                    <a:bodyPr/>
                    <a:lstStyle/>
                    <a:p>
                      <a:pPr marL="457200"/>
                      <a:r>
                        <a:rPr lang="en-US" sz="1800" b="1" dirty="0">
                          <a:solidFill>
                            <a:schemeClr val="tx1"/>
                          </a:solidFill>
                          <a:latin typeface="Arial" panose="020B0604020202020204" pitchFamily="34" charset="0"/>
                          <a:cs typeface="Arial" panose="020B0604020202020204" pitchFamily="34" charset="0"/>
                        </a:rPr>
                        <a:t>Total overhead</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$2,430,000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327501061"/>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Total costs</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b="1" u="dbl" baseline="0" dirty="0">
                          <a:solidFill>
                            <a:schemeClr val="tx1"/>
                          </a:solidFill>
                          <a:latin typeface="Arial" panose="020B0604020202020204" pitchFamily="34" charset="0"/>
                          <a:cs typeface="Arial" panose="020B0604020202020204" pitchFamily="34" charset="0"/>
                        </a:rPr>
                        <a:t>$9,030,000</a:t>
                      </a:r>
                      <a:endParaRPr lang="en-IN"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474966148"/>
                  </a:ext>
                </a:extLst>
              </a:tr>
            </a:tbl>
          </a:graphicData>
        </a:graphic>
      </p:graphicFrame>
      <p:sp>
        <p:nvSpPr>
          <p:cNvPr id="4" name="Content Placeholder 4"/>
          <p:cNvSpPr>
            <a:spLocks noGrp="1"/>
          </p:cNvSpPr>
          <p:nvPr>
            <p:ph idx="13"/>
          </p:nvPr>
        </p:nvSpPr>
        <p:spPr>
          <a:xfrm>
            <a:off x="1524000" y="5933209"/>
            <a:ext cx="6096000" cy="685800"/>
          </a:xfrm>
          <a:solidFill>
            <a:srgbClr val="DDD9C3"/>
          </a:solidFill>
          <a:ln w="19050">
            <a:solidFill>
              <a:srgbClr val="4F81BD"/>
            </a:solidFill>
          </a:ln>
        </p:spPr>
        <p:txBody>
          <a:bodyPr anchor="ctr"/>
          <a:lstStyle/>
          <a:p>
            <a:pPr algn="ctr" defTabSz="274320">
              <a:buSzPct val="100000"/>
              <a:defRPr/>
            </a:pPr>
            <a:r>
              <a:rPr lang="en-US" sz="2000" dirty="0"/>
              <a:t>The cost system allocates manufacturing overhead to products based on direct labor costs.</a:t>
            </a:r>
          </a:p>
        </p:txBody>
      </p:sp>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9-2</a:t>
            </a:r>
          </a:p>
        </p:txBody>
      </p:sp>
    </p:spTree>
    <p:extLst>
      <p:ext uri="{BB962C8B-B14F-4D97-AF65-F5344CB8AC3E}">
        <p14:creationId xmlns:p14="http://schemas.microsoft.com/office/powerpoint/2010/main" val="2457437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Two-Stage Cost Allocation</a:t>
            </a:r>
            <a:r>
              <a:rPr lang="en-US" sz="1200" dirty="0"/>
              <a:t> 4</a:t>
            </a:r>
            <a:endParaRPr lang="en-US" dirty="0"/>
          </a:p>
        </p:txBody>
      </p:sp>
      <p:sp>
        <p:nvSpPr>
          <p:cNvPr id="3" name="Content Placeholder 2"/>
          <p:cNvSpPr>
            <a:spLocks noGrp="1"/>
          </p:cNvSpPr>
          <p:nvPr>
            <p:ph idx="1"/>
          </p:nvPr>
        </p:nvSpPr>
        <p:spPr>
          <a:xfrm>
            <a:off x="1524000" y="1513609"/>
            <a:ext cx="6096000" cy="320040"/>
          </a:xfrm>
          <a:noFill/>
          <a:ln w="19050">
            <a:noFill/>
          </a:ln>
        </p:spPr>
        <p:txBody>
          <a:bodyPr/>
          <a:lstStyle/>
          <a:p>
            <a:pPr algn="ctr"/>
            <a:r>
              <a:rPr lang="en-US" sz="1800" b="1" dirty="0"/>
              <a:t>Third Quarter – Unit Cost Report – One allocation rate</a:t>
            </a:r>
          </a:p>
        </p:txBody>
      </p:sp>
      <p:graphicFrame>
        <p:nvGraphicFramePr>
          <p:cNvPr id="5" name="Table 3"/>
          <p:cNvGraphicFramePr>
            <a:graphicFrameLocks noGrp="1"/>
          </p:cNvGraphicFramePr>
          <p:nvPr>
            <p:extLst>
              <p:ext uri="{D42A27DB-BD31-4B8C-83A1-F6EECF244321}">
                <p14:modId xmlns:p14="http://schemas.microsoft.com/office/powerpoint/2010/main" val="1882130108"/>
              </p:ext>
            </p:extLst>
          </p:nvPr>
        </p:nvGraphicFramePr>
        <p:xfrm>
          <a:off x="1371600" y="1920240"/>
          <a:ext cx="6400800" cy="35661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62902753"/>
                    </a:ext>
                  </a:extLst>
                </a:gridCol>
                <a:gridCol w="1371600">
                  <a:extLst>
                    <a:ext uri="{9D8B030D-6E8A-4147-A177-3AD203B41FA5}">
                      <a16:colId xmlns:a16="http://schemas.microsoft.com/office/drawing/2014/main" val="188281863"/>
                    </a:ext>
                  </a:extLst>
                </a:gridCol>
                <a:gridCol w="1371600">
                  <a:extLst>
                    <a:ext uri="{9D8B030D-6E8A-4147-A177-3AD203B41FA5}">
                      <a16:colId xmlns:a16="http://schemas.microsoft.com/office/drawing/2014/main" val="4197031104"/>
                    </a:ext>
                  </a:extLst>
                </a:gridCol>
              </a:tblGrid>
              <a:tr h="274320">
                <a:tc>
                  <a:txBody>
                    <a:bodyPr/>
                    <a:lstStyle/>
                    <a:p>
                      <a:endParaRPr lang="en-IN" b="1" dirty="0">
                        <a:solidFill>
                          <a:schemeClr val="tx1"/>
                        </a:solidFill>
                        <a:latin typeface="Arial" panose="020B0604020202020204" pitchFamily="34" charset="0"/>
                        <a:cs typeface="Arial" panose="020B0604020202020204" pitchFamily="34" charset="0"/>
                      </a:endParaRP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Sport</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Pro</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75684"/>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Units produced</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latin typeface="Arial" panose="020B0604020202020204" pitchFamily="34" charset="0"/>
                          <a:cs typeface="Arial" panose="020B0604020202020204" pitchFamily="34" charset="0"/>
                        </a:rPr>
                        <a:t>100,000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latin typeface="Arial" panose="020B0604020202020204" pitchFamily="34" charset="0"/>
                          <a:cs typeface="Arial" panose="020B0604020202020204" pitchFamily="34" charset="0"/>
                        </a:rPr>
                        <a:t>40,000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44458564"/>
                  </a:ext>
                </a:extLst>
              </a:tr>
              <a:tr h="274320">
                <a:tc>
                  <a:txBody>
                    <a:bodyPr/>
                    <a:lstStyle/>
                    <a:p>
                      <a:r>
                        <a:rPr lang="en-US" altLang="en-US" b="1" dirty="0">
                          <a:latin typeface="Arial" panose="020B0604020202020204" pitchFamily="34" charset="0"/>
                          <a:cs typeface="Arial" panose="020B0604020202020204" pitchFamily="34" charset="0"/>
                        </a:rPr>
                        <a:t>Direct material</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latin typeface="Arial" panose="020B0604020202020204" pitchFamily="34" charset="0"/>
                          <a:cs typeface="Arial" panose="020B0604020202020204" pitchFamily="34" charset="0"/>
                        </a:rPr>
                        <a:t>$  15.00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latin typeface="Arial" panose="020B0604020202020204" pitchFamily="34" charset="0"/>
                          <a:cs typeface="Arial" panose="020B0604020202020204" pitchFamily="34" charset="0"/>
                        </a:rPr>
                        <a:t>$  60.00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44188010"/>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Direct labor:</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024069034"/>
                  </a:ext>
                </a:extLst>
              </a:tr>
              <a:tr h="274320">
                <a:tc>
                  <a:txBody>
                    <a:bodyPr/>
                    <a:lstStyle/>
                    <a:p>
                      <a:pPr marL="274320"/>
                      <a:r>
                        <a:rPr lang="en-US" altLang="en-US" b="1" dirty="0">
                          <a:latin typeface="Arial" panose="020B0604020202020204" pitchFamily="34" charset="0"/>
                          <a:cs typeface="Arial" panose="020B0604020202020204" pitchFamily="34" charset="0"/>
                        </a:rPr>
                        <a:t>Assembly</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    7.50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  15.00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086976989"/>
                  </a:ext>
                </a:extLst>
              </a:tr>
              <a:tr h="274320">
                <a:tc>
                  <a:txBody>
                    <a:bodyPr/>
                    <a:lstStyle/>
                    <a:p>
                      <a:pPr marL="274320"/>
                      <a:r>
                        <a:rPr lang="en-IN" b="1" dirty="0">
                          <a:solidFill>
                            <a:schemeClr val="tx1"/>
                          </a:solidFill>
                          <a:latin typeface="Arial" panose="020B0604020202020204" pitchFamily="34" charset="0"/>
                          <a:cs typeface="Arial" panose="020B0604020202020204" pitchFamily="34" charset="0"/>
                        </a:rPr>
                        <a:t>Packaging</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 </a:t>
                      </a:r>
                      <a:r>
                        <a:rPr lang="en-IN" b="1" u="sng" dirty="0">
                          <a:solidFill>
                            <a:schemeClr val="tx1"/>
                          </a:solidFill>
                          <a:latin typeface="Arial" panose="020B0604020202020204" pitchFamily="34" charset="0"/>
                          <a:cs typeface="Arial" panose="020B0604020202020204" pitchFamily="34" charset="0"/>
                        </a:rPr>
                        <a:t>9.90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latin typeface="Arial" panose="020B0604020202020204" pitchFamily="34" charset="0"/>
                          <a:cs typeface="Arial" panose="020B0604020202020204" pitchFamily="34" charset="0"/>
                        </a:rPr>
                        <a:t>      9.00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955988289"/>
                  </a:ext>
                </a:extLst>
              </a:tr>
              <a:tr h="274320">
                <a:tc>
                  <a:txBody>
                    <a:bodyPr/>
                    <a:lstStyle/>
                    <a:p>
                      <a:pPr marL="457200"/>
                      <a:r>
                        <a:rPr lang="en-US" altLang="en-US" b="1" dirty="0">
                          <a:latin typeface="Arial" panose="020B0604020202020204" pitchFamily="34" charset="0"/>
                          <a:cs typeface="Arial" panose="020B0604020202020204" pitchFamily="34" charset="0"/>
                        </a:rPr>
                        <a:t>Total direct labor</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latin typeface="Arial" panose="020B0604020202020204" pitchFamily="34" charset="0"/>
                          <a:cs typeface="Arial" panose="020B0604020202020204" pitchFamily="34" charset="0"/>
                        </a:rPr>
                        <a:t>$  17.40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u="sng" dirty="0">
                          <a:latin typeface="Arial" panose="020B0604020202020204" pitchFamily="34" charset="0"/>
                          <a:cs typeface="Arial" panose="020B0604020202020204" pitchFamily="34" charset="0"/>
                        </a:rPr>
                        <a:t>$  24.00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10990891"/>
                  </a:ext>
                </a:extLst>
              </a:tr>
              <a:tr h="274320">
                <a:tc>
                  <a:txBody>
                    <a:bodyPr/>
                    <a:lstStyle/>
                    <a:p>
                      <a:pPr marL="0"/>
                      <a:r>
                        <a:rPr lang="en-IN" b="1" dirty="0">
                          <a:solidFill>
                            <a:schemeClr val="tx1"/>
                          </a:solidFill>
                          <a:latin typeface="Arial" panose="020B0604020202020204" pitchFamily="34" charset="0"/>
                          <a:cs typeface="Arial" panose="020B0604020202020204" pitchFamily="34" charset="0"/>
                        </a:rPr>
                        <a:t>Direct cost</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  32.40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latin typeface="Arial" panose="020B0604020202020204" pitchFamily="34" charset="0"/>
                          <a:cs typeface="Arial" panose="020B0604020202020204" pitchFamily="34" charset="0"/>
                        </a:rPr>
                        <a:t>$  84.00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552138158"/>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Applied overhead</a:t>
                      </a:r>
                      <a:endParaRPr lang="en-IN" altLang="en-US" b="1" dirty="0">
                        <a:solidFill>
                          <a:schemeClr val="tx1"/>
                        </a:solidFill>
                        <a:latin typeface="Arial" panose="020B0604020202020204" pitchFamily="34" charset="0"/>
                        <a:cs typeface="Arial" panose="020B0604020202020204" pitchFamily="34" charset="0"/>
                      </a:endParaRPr>
                    </a:p>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 90% of direct labor costs)</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latin typeface="Arial" panose="020B0604020202020204" pitchFamily="34" charset="0"/>
                          <a:cs typeface="Arial" panose="020B0604020202020204" pitchFamily="34" charset="0"/>
                        </a:rPr>
                        <a:t>    15.66</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latin typeface="Arial" panose="020B0604020202020204" pitchFamily="34" charset="0"/>
                          <a:cs typeface="Arial" panose="020B0604020202020204" pitchFamily="34" charset="0"/>
                        </a:rPr>
                        <a:t>    21.60</a:t>
                      </a:r>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84122672"/>
                  </a:ext>
                </a:extLst>
              </a:tr>
              <a:tr h="274320">
                <a:tc>
                  <a:txBody>
                    <a:bodyPr/>
                    <a:lstStyle/>
                    <a:p>
                      <a:endParaRPr lang="en-IN"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u="dbl" baseline="0" dirty="0">
                          <a:latin typeface="Arial" panose="020B0604020202020204" pitchFamily="34" charset="0"/>
                          <a:cs typeface="Arial" panose="020B0604020202020204" pitchFamily="34" charset="0"/>
                        </a:rPr>
                        <a:t>$  48.06</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b="1" u="dbl" baseline="0" dirty="0">
                          <a:latin typeface="Arial" panose="020B0604020202020204" pitchFamily="34" charset="0"/>
                          <a:cs typeface="Arial" panose="020B0604020202020204" pitchFamily="34" charset="0"/>
                        </a:rPr>
                        <a:t>$105.60</a:t>
                      </a:r>
                      <a:endParaRPr lang="en-IN" b="1"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474966148"/>
                  </a:ext>
                </a:extLst>
              </a:tr>
            </a:tbl>
          </a:graphicData>
        </a:graphic>
      </p:graphicFrame>
      <p:sp>
        <p:nvSpPr>
          <p:cNvPr id="4" name="Content Placeholder 4"/>
          <p:cNvSpPr>
            <a:spLocks noGrp="1"/>
          </p:cNvSpPr>
          <p:nvPr>
            <p:ph idx="13"/>
          </p:nvPr>
        </p:nvSpPr>
        <p:spPr>
          <a:xfrm>
            <a:off x="609600" y="5791200"/>
            <a:ext cx="7924800" cy="328351"/>
          </a:xfrm>
          <a:solidFill>
            <a:srgbClr val="C6D9F1"/>
          </a:solidFill>
          <a:ln w="19050">
            <a:noFill/>
          </a:ln>
        </p:spPr>
        <p:txBody>
          <a:bodyPr anchor="ctr"/>
          <a:lstStyle/>
          <a:p>
            <a:pPr algn="ctr"/>
            <a:r>
              <a:rPr lang="en-US" sz="1800" dirty="0">
                <a:solidFill>
                  <a:srgbClr val="000000"/>
                </a:solidFill>
              </a:rPr>
              <a:t>$2,430,000 ÷ $2,700,000 = 90% (Total overhead ÷ Total direct labor costs)</a:t>
            </a:r>
          </a:p>
        </p:txBody>
      </p:sp>
      <p:cxnSp>
        <p:nvCxnSpPr>
          <p:cNvPr id="7" name="Straight Arrow Connector 5"/>
          <p:cNvCxnSpPr>
            <a:cxnSpLocks noChangeShapeType="1"/>
          </p:cNvCxnSpPr>
          <p:nvPr/>
        </p:nvCxnSpPr>
        <p:spPr bwMode="auto">
          <a:xfrm flipH="1" flipV="1">
            <a:off x="2209800" y="5105400"/>
            <a:ext cx="1733550" cy="675409"/>
          </a:xfrm>
          <a:prstGeom prst="straightConnector1">
            <a:avLst/>
          </a:prstGeom>
          <a:noFill/>
          <a:ln w="19050">
            <a:solidFill>
              <a:srgbClr val="FF0000"/>
            </a:solidFill>
            <a:round/>
            <a:headEnd/>
            <a:tailEnd type="arrow" w="med" len="med"/>
          </a:ln>
          <a:effectLst>
            <a:outerShdw blurRad="50800" dist="38100" dir="2700000" algn="tl" rotWithShape="0">
              <a:srgbClr val="000000">
                <a:alpha val="39998"/>
              </a:srgbClr>
            </a:outerShdw>
          </a:effectLst>
          <a:extLst>
            <a:ext uri="{909E8E84-426E-40dd-AFC4-6F175D3DCCD1}">
              <a14:hiddenFill xmlns:a14="http://schemas.microsoft.com/office/drawing/2010/main" xmlns="">
                <a:noFill/>
              </a14:hiddenFill>
            </a:ext>
          </a:extLst>
        </p:spPr>
      </p:cxnSp>
      <p:sp>
        <p:nvSpPr>
          <p:cNvPr id="9" name="Content Placeholder 6"/>
          <p:cNvSpPr>
            <a:spLocks noGrp="1"/>
          </p:cNvSpPr>
          <p:nvPr>
            <p:ph idx="14"/>
          </p:nvPr>
        </p:nvSpPr>
        <p:spPr>
          <a:xfrm>
            <a:off x="0" y="0"/>
            <a:ext cx="457200" cy="457200"/>
          </a:xfrm>
          <a:solidFill>
            <a:srgbClr val="BEBEBE"/>
          </a:solidFill>
        </p:spPr>
        <p:txBody>
          <a:bodyPr anchor="ctr"/>
          <a:lstStyle/>
          <a:p>
            <a:pPr algn="ctr"/>
            <a:r>
              <a:rPr lang="en-US" sz="1200" b="1" dirty="0"/>
              <a:t>LO 9-2</a:t>
            </a:r>
          </a:p>
        </p:txBody>
      </p:sp>
    </p:spTree>
    <p:extLst>
      <p:ext uri="{BB962C8B-B14F-4D97-AF65-F5344CB8AC3E}">
        <p14:creationId xmlns:p14="http://schemas.microsoft.com/office/powerpoint/2010/main" val="198842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Two-Stage Cost Allocation</a:t>
            </a:r>
            <a:r>
              <a:rPr lang="en-US" sz="1200" dirty="0"/>
              <a:t> 5</a:t>
            </a:r>
            <a:endParaRPr lang="en-US" dirty="0"/>
          </a:p>
        </p:txBody>
      </p:sp>
      <p:sp>
        <p:nvSpPr>
          <p:cNvPr id="3" name="Content Placeholder 2"/>
          <p:cNvSpPr>
            <a:spLocks noGrp="1"/>
          </p:cNvSpPr>
          <p:nvPr>
            <p:ph idx="1"/>
          </p:nvPr>
        </p:nvSpPr>
        <p:spPr>
          <a:xfrm>
            <a:off x="1371600" y="1201881"/>
            <a:ext cx="6400800" cy="320040"/>
          </a:xfrm>
        </p:spPr>
        <p:txBody>
          <a:bodyPr/>
          <a:lstStyle/>
          <a:p>
            <a:pPr algn="ctr"/>
            <a:r>
              <a:rPr lang="en-US" sz="1800" b="1" dirty="0"/>
              <a:t>Third Quarter – Unit Cost Report –Two Stage Allocation</a:t>
            </a:r>
          </a:p>
        </p:txBody>
      </p:sp>
      <p:graphicFrame>
        <p:nvGraphicFramePr>
          <p:cNvPr id="6" name="Table 3"/>
          <p:cNvGraphicFramePr>
            <a:graphicFrameLocks noGrp="1"/>
          </p:cNvGraphicFramePr>
          <p:nvPr>
            <p:extLst>
              <p:ext uri="{D42A27DB-BD31-4B8C-83A1-F6EECF244321}">
                <p14:modId xmlns:p14="http://schemas.microsoft.com/office/powerpoint/2010/main" val="755343276"/>
              </p:ext>
            </p:extLst>
          </p:nvPr>
        </p:nvGraphicFramePr>
        <p:xfrm>
          <a:off x="914400" y="1573632"/>
          <a:ext cx="7315200" cy="388315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762902753"/>
                    </a:ext>
                  </a:extLst>
                </a:gridCol>
                <a:gridCol w="1371600">
                  <a:extLst>
                    <a:ext uri="{9D8B030D-6E8A-4147-A177-3AD203B41FA5}">
                      <a16:colId xmlns:a16="http://schemas.microsoft.com/office/drawing/2014/main" val="188281863"/>
                    </a:ext>
                  </a:extLst>
                </a:gridCol>
                <a:gridCol w="1371600">
                  <a:extLst>
                    <a:ext uri="{9D8B030D-6E8A-4147-A177-3AD203B41FA5}">
                      <a16:colId xmlns:a16="http://schemas.microsoft.com/office/drawing/2014/main" val="4197031104"/>
                    </a:ext>
                  </a:extLst>
                </a:gridCol>
              </a:tblGrid>
              <a:tr h="27432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Sport</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Pro</a:t>
                      </a: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675684"/>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Units produced</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100,000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dirty="0">
                          <a:latin typeface="Arial" panose="020B0604020202020204" pitchFamily="34" charset="0"/>
                          <a:cs typeface="Arial" panose="020B0604020202020204" pitchFamily="34" charset="0"/>
                        </a:rPr>
                        <a:t>40,000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44458564"/>
                  </a:ext>
                </a:extLst>
              </a:tr>
              <a:tr h="274320">
                <a:tc>
                  <a:txBody>
                    <a:bodyPr/>
                    <a:lstStyle/>
                    <a:p>
                      <a:r>
                        <a:rPr lang="en-US" altLang="en-US" sz="1600" b="1" dirty="0">
                          <a:latin typeface="Arial" panose="020B0604020202020204" pitchFamily="34" charset="0"/>
                          <a:cs typeface="Arial" panose="020B0604020202020204" pitchFamily="34" charset="0"/>
                        </a:rPr>
                        <a:t>Direct material</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  15.00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u="sng" dirty="0">
                          <a:latin typeface="Arial" panose="020B0604020202020204" pitchFamily="34" charset="0"/>
                          <a:cs typeface="Arial" panose="020B0604020202020204" pitchFamily="34" charset="0"/>
                        </a:rPr>
                        <a:t>$  60.00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44188010"/>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Direct labor:</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024069034"/>
                  </a:ext>
                </a:extLst>
              </a:tr>
              <a:tr h="274320">
                <a:tc>
                  <a:txBody>
                    <a:bodyPr/>
                    <a:lstStyle/>
                    <a:p>
                      <a:pPr marL="274320"/>
                      <a:r>
                        <a:rPr lang="en-US" altLang="en-US" sz="1600" b="1" dirty="0">
                          <a:latin typeface="Arial" panose="020B0604020202020204" pitchFamily="34" charset="0"/>
                          <a:cs typeface="Arial" panose="020B0604020202020204" pitchFamily="34" charset="0"/>
                        </a:rPr>
                        <a:t>Assembly</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    7.50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dirty="0">
                          <a:latin typeface="Arial" panose="020B0604020202020204" pitchFamily="34" charset="0"/>
                          <a:cs typeface="Arial" panose="020B0604020202020204" pitchFamily="34" charset="0"/>
                        </a:rPr>
                        <a:t>$  15.00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086976989"/>
                  </a:ext>
                </a:extLst>
              </a:tr>
              <a:tr h="274320">
                <a:tc>
                  <a:txBody>
                    <a:bodyPr/>
                    <a:lstStyle/>
                    <a:p>
                      <a:pPr marL="274320"/>
                      <a:r>
                        <a:rPr lang="en-US" altLang="en-US" sz="1600" b="1" dirty="0">
                          <a:latin typeface="Arial" panose="020B0604020202020204" pitchFamily="34" charset="0"/>
                          <a:cs typeface="Arial" panose="020B0604020202020204" pitchFamily="34" charset="0"/>
                        </a:rPr>
                        <a:t>Packaging</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      9.90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      9.00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955988289"/>
                  </a:ext>
                </a:extLst>
              </a:tr>
              <a:tr h="274320">
                <a:tc>
                  <a:txBody>
                    <a:bodyPr/>
                    <a:lstStyle/>
                    <a:p>
                      <a:pPr marL="457200"/>
                      <a:r>
                        <a:rPr lang="en-US" altLang="en-US" sz="1600" b="1" dirty="0">
                          <a:latin typeface="Arial" panose="020B0604020202020204" pitchFamily="34" charset="0"/>
                          <a:cs typeface="Arial" panose="020B0604020202020204" pitchFamily="34" charset="0"/>
                        </a:rPr>
                        <a:t>Total direct labor</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  17.40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u="sng" dirty="0">
                          <a:latin typeface="Arial" panose="020B0604020202020204" pitchFamily="34" charset="0"/>
                          <a:cs typeface="Arial" panose="020B0604020202020204" pitchFamily="34" charset="0"/>
                        </a:rPr>
                        <a:t>$  24.00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10990891"/>
                  </a:ext>
                </a:extLst>
              </a:tr>
              <a:tr h="274320">
                <a:tc>
                  <a:txBody>
                    <a:bodyPr/>
                    <a:lstStyle/>
                    <a:p>
                      <a:pPr marL="0"/>
                      <a:r>
                        <a:rPr lang="en-US" altLang="en-US" sz="1600" b="1" dirty="0">
                          <a:latin typeface="Arial" panose="020B0604020202020204" pitchFamily="34" charset="0"/>
                          <a:cs typeface="Arial" panose="020B0604020202020204" pitchFamily="34" charset="0"/>
                        </a:rPr>
                        <a:t>Direct cost</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  32.40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dirty="0">
                          <a:latin typeface="Arial" panose="020B0604020202020204" pitchFamily="34" charset="0"/>
                          <a:cs typeface="Arial" panose="020B0604020202020204" pitchFamily="34" charset="0"/>
                        </a:rPr>
                        <a:t>$  84.00</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552138158"/>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Applied overhead:</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84122672"/>
                  </a:ext>
                </a:extLst>
              </a:tr>
              <a:tr h="274320">
                <a:tc>
                  <a:txBody>
                    <a:bodyPr/>
                    <a:lstStyle/>
                    <a:p>
                      <a:pPr marL="274320"/>
                      <a:r>
                        <a:rPr lang="en-US" altLang="en-US" sz="1600" b="1" dirty="0">
                          <a:latin typeface="Arial" panose="020B0604020202020204" pitchFamily="34" charset="0"/>
                          <a:cs typeface="Arial" panose="020B0604020202020204" pitchFamily="34" charset="0"/>
                        </a:rPr>
                        <a:t>Assembly @ $45/machine hour</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    2.70</a:t>
                      </a:r>
                      <a:endParaRPr lang="en-US" altLang="en-US" sz="1600" b="1" u="dbl" baseline="0" dirty="0">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latin typeface="Arial" panose="020B0604020202020204" pitchFamily="34" charset="0"/>
                          <a:cs typeface="Arial" panose="020B0604020202020204" pitchFamily="34" charset="0"/>
                        </a:rPr>
                        <a:t>$  33.75</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474966148"/>
                  </a:ext>
                </a:extLst>
              </a:tr>
              <a:tr h="274320">
                <a:tc>
                  <a:txBody>
                    <a:bodyPr/>
                    <a:lstStyle/>
                    <a:p>
                      <a:pPr marL="274320"/>
                      <a:r>
                        <a:rPr lang="en-US" altLang="en-US" sz="1600" b="1" dirty="0">
                          <a:latin typeface="Arial" panose="020B0604020202020204" pitchFamily="34" charset="0"/>
                          <a:cs typeface="Arial" panose="020B0604020202020204" pitchFamily="34" charset="0"/>
                        </a:rPr>
                        <a:t>Packaging @ 60% of direct labor cost</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u="sng" dirty="0">
                          <a:latin typeface="Arial" panose="020B0604020202020204" pitchFamily="34" charset="0"/>
                          <a:cs typeface="Arial" panose="020B0604020202020204" pitchFamily="34" charset="0"/>
                        </a:rPr>
                        <a:t>      5.94</a:t>
                      </a:r>
                      <a:endParaRPr lang="en-US" altLang="en-US" sz="1600" b="1" u="dbl" baseline="0" dirty="0">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      5.40</a:t>
                      </a:r>
                      <a:endParaRPr lang="en-IN" sz="1600" b="1"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558806387"/>
                  </a:ext>
                </a:extLst>
              </a:tr>
              <a:tr h="274320">
                <a:tc>
                  <a:txBody>
                    <a:bodyPr/>
                    <a:lstStyle/>
                    <a:p>
                      <a:pPr marL="457200"/>
                      <a:r>
                        <a:rPr lang="en-US" altLang="en-US" sz="1600" b="1" dirty="0">
                          <a:latin typeface="Arial" panose="020B0604020202020204" pitchFamily="34" charset="0"/>
                          <a:cs typeface="Arial" panose="020B0604020202020204" pitchFamily="34" charset="0"/>
                        </a:rPr>
                        <a:t>Total overhead</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u="sng" dirty="0">
                          <a:latin typeface="Arial" panose="020B0604020202020204" pitchFamily="34" charset="0"/>
                          <a:cs typeface="Arial" panose="020B0604020202020204" pitchFamily="34" charset="0"/>
                        </a:rPr>
                        <a:t>$    8.64</a:t>
                      </a:r>
                      <a:endParaRPr lang="en-US" altLang="en-US" sz="1600" b="1" u="dbl" baseline="0" dirty="0">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  39.15</a:t>
                      </a:r>
                      <a:endParaRPr lang="en-IN" sz="1600" b="1"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098269022"/>
                  </a:ext>
                </a:extLst>
              </a:tr>
              <a:tr h="274320">
                <a:tc>
                  <a:txBody>
                    <a:bodyPr/>
                    <a:lstStyle/>
                    <a:p>
                      <a:r>
                        <a:rPr lang="en-US" altLang="en-US" sz="1600" b="1" dirty="0">
                          <a:latin typeface="Arial" panose="020B0604020202020204" pitchFamily="34" charset="0"/>
                          <a:cs typeface="Arial" panose="020B0604020202020204" pitchFamily="34" charset="0"/>
                        </a:rPr>
                        <a:t>Unit costs</a:t>
                      </a:r>
                      <a:endParaRPr lang="en-IN" sz="1600" b="1"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u="sng" dirty="0">
                          <a:latin typeface="Arial" panose="020B0604020202020204" pitchFamily="34" charset="0"/>
                          <a:cs typeface="Arial" panose="020B0604020202020204" pitchFamily="34" charset="0"/>
                        </a:rPr>
                        <a:t>$  41.04</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600" b="1" u="sng" dirty="0">
                          <a:latin typeface="Arial" panose="020B0604020202020204" pitchFamily="34" charset="0"/>
                          <a:cs typeface="Arial" panose="020B0604020202020204" pitchFamily="34" charset="0"/>
                        </a:rPr>
                        <a:t>$123.15</a:t>
                      </a:r>
                      <a:endParaRPr lang="en-IN" sz="1600" b="1"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600527392"/>
                  </a:ext>
                </a:extLst>
              </a:tr>
            </a:tbl>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92561028"/>
              </p:ext>
            </p:extLst>
          </p:nvPr>
        </p:nvGraphicFramePr>
        <p:xfrm>
          <a:off x="914400" y="5508496"/>
          <a:ext cx="6288768" cy="1117440"/>
        </p:xfrm>
        <a:graphic>
          <a:graphicData uri="http://schemas.openxmlformats.org/presentationml/2006/ole">
            <mc:AlternateContent xmlns:mc="http://schemas.openxmlformats.org/markup-compatibility/2006">
              <mc:Choice xmlns:v="urn:schemas-microsoft-com:vml" Requires="v">
                <p:oleObj spid="_x0000_s1227" name="Equation" r:id="rId3" imgW="7860960" imgH="1396800" progId="Equation.DSMT4">
                  <p:embed/>
                </p:oleObj>
              </mc:Choice>
              <mc:Fallback>
                <p:oleObj name="Equation" r:id="rId3" imgW="7860960" imgH="1396800" progId="Equation.DSMT4">
                  <p:embed/>
                  <p:pic>
                    <p:nvPicPr>
                      <p:cNvPr id="0" name=""/>
                      <p:cNvPicPr/>
                      <p:nvPr/>
                    </p:nvPicPr>
                    <p:blipFill>
                      <a:blip r:embed="rId4"/>
                      <a:stretch>
                        <a:fillRect/>
                      </a:stretch>
                    </p:blipFill>
                    <p:spPr>
                      <a:xfrm>
                        <a:off x="914400" y="5508496"/>
                        <a:ext cx="6288768" cy="1117440"/>
                      </a:xfrm>
                      <a:prstGeom prst="rect">
                        <a:avLst/>
                      </a:prstGeom>
                    </p:spPr>
                  </p:pic>
                </p:oleObj>
              </mc:Fallback>
            </mc:AlternateContent>
          </a:graphicData>
        </a:graphic>
      </p:graphicFrame>
      <p:sp>
        <p:nvSpPr>
          <p:cNvPr id="8" name="Content Placeholder 5"/>
          <p:cNvSpPr>
            <a:spLocks noGrp="1"/>
          </p:cNvSpPr>
          <p:nvPr>
            <p:ph idx="13"/>
          </p:nvPr>
        </p:nvSpPr>
        <p:spPr>
          <a:xfrm>
            <a:off x="0" y="0"/>
            <a:ext cx="457200" cy="457200"/>
          </a:xfrm>
          <a:solidFill>
            <a:srgbClr val="BEBEBE"/>
          </a:solidFill>
        </p:spPr>
        <p:txBody>
          <a:bodyPr anchor="ctr"/>
          <a:lstStyle/>
          <a:p>
            <a:pPr algn="ctr"/>
            <a:r>
              <a:rPr lang="en-US" sz="1200" b="1" dirty="0"/>
              <a:t>LO 9-2</a:t>
            </a:r>
          </a:p>
        </p:txBody>
      </p:sp>
    </p:spTree>
    <p:extLst>
      <p:ext uri="{BB962C8B-B14F-4D97-AF65-F5344CB8AC3E}">
        <p14:creationId xmlns:p14="http://schemas.microsoft.com/office/powerpoint/2010/main" val="134798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Plantwide versus Department-Specific Rates</a:t>
            </a:r>
            <a:r>
              <a:rPr lang="en-US" sz="1200" dirty="0"/>
              <a:t> 1</a:t>
            </a:r>
          </a:p>
        </p:txBody>
      </p:sp>
      <p:sp>
        <p:nvSpPr>
          <p:cNvPr id="3" name="Content Placeholder 2"/>
          <p:cNvSpPr>
            <a:spLocks noGrp="1"/>
          </p:cNvSpPr>
          <p:nvPr>
            <p:ph idx="1"/>
          </p:nvPr>
        </p:nvSpPr>
        <p:spPr>
          <a:xfrm>
            <a:off x="1264920" y="1371600"/>
            <a:ext cx="6614160" cy="91440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9-3</a:t>
            </a:r>
            <a:r>
              <a:rPr lang="en-US" sz="2400" dirty="0">
                <a:ea typeface="ＭＳ Ｐゴシック" panose="020B0600070205080204" pitchFamily="34" charset="-128"/>
              </a:rPr>
              <a:t>	Compare and contrast plantwide and department allocation methods.</a:t>
            </a:r>
          </a:p>
        </p:txBody>
      </p:sp>
      <p:sp>
        <p:nvSpPr>
          <p:cNvPr id="4" name="Content Placeholder 3"/>
          <p:cNvSpPr>
            <a:spLocks noGrp="1"/>
          </p:cNvSpPr>
          <p:nvPr>
            <p:ph idx="13"/>
          </p:nvPr>
        </p:nvSpPr>
        <p:spPr>
          <a:xfrm>
            <a:off x="1676400" y="2636520"/>
            <a:ext cx="5791200" cy="1935480"/>
          </a:xfrm>
          <a:solidFill>
            <a:srgbClr val="DDD9C3"/>
          </a:solidFill>
          <a:ln w="19050">
            <a:solidFill>
              <a:srgbClr val="4F81BD"/>
            </a:solidFill>
          </a:ln>
        </p:spPr>
        <p:txBody>
          <a:bodyPr/>
          <a:lstStyle/>
          <a:p>
            <a:pPr algn="ctr"/>
            <a:r>
              <a:rPr lang="en-US" sz="2400" b="1" u="sng" dirty="0"/>
              <a:t>Plantwide Allocation Method</a:t>
            </a:r>
            <a:br>
              <a:rPr lang="en-US" sz="2400" b="1" u="sng" dirty="0"/>
            </a:br>
            <a:r>
              <a:rPr lang="en-US" sz="2400" dirty="0"/>
              <a:t>All overhead costs are recorded in one cost pool and applied to products using one overhead allocation rate for the entire plant.</a:t>
            </a:r>
          </a:p>
        </p:txBody>
      </p:sp>
      <p:sp>
        <p:nvSpPr>
          <p:cNvPr id="5" name="Content Placeholder 4"/>
          <p:cNvSpPr>
            <a:spLocks noGrp="1"/>
          </p:cNvSpPr>
          <p:nvPr>
            <p:ph idx="14"/>
          </p:nvPr>
        </p:nvSpPr>
        <p:spPr>
          <a:xfrm>
            <a:off x="838200" y="4841240"/>
            <a:ext cx="7391400" cy="1178560"/>
          </a:xfrm>
          <a:noFill/>
          <a:ln w="19050">
            <a:noFill/>
          </a:ln>
        </p:spPr>
        <p:txBody>
          <a:bodyPr/>
          <a:lstStyle/>
          <a:p>
            <a:pPr algn="ctr"/>
            <a:r>
              <a:rPr lang="en-IN" b="1" dirty="0">
                <a:solidFill>
                  <a:srgbClr val="823300"/>
                </a:solidFill>
              </a:rPr>
              <a:t>One set of rates to allocate overhead for products for all departments.</a:t>
            </a:r>
            <a:endParaRPr lang="en-US" sz="2400" b="1" dirty="0">
              <a:solidFill>
                <a:srgbClr val="823300"/>
              </a:solidFill>
              <a:latin typeface="Gill Sans"/>
              <a:cs typeface="Gill Sans"/>
            </a:endParaRP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9-3</a:t>
            </a:r>
          </a:p>
        </p:txBody>
      </p:sp>
    </p:spTree>
    <p:extLst>
      <p:ext uri="{BB962C8B-B14F-4D97-AF65-F5344CB8AC3E}">
        <p14:creationId xmlns:p14="http://schemas.microsoft.com/office/powerpoint/2010/main" val="236696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Plantwide versus Department-Specific Rates</a:t>
            </a:r>
            <a:r>
              <a:rPr lang="en-US" sz="1200" dirty="0"/>
              <a:t> 2</a:t>
            </a:r>
            <a:endParaRPr lang="en-US" dirty="0"/>
          </a:p>
        </p:txBody>
      </p:sp>
      <p:sp>
        <p:nvSpPr>
          <p:cNvPr id="3" name="Content Placeholder 2"/>
          <p:cNvSpPr>
            <a:spLocks noGrp="1"/>
          </p:cNvSpPr>
          <p:nvPr>
            <p:ph idx="1"/>
          </p:nvPr>
        </p:nvSpPr>
        <p:spPr>
          <a:xfrm>
            <a:off x="1524000" y="1589808"/>
            <a:ext cx="6096000" cy="2296392"/>
          </a:xfrm>
          <a:solidFill>
            <a:srgbClr val="FDEADA"/>
          </a:solidFill>
          <a:ln w="19050">
            <a:solidFill>
              <a:srgbClr val="4F81BD"/>
            </a:solidFill>
          </a:ln>
        </p:spPr>
        <p:txBody>
          <a:bodyPr anchor="ctr"/>
          <a:lstStyle/>
          <a:p>
            <a:pPr algn="ctr"/>
            <a:r>
              <a:rPr lang="en-US" sz="2400" b="1" u="sng" dirty="0"/>
              <a:t>Department Allocation Method</a:t>
            </a:r>
            <a:br>
              <a:rPr lang="en-US" sz="2400" b="1" u="sng" dirty="0"/>
            </a:br>
            <a:r>
              <a:rPr lang="en-US" sz="2400" dirty="0"/>
              <a:t>Overhead costs are traced to separate</a:t>
            </a:r>
            <a:br>
              <a:rPr lang="en-US" sz="2400" dirty="0"/>
            </a:br>
            <a:r>
              <a:rPr lang="en-US" sz="2400" dirty="0"/>
              <a:t>departments and applied to products</a:t>
            </a:r>
            <a:br>
              <a:rPr lang="en-US" sz="2400" dirty="0"/>
            </a:br>
            <a:r>
              <a:rPr lang="en-US" sz="2400" dirty="0"/>
              <a:t>using a department allocation rate.</a:t>
            </a:r>
          </a:p>
        </p:txBody>
      </p:sp>
      <p:sp>
        <p:nvSpPr>
          <p:cNvPr id="6" name="Content Placeholder 3"/>
          <p:cNvSpPr>
            <a:spLocks noGrp="1"/>
          </p:cNvSpPr>
          <p:nvPr>
            <p:ph idx="13"/>
          </p:nvPr>
        </p:nvSpPr>
        <p:spPr>
          <a:xfrm>
            <a:off x="1066800" y="4495800"/>
            <a:ext cx="7010400" cy="609600"/>
          </a:xfrm>
        </p:spPr>
        <p:txBody>
          <a:bodyPr/>
          <a:lstStyle/>
          <a:p>
            <a:pPr algn="ctr"/>
            <a:r>
              <a:rPr lang="en-IN" b="1" dirty="0">
                <a:solidFill>
                  <a:srgbClr val="823300"/>
                </a:solidFill>
              </a:rPr>
              <a:t>One cost pool for each department</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9-2</a:t>
            </a:r>
          </a:p>
        </p:txBody>
      </p:sp>
    </p:spTree>
    <p:extLst>
      <p:ext uri="{BB962C8B-B14F-4D97-AF65-F5344CB8AC3E}">
        <p14:creationId xmlns:p14="http://schemas.microsoft.com/office/powerpoint/2010/main" val="255820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Choice of Allocation Methods</a:t>
            </a:r>
          </a:p>
        </p:txBody>
      </p:sp>
      <p:sp>
        <p:nvSpPr>
          <p:cNvPr id="3" name="Content Placeholder 2"/>
          <p:cNvSpPr>
            <a:spLocks noGrp="1"/>
          </p:cNvSpPr>
          <p:nvPr>
            <p:ph idx="1"/>
          </p:nvPr>
        </p:nvSpPr>
        <p:spPr>
          <a:xfrm>
            <a:off x="457200" y="1447800"/>
            <a:ext cx="8229600" cy="533400"/>
          </a:xfrm>
        </p:spPr>
        <p:txBody>
          <a:bodyPr/>
          <a:lstStyle/>
          <a:p>
            <a:pPr algn="ctr"/>
            <a:r>
              <a:rPr lang="en-IN" sz="2800" b="1" dirty="0">
                <a:solidFill>
                  <a:srgbClr val="823300"/>
                </a:solidFill>
              </a:rPr>
              <a:t>Which cost application method is appropriate?</a:t>
            </a:r>
            <a:endParaRPr lang="en-US" sz="2400" b="1" dirty="0">
              <a:solidFill>
                <a:srgbClr val="823300"/>
              </a:solidFill>
            </a:endParaRPr>
          </a:p>
        </p:txBody>
      </p:sp>
      <p:pic>
        <p:nvPicPr>
          <p:cNvPr id="10" name="Picture 3" descr="Diagram illustrating choice of allocation method. Top section has a box reading &quot;Similar products using same resources&quot; that points right to Plantwide allocation. Bottom row has a box reading &quot;Multiple products using resources differently&quot; pointing to box that reads Department allocation."/>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57200" y="2362200"/>
            <a:ext cx="8229600" cy="2815586"/>
          </a:xfrm>
        </p:spPr>
      </p:pic>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9-3</a:t>
            </a:r>
          </a:p>
        </p:txBody>
      </p:sp>
    </p:spTree>
    <p:extLst>
      <p:ext uri="{BB962C8B-B14F-4D97-AF65-F5344CB8AC3E}">
        <p14:creationId xmlns:p14="http://schemas.microsoft.com/office/powerpoint/2010/main" val="203341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Activity-Based Costing (ABC)</a:t>
            </a:r>
            <a:r>
              <a:rPr lang="en-IN" sz="1200" dirty="0"/>
              <a:t> 1</a:t>
            </a:r>
          </a:p>
        </p:txBody>
      </p:sp>
      <p:sp>
        <p:nvSpPr>
          <p:cNvPr id="3" name="Content Placeholder 2"/>
          <p:cNvSpPr>
            <a:spLocks noGrp="1"/>
          </p:cNvSpPr>
          <p:nvPr>
            <p:ph idx="1"/>
          </p:nvPr>
        </p:nvSpPr>
        <p:spPr>
          <a:xfrm>
            <a:off x="457200" y="1478280"/>
            <a:ext cx="8229600" cy="88392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9-4</a:t>
            </a:r>
            <a:r>
              <a:rPr lang="en-US" sz="2400" dirty="0">
                <a:ea typeface="ＭＳ Ｐゴシック" panose="020B0600070205080204" pitchFamily="34" charset="-128"/>
              </a:rPr>
              <a:t>	Explain how activity-based costing and</a:t>
            </a:r>
            <a:br>
              <a:rPr lang="en-US" sz="2400" dirty="0">
                <a:ea typeface="ＭＳ Ｐゴシック" panose="020B0600070205080204" pitchFamily="34" charset="-128"/>
              </a:rPr>
            </a:br>
            <a:r>
              <a:rPr lang="en-US" sz="2400" dirty="0">
                <a:ea typeface="ＭＳ Ｐゴシック" panose="020B0600070205080204" pitchFamily="34" charset="-128"/>
              </a:rPr>
              <a:t>a two-stage product system are related.</a:t>
            </a:r>
          </a:p>
        </p:txBody>
      </p:sp>
      <p:sp>
        <p:nvSpPr>
          <p:cNvPr id="4" name="Content Placeholder 3"/>
          <p:cNvSpPr>
            <a:spLocks noGrp="1"/>
          </p:cNvSpPr>
          <p:nvPr>
            <p:ph idx="13"/>
          </p:nvPr>
        </p:nvSpPr>
        <p:spPr>
          <a:xfrm>
            <a:off x="1143000" y="2550160"/>
            <a:ext cx="6858000" cy="1203960"/>
          </a:xfrm>
          <a:solidFill>
            <a:srgbClr val="DDD9C3"/>
          </a:solidFill>
          <a:ln w="19050">
            <a:solidFill>
              <a:srgbClr val="4F81BD"/>
            </a:solidFill>
          </a:ln>
        </p:spPr>
        <p:txBody>
          <a:bodyPr/>
          <a:lstStyle/>
          <a:p>
            <a:pPr algn="ctr"/>
            <a:r>
              <a:rPr lang="en-US" sz="2400" dirty="0"/>
              <a:t>ABC is a costing method that first assigns costs to activities and then assigns them to products based on the products’ consumption of activities.</a:t>
            </a:r>
          </a:p>
        </p:txBody>
      </p:sp>
      <p:sp>
        <p:nvSpPr>
          <p:cNvPr id="5" name="Content Placeholder 4"/>
          <p:cNvSpPr>
            <a:spLocks noGrp="1"/>
          </p:cNvSpPr>
          <p:nvPr>
            <p:ph idx="14"/>
          </p:nvPr>
        </p:nvSpPr>
        <p:spPr>
          <a:xfrm>
            <a:off x="2209800" y="3942080"/>
            <a:ext cx="4724400" cy="990600"/>
          </a:xfrm>
          <a:solidFill>
            <a:srgbClr val="DDD9C3"/>
          </a:solidFill>
          <a:ln w="19050">
            <a:solidFill>
              <a:srgbClr val="4F81BD"/>
            </a:solidFill>
          </a:ln>
        </p:spPr>
        <p:txBody>
          <a:bodyPr/>
          <a:lstStyle/>
          <a:p>
            <a:pPr algn="ctr"/>
            <a:r>
              <a:rPr lang="en-US" sz="2400" b="1" dirty="0">
                <a:ln w="1905"/>
                <a:solidFill>
                  <a:srgbClr val="823300"/>
                </a:solidFill>
                <a:effectLst>
                  <a:innerShdw blurRad="69850" dist="43180" dir="5400000">
                    <a:srgbClr val="000000">
                      <a:alpha val="65000"/>
                    </a:srgbClr>
                  </a:innerShdw>
                </a:effectLst>
                <a:ea typeface="ＭＳ Ｐゴシック" panose="020B0600070205080204" pitchFamily="34" charset="-128"/>
              </a:rPr>
              <a:t>Stage 1:</a:t>
            </a:r>
          </a:p>
          <a:p>
            <a:pPr algn="ctr"/>
            <a:r>
              <a:rPr lang="en-US" sz="2400" dirty="0"/>
              <a:t>Assign costs to activities.</a:t>
            </a:r>
          </a:p>
        </p:txBody>
      </p:sp>
      <p:sp>
        <p:nvSpPr>
          <p:cNvPr id="6" name="Content Placeholder 5"/>
          <p:cNvSpPr>
            <a:spLocks noGrp="1"/>
          </p:cNvSpPr>
          <p:nvPr>
            <p:ph idx="15"/>
          </p:nvPr>
        </p:nvSpPr>
        <p:spPr>
          <a:xfrm>
            <a:off x="2209800" y="5120640"/>
            <a:ext cx="4724400" cy="1356360"/>
          </a:xfrm>
          <a:solidFill>
            <a:srgbClr val="DDD9C3"/>
          </a:solidFill>
          <a:ln w="19050">
            <a:solidFill>
              <a:srgbClr val="4F81BD"/>
            </a:solidFill>
          </a:ln>
        </p:spPr>
        <p:txBody>
          <a:bodyPr/>
          <a:lstStyle/>
          <a:p>
            <a:pPr algn="ctr"/>
            <a:r>
              <a:rPr lang="en-US" sz="2400" b="1" dirty="0">
                <a:ln w="1905"/>
                <a:solidFill>
                  <a:srgbClr val="823300"/>
                </a:solidFill>
                <a:effectLst>
                  <a:innerShdw blurRad="69850" dist="43180" dir="5400000">
                    <a:srgbClr val="000000">
                      <a:alpha val="65000"/>
                    </a:srgbClr>
                  </a:innerShdw>
                </a:effectLst>
                <a:ea typeface="ＭＳ Ｐゴシック" panose="020B0600070205080204" pitchFamily="34" charset="-128"/>
              </a:rPr>
              <a:t>Stage 2:</a:t>
            </a:r>
          </a:p>
          <a:p>
            <a:pPr algn="ctr"/>
            <a:r>
              <a:rPr lang="en-US" sz="2400" dirty="0"/>
              <a:t>Assign costs to products based on the use of each activity</a:t>
            </a:r>
          </a:p>
        </p:txBody>
      </p:sp>
      <p:sp>
        <p:nvSpPr>
          <p:cNvPr id="11" name="Content Placeholder 6"/>
          <p:cNvSpPr>
            <a:spLocks noGrp="1"/>
          </p:cNvSpPr>
          <p:nvPr>
            <p:ph idx="16"/>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1900584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Activity-Based Costing (ABC)</a:t>
            </a:r>
            <a:r>
              <a:rPr lang="en-IN" sz="1200" dirty="0"/>
              <a:t> 2</a:t>
            </a:r>
            <a:endParaRPr lang="en-IN" dirty="0"/>
          </a:p>
        </p:txBody>
      </p:sp>
      <p:sp>
        <p:nvSpPr>
          <p:cNvPr id="3" name="Content Placeholder 2"/>
          <p:cNvSpPr>
            <a:spLocks noGrp="1"/>
          </p:cNvSpPr>
          <p:nvPr>
            <p:ph idx="1"/>
          </p:nvPr>
        </p:nvSpPr>
        <p:spPr>
          <a:xfrm>
            <a:off x="2933700" y="1981200"/>
            <a:ext cx="3276600" cy="762000"/>
          </a:xfrm>
        </p:spPr>
        <p:txBody>
          <a:bodyPr/>
          <a:lstStyle/>
          <a:p>
            <a:pPr algn="ctr"/>
            <a:r>
              <a:rPr lang="en-IN" sz="4400" b="1" dirty="0">
                <a:solidFill>
                  <a:srgbClr val="823300"/>
                </a:solidFill>
              </a:rPr>
              <a:t>Why ABC?</a:t>
            </a:r>
          </a:p>
        </p:txBody>
      </p:sp>
      <p:sp>
        <p:nvSpPr>
          <p:cNvPr id="4" name="Content Placeholder 3"/>
          <p:cNvSpPr>
            <a:spLocks noGrp="1"/>
          </p:cNvSpPr>
          <p:nvPr>
            <p:ph idx="13"/>
          </p:nvPr>
        </p:nvSpPr>
        <p:spPr>
          <a:xfrm>
            <a:off x="1600200" y="3251200"/>
            <a:ext cx="2286000" cy="1473200"/>
          </a:xfrm>
          <a:solidFill>
            <a:srgbClr val="FFAA6E"/>
          </a:solidFill>
          <a:ln w="19050">
            <a:solidFill>
              <a:srgbClr val="4F81BD"/>
            </a:solidFill>
          </a:ln>
        </p:spPr>
        <p:txBody>
          <a:bodyPr/>
          <a:lstStyle/>
          <a:p>
            <a:pPr algn="ctr" defTabSz="274320">
              <a:spcBef>
                <a:spcPts val="0"/>
              </a:spcBef>
              <a:defRPr/>
            </a:pPr>
            <a:r>
              <a:rPr lang="en-US" sz="2400" dirty="0">
                <a:ea typeface="ＭＳ Ｐゴシック" panose="020B0600070205080204" pitchFamily="34" charset="-128"/>
              </a:rPr>
              <a:t>Products</a:t>
            </a:r>
          </a:p>
          <a:p>
            <a:pPr algn="ctr" defTabSz="274320">
              <a:spcBef>
                <a:spcPts val="0"/>
              </a:spcBef>
              <a:defRPr/>
            </a:pPr>
            <a:r>
              <a:rPr lang="en-US" sz="2400" dirty="0">
                <a:ea typeface="ＭＳ Ｐゴシック" panose="020B0600070205080204" pitchFamily="34" charset="-128"/>
              </a:rPr>
              <a:t>consume</a:t>
            </a:r>
          </a:p>
          <a:p>
            <a:pPr algn="ctr" defTabSz="274320">
              <a:spcBef>
                <a:spcPts val="0"/>
              </a:spcBef>
              <a:defRPr/>
            </a:pPr>
            <a:r>
              <a:rPr lang="en-US" sz="2400" dirty="0">
                <a:ea typeface="ＭＳ Ｐゴシック" panose="020B0600070205080204" pitchFamily="34" charset="-128"/>
              </a:rPr>
              <a:t>activities</a:t>
            </a:r>
          </a:p>
        </p:txBody>
      </p:sp>
      <p:sp>
        <p:nvSpPr>
          <p:cNvPr id="5" name="Content Placeholder 4"/>
          <p:cNvSpPr>
            <a:spLocks noGrp="1"/>
          </p:cNvSpPr>
          <p:nvPr>
            <p:ph idx="14"/>
          </p:nvPr>
        </p:nvSpPr>
        <p:spPr>
          <a:xfrm>
            <a:off x="4953000" y="3251200"/>
            <a:ext cx="2286000" cy="1473200"/>
          </a:xfrm>
          <a:solidFill>
            <a:srgbClr val="FFAA6E"/>
          </a:solidFill>
          <a:ln w="19050">
            <a:solidFill>
              <a:srgbClr val="4F81BD"/>
            </a:solidFill>
          </a:ln>
        </p:spPr>
        <p:txBody>
          <a:bodyPr/>
          <a:lstStyle/>
          <a:p>
            <a:pPr algn="ctr" defTabSz="274320">
              <a:spcBef>
                <a:spcPts val="0"/>
              </a:spcBef>
              <a:defRPr/>
            </a:pPr>
            <a:r>
              <a:rPr lang="en-US" sz="2400" dirty="0">
                <a:ea typeface="ＭＳ Ｐゴシック" panose="020B0600070205080204" pitchFamily="34" charset="-128"/>
              </a:rPr>
              <a:t>Activities</a:t>
            </a:r>
          </a:p>
          <a:p>
            <a:pPr algn="ctr" defTabSz="274320">
              <a:spcBef>
                <a:spcPts val="0"/>
              </a:spcBef>
              <a:defRPr/>
            </a:pPr>
            <a:r>
              <a:rPr lang="en-US" sz="2400" dirty="0">
                <a:ea typeface="ＭＳ Ｐゴシック" panose="020B0600070205080204" pitchFamily="34" charset="-128"/>
              </a:rPr>
              <a:t>consume</a:t>
            </a:r>
          </a:p>
          <a:p>
            <a:pPr algn="ctr" defTabSz="274320">
              <a:spcBef>
                <a:spcPts val="0"/>
              </a:spcBef>
              <a:defRPr/>
            </a:pPr>
            <a:r>
              <a:rPr lang="en-US" sz="2400" dirty="0">
                <a:ea typeface="ＭＳ Ｐゴシック" panose="020B0600070205080204" pitchFamily="34" charset="-128"/>
              </a:rPr>
              <a:t>resources</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275393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Activity-Based Costs</a:t>
            </a:r>
            <a:endParaRPr lang="en-US" sz="1400" dirty="0"/>
          </a:p>
        </p:txBody>
      </p:sp>
      <p:sp>
        <p:nvSpPr>
          <p:cNvPr id="3" name="Content Placeholder 2"/>
          <p:cNvSpPr>
            <a:spLocks noGrp="1"/>
          </p:cNvSpPr>
          <p:nvPr>
            <p:ph idx="1"/>
          </p:nvPr>
        </p:nvSpPr>
        <p:spPr>
          <a:xfrm>
            <a:off x="723900" y="1600200"/>
            <a:ext cx="7696200" cy="4267200"/>
          </a:xfrm>
          <a:solidFill>
            <a:srgbClr val="DDD9C3"/>
          </a:solidFill>
          <a:ln w="19050">
            <a:solidFill>
              <a:srgbClr val="4F81BD"/>
            </a:solidFill>
          </a:ln>
        </p:spPr>
        <p:txBody>
          <a:bodyPr anchor="ctr"/>
          <a:lstStyle/>
          <a:p>
            <a:pPr marL="1371600" indent="-1371600" defTabSz="365760">
              <a:spcBef>
                <a:spcPts val="1200"/>
              </a:spcBef>
              <a:buSzPct val="100000"/>
              <a:defRPr/>
            </a:pPr>
            <a:r>
              <a:rPr lang="en-US" sz="2400" dirty="0"/>
              <a:t>Step 1:	Identify the activities that consume resources</a:t>
            </a:r>
            <a:br>
              <a:rPr lang="en-US" sz="2400" dirty="0"/>
            </a:br>
            <a:r>
              <a:rPr lang="en-US" sz="2400" dirty="0"/>
              <a:t>and assign costs to them.</a:t>
            </a:r>
          </a:p>
          <a:p>
            <a:pPr marL="1371600" indent="-1371600" defTabSz="365760">
              <a:spcBef>
                <a:spcPts val="1200"/>
              </a:spcBef>
              <a:buSzPct val="100000"/>
              <a:defRPr/>
            </a:pPr>
            <a:r>
              <a:rPr lang="en-US" sz="2400" dirty="0"/>
              <a:t>Step 2:	Identify the cost driver(s) associated with</a:t>
            </a:r>
            <a:br>
              <a:rPr lang="en-US" sz="2400" dirty="0"/>
            </a:br>
            <a:r>
              <a:rPr lang="en-US" sz="2400" dirty="0"/>
              <a:t>each activity.</a:t>
            </a:r>
          </a:p>
          <a:p>
            <a:pPr marL="1371600" indent="-1371600" defTabSz="365760">
              <a:spcBef>
                <a:spcPts val="1200"/>
              </a:spcBef>
              <a:buSzPct val="100000"/>
              <a:defRPr/>
            </a:pPr>
            <a:r>
              <a:rPr lang="en-US" sz="2400" dirty="0"/>
              <a:t>Step 3:	Compute a cost rate per cost driver unit</a:t>
            </a:r>
            <a:br>
              <a:rPr lang="en-US" sz="2400" dirty="0"/>
            </a:br>
            <a:r>
              <a:rPr lang="en-US" sz="2400" dirty="0"/>
              <a:t>or transaction. </a:t>
            </a:r>
          </a:p>
          <a:p>
            <a:pPr marL="1371600" indent="-1371600" defTabSz="365760">
              <a:spcBef>
                <a:spcPts val="1200"/>
              </a:spcBef>
              <a:buSzPct val="100000"/>
              <a:defRPr/>
            </a:pPr>
            <a:r>
              <a:rPr lang="en-US" sz="2400" dirty="0"/>
              <a:t>Step 4:	Assign costs to products by multiplying the</a:t>
            </a:r>
            <a:br>
              <a:rPr lang="en-US" sz="2400" dirty="0"/>
            </a:br>
            <a:r>
              <a:rPr lang="en-US" sz="2400" dirty="0"/>
              <a:t>cost driver rate by the volume of cost driver</a:t>
            </a:r>
            <a:br>
              <a:rPr lang="en-US" sz="2400" dirty="0"/>
            </a:br>
            <a:r>
              <a:rPr lang="en-US" sz="2400" dirty="0"/>
              <a:t>units consumed by the product.</a:t>
            </a:r>
          </a:p>
        </p:txBody>
      </p:sp>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333027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Identifying Activities that Use Resources</a:t>
            </a:r>
            <a:endParaRPr lang="en-US" sz="1400" dirty="0"/>
          </a:p>
        </p:txBody>
      </p:sp>
      <p:sp>
        <p:nvSpPr>
          <p:cNvPr id="3" name="Content Placeholder 2"/>
          <p:cNvSpPr>
            <a:spLocks noGrp="1"/>
          </p:cNvSpPr>
          <p:nvPr>
            <p:ph idx="1"/>
          </p:nvPr>
        </p:nvSpPr>
        <p:spPr>
          <a:xfrm>
            <a:off x="1143000" y="1752600"/>
            <a:ext cx="6858000" cy="914400"/>
          </a:xfrm>
          <a:solidFill>
            <a:srgbClr val="DDD9C3"/>
          </a:solidFill>
          <a:ln w="19050">
            <a:solidFill>
              <a:srgbClr val="4F81BD"/>
            </a:solidFill>
          </a:ln>
        </p:spPr>
        <p:txBody>
          <a:bodyPr anchor="ctr"/>
          <a:lstStyle/>
          <a:p>
            <a:pPr lvl="0" algn="ctr"/>
            <a:r>
              <a:rPr lang="en-US" sz="2400" dirty="0">
                <a:solidFill>
                  <a:prstClr val="black"/>
                </a:solidFill>
              </a:rPr>
              <a:t>Cost drivers are factors that cause, or “drive,”</a:t>
            </a:r>
            <a:br>
              <a:rPr lang="en-US" sz="2400" dirty="0">
                <a:solidFill>
                  <a:prstClr val="black"/>
                </a:solidFill>
              </a:rPr>
            </a:br>
            <a:r>
              <a:rPr lang="en-US" sz="2400" dirty="0">
                <a:solidFill>
                  <a:prstClr val="black"/>
                </a:solidFill>
              </a:rPr>
              <a:t>an activity’s costs.</a:t>
            </a:r>
          </a:p>
        </p:txBody>
      </p:sp>
      <p:graphicFrame>
        <p:nvGraphicFramePr>
          <p:cNvPr id="4" name="Table 3"/>
          <p:cNvGraphicFramePr>
            <a:graphicFrameLocks noGrp="1"/>
          </p:cNvGraphicFramePr>
          <p:nvPr>
            <p:extLst>
              <p:ext uri="{D42A27DB-BD31-4B8C-83A1-F6EECF244321}">
                <p14:modId xmlns:p14="http://schemas.microsoft.com/office/powerpoint/2010/main" val="37379381"/>
              </p:ext>
            </p:extLst>
          </p:nvPr>
        </p:nvGraphicFramePr>
        <p:xfrm>
          <a:off x="838200" y="3352800"/>
          <a:ext cx="3474720" cy="213360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3024676193"/>
                    </a:ext>
                  </a:extLst>
                </a:gridCol>
              </a:tblGrid>
              <a:tr h="4849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Identified Activity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algn="ctr" defTabSz="274320">
                        <a:spcBef>
                          <a:spcPts val="0"/>
                        </a:spcBef>
                        <a:defRPr/>
                      </a:pPr>
                      <a:r>
                        <a:rPr lang="en-US" sz="24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Setting up machines</a:t>
                      </a:r>
                    </a:p>
                    <a:p>
                      <a:pPr algn="ctr" defTabSz="274320">
                        <a:spcBef>
                          <a:spcPts val="0"/>
                        </a:spcBef>
                        <a:defRPr/>
                      </a:pPr>
                      <a:r>
                        <a:rPr lang="en-US" sz="24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Handling material</a:t>
                      </a:r>
                    </a:p>
                    <a:p>
                      <a:pPr algn="ctr" defTabSz="274320">
                        <a:spcBef>
                          <a:spcPts val="0"/>
                        </a:spcBef>
                        <a:defRPr/>
                      </a:pPr>
                      <a:r>
                        <a:rPr lang="en-US" sz="24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Machining</a:t>
                      </a:r>
                    </a:p>
                    <a:p>
                      <a:pPr algn="ctr" defTabSz="274320">
                        <a:spcBef>
                          <a:spcPts val="0"/>
                        </a:spcBef>
                        <a:defRPr/>
                      </a:pPr>
                      <a:r>
                        <a:rPr lang="en-US" sz="24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Packaging and shipping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1150051614"/>
              </p:ext>
            </p:extLst>
          </p:nvPr>
        </p:nvGraphicFramePr>
        <p:xfrm>
          <a:off x="4953000" y="3349336"/>
          <a:ext cx="3474720" cy="213360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3024676193"/>
                    </a:ext>
                  </a:extLst>
                </a:gridCol>
              </a:tblGrid>
              <a:tr h="484909">
                <a:tc>
                  <a:txBody>
                    <a:bodyPr/>
                    <a:lstStyle/>
                    <a:p>
                      <a:pPr algn="ctr" defTabSz="274320">
                        <a:spcBef>
                          <a:spcPts val="0"/>
                        </a:spcBef>
                        <a:defRPr/>
                      </a:pPr>
                      <a:r>
                        <a:rPr lang="en-US" sz="24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Identified Cost Driver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algn="ctr" eaLnBrk="1" hangingPunct="1"/>
                      <a:r>
                        <a:rPr lang="en-US" sz="8000" dirty="0">
                          <a:latin typeface="Arial" panose="020B0604020202020204" pitchFamily="34" charset="0"/>
                          <a:cs typeface="Arial" panose="020B0604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sp>
        <p:nvSpPr>
          <p:cNvPr id="7" name="Content Placeholder 5"/>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3045965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9</a:t>
            </a:r>
          </a:p>
        </p:txBody>
      </p:sp>
      <p:sp>
        <p:nvSpPr>
          <p:cNvPr id="3" name="Content Placeholder 2"/>
          <p:cNvSpPr>
            <a:spLocks noGrp="1"/>
          </p:cNvSpPr>
          <p:nvPr>
            <p:ph idx="1"/>
          </p:nvPr>
        </p:nvSpPr>
        <p:spPr/>
        <p:txBody>
          <a:bodyPr/>
          <a:lstStyle/>
          <a:p>
            <a:r>
              <a:rPr lang="en-US" dirty="0"/>
              <a:t>Activity-Based Costing</a:t>
            </a:r>
          </a:p>
        </p:txBody>
      </p:sp>
    </p:spTree>
    <p:extLst>
      <p:ext uri="{BB962C8B-B14F-4D97-AF65-F5344CB8AC3E}">
        <p14:creationId xmlns:p14="http://schemas.microsoft.com/office/powerpoint/2010/main" val="3637680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ABC Cost Flow Diagram</a:t>
            </a:r>
            <a:endParaRPr lang="en-US" sz="1200" dirty="0"/>
          </a:p>
        </p:txBody>
      </p:sp>
      <p:pic>
        <p:nvPicPr>
          <p:cNvPr id="6" name="Picture 2" descr="Diagram depicts the cost flows in an activity-based cost system."/>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040" y="1282499"/>
            <a:ext cx="6217920" cy="5112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1509019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Hierarchies</a:t>
            </a:r>
            <a:r>
              <a:rPr lang="en-IN" sz="1200" dirty="0"/>
              <a:t> 1</a:t>
            </a:r>
            <a:endParaRPr lang="en-US" sz="1400" dirty="0"/>
          </a:p>
        </p:txBody>
      </p:sp>
      <p:sp>
        <p:nvSpPr>
          <p:cNvPr id="3" name="Content Placeholder 2"/>
          <p:cNvSpPr>
            <a:spLocks noGrp="1"/>
          </p:cNvSpPr>
          <p:nvPr>
            <p:ph idx="1"/>
          </p:nvPr>
        </p:nvSpPr>
        <p:spPr>
          <a:xfrm>
            <a:off x="609600" y="1295400"/>
            <a:ext cx="7924800" cy="914400"/>
          </a:xfrm>
          <a:solidFill>
            <a:srgbClr val="DDD9C3"/>
          </a:solidFill>
          <a:ln w="19050">
            <a:solidFill>
              <a:srgbClr val="4F81BD"/>
            </a:solidFill>
          </a:ln>
        </p:spPr>
        <p:txBody>
          <a:bodyPr anchor="ctr"/>
          <a:lstStyle/>
          <a:p>
            <a:pPr algn="ctr" defTabSz="273050">
              <a:defRPr/>
            </a:pPr>
            <a:r>
              <a:rPr lang="en-US" sz="2400" dirty="0">
                <a:ea typeface="ＭＳ Ｐゴシック" panose="020B0600070205080204" pitchFamily="34" charset="-128"/>
              </a:rPr>
              <a:t>This is the classification of cost drivers	 into general</a:t>
            </a:r>
            <a:br>
              <a:rPr lang="en-US" sz="2400" dirty="0">
                <a:ea typeface="ＭＳ Ｐゴシック" panose="020B0600070205080204" pitchFamily="34" charset="-128"/>
              </a:rPr>
            </a:br>
            <a:r>
              <a:rPr lang="en-US" sz="2400" dirty="0">
                <a:ea typeface="ＭＳ Ｐゴシック" panose="020B0600070205080204" pitchFamily="34" charset="-128"/>
              </a:rPr>
              <a:t>levels of activity; volume, batch, product, and so on.</a:t>
            </a:r>
          </a:p>
        </p:txBody>
      </p:sp>
      <p:graphicFrame>
        <p:nvGraphicFramePr>
          <p:cNvPr id="4" name="Table 3"/>
          <p:cNvGraphicFramePr>
            <a:graphicFrameLocks noGrp="1"/>
          </p:cNvGraphicFramePr>
          <p:nvPr>
            <p:extLst>
              <p:ext uri="{D42A27DB-BD31-4B8C-83A1-F6EECF244321}">
                <p14:modId xmlns:p14="http://schemas.microsoft.com/office/powerpoint/2010/main" val="3560661193"/>
              </p:ext>
            </p:extLst>
          </p:nvPr>
        </p:nvGraphicFramePr>
        <p:xfrm>
          <a:off x="396240" y="2286000"/>
          <a:ext cx="2651760" cy="39624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Hierarchy Level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2036820182"/>
              </p:ext>
            </p:extLst>
          </p:nvPr>
        </p:nvGraphicFramePr>
        <p:xfrm>
          <a:off x="3291840" y="2286000"/>
          <a:ext cx="2651760" cy="39624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2385570610"/>
              </p:ext>
            </p:extLst>
          </p:nvPr>
        </p:nvGraphicFramePr>
        <p:xfrm>
          <a:off x="6187440" y="2286000"/>
          <a:ext cx="2651760" cy="39624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Driver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bl>
          </a:graphicData>
        </a:graphic>
      </p:graphicFrame>
      <p:sp>
        <p:nvSpPr>
          <p:cNvPr id="7" name="Content Placeholder 6"/>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875022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Hierarchies</a:t>
            </a:r>
            <a:r>
              <a:rPr lang="en-IN" sz="1200" dirty="0"/>
              <a:t> 2</a:t>
            </a:r>
            <a:endParaRPr lang="en-US" sz="1400" dirty="0"/>
          </a:p>
        </p:txBody>
      </p:sp>
      <p:sp>
        <p:nvSpPr>
          <p:cNvPr id="3" name="Content Placeholder 2"/>
          <p:cNvSpPr>
            <a:spLocks noGrp="1"/>
          </p:cNvSpPr>
          <p:nvPr>
            <p:ph idx="1"/>
          </p:nvPr>
        </p:nvSpPr>
        <p:spPr>
          <a:xfrm>
            <a:off x="609600" y="1295400"/>
            <a:ext cx="7924800" cy="914400"/>
          </a:xfrm>
          <a:solidFill>
            <a:srgbClr val="DDD9C3"/>
          </a:solidFill>
          <a:ln w="19050">
            <a:solidFill>
              <a:srgbClr val="4F81BD"/>
            </a:solidFill>
          </a:ln>
        </p:spPr>
        <p:txBody>
          <a:bodyPr anchor="ctr"/>
          <a:lstStyle/>
          <a:p>
            <a:pPr algn="ctr" defTabSz="273050">
              <a:defRPr/>
            </a:pPr>
            <a:r>
              <a:rPr lang="en-US" sz="2400" dirty="0">
                <a:ea typeface="ＭＳ Ｐゴシック" panose="020B0600070205080204" pitchFamily="34" charset="-128"/>
              </a:rPr>
              <a:t>This is the classification of cost drivers	 into general</a:t>
            </a:r>
            <a:br>
              <a:rPr lang="en-US" sz="2400" dirty="0">
                <a:ea typeface="ＭＳ Ｐゴシック" panose="020B0600070205080204" pitchFamily="34" charset="-128"/>
              </a:rPr>
            </a:br>
            <a:r>
              <a:rPr lang="en-US" sz="2400" dirty="0">
                <a:ea typeface="ＭＳ Ｐゴシック" panose="020B0600070205080204" pitchFamily="34" charset="-128"/>
              </a:rPr>
              <a:t>levels of activity; volume, batch, product, and so on.</a:t>
            </a:r>
          </a:p>
        </p:txBody>
      </p:sp>
      <p:graphicFrame>
        <p:nvGraphicFramePr>
          <p:cNvPr id="4" name="Table 3"/>
          <p:cNvGraphicFramePr>
            <a:graphicFrameLocks noGrp="1"/>
          </p:cNvGraphicFramePr>
          <p:nvPr>
            <p:extLst>
              <p:ext uri="{D42A27DB-BD31-4B8C-83A1-F6EECF244321}">
                <p14:modId xmlns:p14="http://schemas.microsoft.com/office/powerpoint/2010/main" val="2423377813"/>
              </p:ext>
            </p:extLst>
          </p:nvPr>
        </p:nvGraphicFramePr>
        <p:xfrm>
          <a:off x="396240" y="2286000"/>
          <a:ext cx="2651760" cy="2044931"/>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Hierarchy Level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Volume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1787000484"/>
              </p:ext>
            </p:extLst>
          </p:nvPr>
        </p:nvGraphicFramePr>
        <p:xfrm>
          <a:off x="3291840" y="2286000"/>
          <a:ext cx="2651760" cy="2044931"/>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Supplies</a:t>
                      </a:r>
                    </a:p>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Lubricating oil</a:t>
                      </a:r>
                    </a:p>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Machine repair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3150142163"/>
              </p:ext>
            </p:extLst>
          </p:nvPr>
        </p:nvGraphicFramePr>
        <p:xfrm>
          <a:off x="6187440" y="2286000"/>
          <a:ext cx="2651760" cy="2044931"/>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Driver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Direct labor cost</a:t>
                      </a:r>
                    </a:p>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Machine-hours</a:t>
                      </a:r>
                    </a:p>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Number of units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sp>
        <p:nvSpPr>
          <p:cNvPr id="7" name="Content Placeholder 6"/>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98981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Hierarchies</a:t>
            </a:r>
            <a:r>
              <a:rPr lang="en-IN" sz="1200" dirty="0"/>
              <a:t> 3</a:t>
            </a:r>
            <a:endParaRPr lang="en-US" sz="1400" dirty="0"/>
          </a:p>
        </p:txBody>
      </p:sp>
      <p:sp>
        <p:nvSpPr>
          <p:cNvPr id="3" name="Content Placeholder 2"/>
          <p:cNvSpPr>
            <a:spLocks noGrp="1"/>
          </p:cNvSpPr>
          <p:nvPr>
            <p:ph idx="1"/>
          </p:nvPr>
        </p:nvSpPr>
        <p:spPr>
          <a:xfrm>
            <a:off x="609600" y="1295400"/>
            <a:ext cx="7924800" cy="914400"/>
          </a:xfrm>
          <a:solidFill>
            <a:srgbClr val="DDD9C3"/>
          </a:solidFill>
          <a:ln w="19050">
            <a:solidFill>
              <a:srgbClr val="4F81BD"/>
            </a:solidFill>
          </a:ln>
        </p:spPr>
        <p:txBody>
          <a:bodyPr anchor="ctr"/>
          <a:lstStyle/>
          <a:p>
            <a:pPr algn="ctr" defTabSz="273050">
              <a:defRPr/>
            </a:pPr>
            <a:r>
              <a:rPr lang="en-US" sz="2400" dirty="0">
                <a:ea typeface="ＭＳ Ｐゴシック" panose="020B0600070205080204" pitchFamily="34" charset="-128"/>
              </a:rPr>
              <a:t>This is the classification of cost drivers	 into general</a:t>
            </a:r>
            <a:br>
              <a:rPr lang="en-US" sz="2400" dirty="0">
                <a:ea typeface="ＭＳ Ｐゴシック" panose="020B0600070205080204" pitchFamily="34" charset="-128"/>
              </a:rPr>
            </a:br>
            <a:r>
              <a:rPr lang="en-US" sz="2400" dirty="0">
                <a:ea typeface="ＭＳ Ｐゴシック" panose="020B0600070205080204" pitchFamily="34" charset="-128"/>
              </a:rPr>
              <a:t>levels of activity; volume, batch, product, and so on.</a:t>
            </a:r>
          </a:p>
        </p:txBody>
      </p:sp>
      <p:graphicFrame>
        <p:nvGraphicFramePr>
          <p:cNvPr id="4" name="Table 3"/>
          <p:cNvGraphicFramePr>
            <a:graphicFrameLocks noGrp="1"/>
          </p:cNvGraphicFramePr>
          <p:nvPr>
            <p:extLst>
              <p:ext uri="{D42A27DB-BD31-4B8C-83A1-F6EECF244321}">
                <p14:modId xmlns:p14="http://schemas.microsoft.com/office/powerpoint/2010/main" val="3657371046"/>
              </p:ext>
            </p:extLst>
          </p:nvPr>
        </p:nvGraphicFramePr>
        <p:xfrm>
          <a:off x="396240" y="2286000"/>
          <a:ext cx="2651760" cy="240792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Hierarchy Level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Volume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Batch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041966029"/>
                  </a:ext>
                </a:extLst>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2433685742"/>
              </p:ext>
            </p:extLst>
          </p:nvPr>
        </p:nvGraphicFramePr>
        <p:xfrm>
          <a:off x="3291840" y="2286000"/>
          <a:ext cx="2651760" cy="240792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0">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Supplies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Lubricating oil</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Machine repair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Setup costs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Material handling</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Shipping costs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624305454"/>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3280843111"/>
              </p:ext>
            </p:extLst>
          </p:nvPr>
        </p:nvGraphicFramePr>
        <p:xfrm>
          <a:off x="6187440" y="2286000"/>
          <a:ext cx="2651760" cy="240792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0">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Driver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Direct labor cost</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Machine-hours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units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Setup hours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Production runs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shipments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960448649"/>
                  </a:ext>
                </a:extLst>
              </a:tr>
            </a:tbl>
          </a:graphicData>
        </a:graphic>
      </p:graphicFrame>
      <p:sp>
        <p:nvSpPr>
          <p:cNvPr id="7" name="Content Placeholder 6"/>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59938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Hierarchies</a:t>
            </a:r>
            <a:r>
              <a:rPr lang="en-IN" sz="1200" dirty="0"/>
              <a:t> 4</a:t>
            </a:r>
            <a:endParaRPr lang="en-US" sz="1400" dirty="0"/>
          </a:p>
        </p:txBody>
      </p:sp>
      <p:sp>
        <p:nvSpPr>
          <p:cNvPr id="3" name="Content Placeholder 2"/>
          <p:cNvSpPr>
            <a:spLocks noGrp="1"/>
          </p:cNvSpPr>
          <p:nvPr>
            <p:ph idx="1"/>
          </p:nvPr>
        </p:nvSpPr>
        <p:spPr>
          <a:xfrm>
            <a:off x="609600" y="1295400"/>
            <a:ext cx="7924800" cy="914400"/>
          </a:xfrm>
          <a:solidFill>
            <a:srgbClr val="DDD9C3"/>
          </a:solidFill>
          <a:ln w="19050">
            <a:solidFill>
              <a:srgbClr val="4F81BD"/>
            </a:solidFill>
          </a:ln>
        </p:spPr>
        <p:txBody>
          <a:bodyPr anchor="ctr"/>
          <a:lstStyle/>
          <a:p>
            <a:pPr algn="ctr" defTabSz="273050">
              <a:defRPr/>
            </a:pPr>
            <a:r>
              <a:rPr lang="en-US" sz="2400" dirty="0">
                <a:ea typeface="ＭＳ Ｐゴシック" panose="020B0600070205080204" pitchFamily="34" charset="-128"/>
              </a:rPr>
              <a:t>This is the classification of cost drivers	 into general</a:t>
            </a:r>
            <a:br>
              <a:rPr lang="en-US" sz="2400" dirty="0">
                <a:ea typeface="ＭＳ Ｐゴシック" panose="020B0600070205080204" pitchFamily="34" charset="-128"/>
              </a:rPr>
            </a:br>
            <a:r>
              <a:rPr lang="en-US" sz="2400" dirty="0">
                <a:ea typeface="ＭＳ Ｐゴシック" panose="020B0600070205080204" pitchFamily="34" charset="-128"/>
              </a:rPr>
              <a:t>levels of activity; volume, batch, product, and so on.</a:t>
            </a:r>
          </a:p>
        </p:txBody>
      </p:sp>
      <p:graphicFrame>
        <p:nvGraphicFramePr>
          <p:cNvPr id="4" name="Table 3"/>
          <p:cNvGraphicFramePr>
            <a:graphicFrameLocks noGrp="1"/>
          </p:cNvGraphicFramePr>
          <p:nvPr>
            <p:extLst>
              <p:ext uri="{D42A27DB-BD31-4B8C-83A1-F6EECF244321}">
                <p14:modId xmlns:p14="http://schemas.microsoft.com/office/powerpoint/2010/main" val="235075896"/>
              </p:ext>
            </p:extLst>
          </p:nvPr>
        </p:nvGraphicFramePr>
        <p:xfrm>
          <a:off x="396240" y="2286000"/>
          <a:ext cx="2651760" cy="341376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Hierarchy Level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Volume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Batch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041966029"/>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Product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1164613959"/>
                  </a:ext>
                </a:extLst>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1099711891"/>
              </p:ext>
            </p:extLst>
          </p:nvPr>
        </p:nvGraphicFramePr>
        <p:xfrm>
          <a:off x="3291840" y="2286000"/>
          <a:ext cx="2651760" cy="341376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0">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Supplies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Lubricating oil</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Machine repair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Setup costs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Material handling</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Shipping costs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624305454"/>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Compliance costs</a:t>
                      </a:r>
                    </a:p>
                    <a:p>
                      <a:pPr marL="182880" indent="-182880"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Design and</a:t>
                      </a:r>
                      <a:r>
                        <a:rPr lang="en-IN" sz="2000" baseline="0" dirty="0">
                          <a:latin typeface="Arial" panose="020B0604020202020204" pitchFamily="34" charset="0"/>
                          <a:ea typeface="ＭＳ Ｐゴシック" panose="020B0600070205080204" pitchFamily="34" charset="-128"/>
                          <a:cs typeface="Arial" panose="020B0604020202020204" pitchFamily="34" charset="0"/>
                        </a:rPr>
                        <a:t> </a:t>
                      </a:r>
                      <a:r>
                        <a:rPr lang="en-IN" sz="2000" dirty="0">
                          <a:latin typeface="Arial" panose="020B0604020202020204" pitchFamily="34" charset="0"/>
                          <a:ea typeface="ＭＳ Ｐゴシック" panose="020B0600070205080204" pitchFamily="34" charset="-128"/>
                          <a:cs typeface="Arial" panose="020B0604020202020204" pitchFamily="34" charset="0"/>
                        </a:rPr>
                        <a:t>specification costs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985941823"/>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818297936"/>
              </p:ext>
            </p:extLst>
          </p:nvPr>
        </p:nvGraphicFramePr>
        <p:xfrm>
          <a:off x="6187440" y="2286000"/>
          <a:ext cx="2651760" cy="341376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Driver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00584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Direct labor cost</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Machine-hours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units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100584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Setup hours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Production runs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shipments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960448649"/>
                  </a:ext>
                </a:extLst>
              </a:tr>
              <a:tr h="100584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products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830827896"/>
                  </a:ext>
                </a:extLst>
              </a:tr>
            </a:tbl>
          </a:graphicData>
        </a:graphic>
      </p:graphicFrame>
      <p:sp>
        <p:nvSpPr>
          <p:cNvPr id="7" name="Content Placeholder 6"/>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378557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Hierarchies</a:t>
            </a:r>
            <a:r>
              <a:rPr lang="en-IN" sz="1200" dirty="0"/>
              <a:t> 5</a:t>
            </a:r>
            <a:endParaRPr lang="en-US" sz="1400" dirty="0"/>
          </a:p>
        </p:txBody>
      </p:sp>
      <p:sp>
        <p:nvSpPr>
          <p:cNvPr id="3" name="Content Placeholder 2"/>
          <p:cNvSpPr>
            <a:spLocks noGrp="1"/>
          </p:cNvSpPr>
          <p:nvPr>
            <p:ph idx="1"/>
          </p:nvPr>
        </p:nvSpPr>
        <p:spPr>
          <a:xfrm>
            <a:off x="609600" y="1295400"/>
            <a:ext cx="7924800" cy="914400"/>
          </a:xfrm>
          <a:solidFill>
            <a:srgbClr val="D7E4BD"/>
          </a:solidFill>
          <a:ln w="19050">
            <a:solidFill>
              <a:srgbClr val="4F81BD"/>
            </a:solidFill>
          </a:ln>
        </p:spPr>
        <p:txBody>
          <a:bodyPr anchor="ctr"/>
          <a:lstStyle/>
          <a:p>
            <a:pPr algn="ctr" defTabSz="273050">
              <a:defRPr/>
            </a:pPr>
            <a:r>
              <a:rPr lang="en-US" sz="2400" dirty="0">
                <a:ea typeface="ＭＳ Ｐゴシック" panose="020B0600070205080204" pitchFamily="34" charset="-128"/>
              </a:rPr>
              <a:t>The cost hierarchy in any ABC system depends on the cost category and its cost driver. </a:t>
            </a:r>
          </a:p>
        </p:txBody>
      </p:sp>
      <p:graphicFrame>
        <p:nvGraphicFramePr>
          <p:cNvPr id="4" name="Table 3"/>
          <p:cNvGraphicFramePr>
            <a:graphicFrameLocks noGrp="1"/>
          </p:cNvGraphicFramePr>
          <p:nvPr>
            <p:extLst>
              <p:ext uri="{D42A27DB-BD31-4B8C-83A1-F6EECF244321}">
                <p14:modId xmlns:p14="http://schemas.microsoft.com/office/powerpoint/2010/main" val="1563306743"/>
              </p:ext>
            </p:extLst>
          </p:nvPr>
        </p:nvGraphicFramePr>
        <p:xfrm>
          <a:off x="396240" y="2286000"/>
          <a:ext cx="2651760" cy="423672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Hierarchy Level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Volume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Batch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041966029"/>
                  </a:ext>
                </a:extLst>
              </a:tr>
              <a:tr h="100584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Product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1164613959"/>
                  </a:ext>
                </a:extLst>
              </a:tr>
              <a:tr h="822960">
                <a:tc>
                  <a:txBody>
                    <a:bodyPr/>
                    <a:lstStyle/>
                    <a:p>
                      <a:pPr marL="0" marR="0" indent="0" algn="l" defTabSz="27432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ＭＳ Ｐゴシック" panose="020B0600070205080204" pitchFamily="34" charset="-128"/>
                          <a:cs typeface="Arial" panose="020B0604020202020204" pitchFamily="34" charset="0"/>
                        </a:rPr>
                        <a:t>Facility related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1638266261"/>
                  </a:ext>
                </a:extLst>
              </a:tr>
            </a:tbl>
          </a:graphicData>
        </a:graphic>
      </p:graphicFrame>
      <p:graphicFrame>
        <p:nvGraphicFramePr>
          <p:cNvPr id="6" name="Table 4"/>
          <p:cNvGraphicFramePr>
            <a:graphicFrameLocks noGrp="1"/>
          </p:cNvGraphicFramePr>
          <p:nvPr>
            <p:extLst>
              <p:ext uri="{D42A27DB-BD31-4B8C-83A1-F6EECF244321}">
                <p14:modId xmlns:p14="http://schemas.microsoft.com/office/powerpoint/2010/main" val="4112206507"/>
              </p:ext>
            </p:extLst>
          </p:nvPr>
        </p:nvGraphicFramePr>
        <p:xfrm>
          <a:off x="3291840" y="2286000"/>
          <a:ext cx="2651760" cy="423672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0">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Supplies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Lubricating oil</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Machine repair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Setup costs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Material handling</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Shipping costs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624305454"/>
                  </a:ext>
                </a:extLst>
              </a:tr>
              <a:tr h="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Compliance costs</a:t>
                      </a:r>
                    </a:p>
                    <a:p>
                      <a:pPr marL="182880" indent="-182880"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Design and</a:t>
                      </a:r>
                      <a:r>
                        <a:rPr lang="en-IN" sz="2000" baseline="0" dirty="0">
                          <a:latin typeface="Arial" panose="020B0604020202020204" pitchFamily="34" charset="0"/>
                          <a:ea typeface="ＭＳ Ｐゴシック" panose="020B0600070205080204" pitchFamily="34" charset="-128"/>
                          <a:cs typeface="Arial" panose="020B0604020202020204" pitchFamily="34" charset="0"/>
                        </a:rPr>
                        <a:t> </a:t>
                      </a:r>
                      <a:r>
                        <a:rPr lang="en-IN" sz="2000" dirty="0">
                          <a:latin typeface="Arial" panose="020B0604020202020204" pitchFamily="34" charset="0"/>
                          <a:ea typeface="ＭＳ Ｐゴシック" panose="020B0600070205080204" pitchFamily="34" charset="-128"/>
                          <a:cs typeface="Arial" panose="020B0604020202020204" pitchFamily="34" charset="0"/>
                        </a:rPr>
                        <a:t>specification costs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985941823"/>
                  </a:ext>
                </a:extLst>
              </a:tr>
              <a:tr h="82296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General plant costs</a:t>
                      </a:r>
                    </a:p>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Plant admin. costs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1681032311"/>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976278342"/>
              </p:ext>
            </p:extLst>
          </p:nvPr>
        </p:nvGraphicFramePr>
        <p:xfrm>
          <a:off x="6187440" y="2286000"/>
          <a:ext cx="2651760" cy="423672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24676193"/>
                    </a:ext>
                  </a:extLst>
                </a:gridCol>
              </a:tblGrid>
              <a:tr h="393192">
                <a:tc>
                  <a:txBody>
                    <a:bodyPr/>
                    <a:lstStyle/>
                    <a:p>
                      <a:pPr algn="ctr" defTabSz="274320">
                        <a:spcBef>
                          <a:spcPts val="0"/>
                        </a:spcBef>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Driver Example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00584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Direct labor cost</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Machine-hours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units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r h="100584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Setup hours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Production runs</a:t>
                      </a:r>
                    </a:p>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shipments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960448649"/>
                  </a:ext>
                </a:extLst>
              </a:tr>
              <a:tr h="1005840">
                <a:tc>
                  <a:txBody>
                    <a:bodyPr/>
                    <a:lstStyle/>
                    <a:p>
                      <a:pPr defTabSz="274320">
                        <a:spcBef>
                          <a:spcPts val="0"/>
                        </a:spcBef>
                        <a:defRPr/>
                      </a:pPr>
                      <a:r>
                        <a:rPr lang="en-IN" sz="2000" dirty="0">
                          <a:latin typeface="Arial" panose="020B0604020202020204" pitchFamily="34" charset="0"/>
                          <a:ea typeface="ＭＳ Ｐゴシック" panose="020B0600070205080204" pitchFamily="34" charset="-128"/>
                          <a:cs typeface="Arial" panose="020B0604020202020204" pitchFamily="34" charset="0"/>
                        </a:rPr>
                        <a:t>Number of products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830827896"/>
                  </a:ext>
                </a:extLst>
              </a:tr>
              <a:tr h="822960">
                <a:tc>
                  <a:txBody>
                    <a:bodyPr/>
                    <a:lstStyle/>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Direct costs</a:t>
                      </a:r>
                    </a:p>
                    <a:p>
                      <a:pP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Value added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1540786107"/>
                  </a:ext>
                </a:extLst>
              </a:tr>
            </a:tbl>
          </a:graphicData>
        </a:graphic>
      </p:graphicFrame>
      <p:sp>
        <p:nvSpPr>
          <p:cNvPr id="7" name="Content Placeholder 6"/>
          <p:cNvSpPr>
            <a:spLocks noGrp="1"/>
          </p:cNvSpPr>
          <p:nvPr>
            <p:ph idx="13"/>
          </p:nvPr>
        </p:nvSpPr>
        <p:spPr>
          <a:xfrm>
            <a:off x="0" y="0"/>
            <a:ext cx="457200" cy="457200"/>
          </a:xfrm>
          <a:solidFill>
            <a:srgbClr val="BEBEBE"/>
          </a:solidFill>
        </p:spPr>
        <p:txBody>
          <a:bodyPr anchor="ctr"/>
          <a:lstStyle/>
          <a:p>
            <a:pPr algn="ctr"/>
            <a:r>
              <a:rPr lang="en-US" sz="1200" b="1" dirty="0"/>
              <a:t>LO 9-4</a:t>
            </a:r>
          </a:p>
        </p:txBody>
      </p:sp>
    </p:spTree>
    <p:extLst>
      <p:ext uri="{BB962C8B-B14F-4D97-AF65-F5344CB8AC3E}">
        <p14:creationId xmlns:p14="http://schemas.microsoft.com/office/powerpoint/2010/main" val="1628057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 Illustrated</a:t>
            </a:r>
            <a:endParaRPr lang="en-US" sz="4400" dirty="0"/>
          </a:p>
        </p:txBody>
      </p:sp>
      <p:sp>
        <p:nvSpPr>
          <p:cNvPr id="4" name="Content Placeholder 2"/>
          <p:cNvSpPr>
            <a:spLocks noGrp="1"/>
          </p:cNvSpPr>
          <p:nvPr>
            <p:ph idx="1"/>
          </p:nvPr>
        </p:nvSpPr>
        <p:spPr>
          <a:xfrm>
            <a:off x="304800" y="1295400"/>
            <a:ext cx="8686800" cy="533400"/>
          </a:xfrm>
          <a:solidFill>
            <a:srgbClr val="C6D9F1"/>
          </a:solidFill>
        </p:spPr>
        <p:txBody>
          <a:bodyPr/>
          <a:lstStyle/>
          <a:p>
            <a:pPr marL="1371600" indent="-1371600"/>
            <a:r>
              <a:rPr lang="en-US" sz="2800" b="1" dirty="0">
                <a:solidFill>
                  <a:srgbClr val="0000CC"/>
                </a:solidFill>
                <a:ea typeface="ＭＳ Ｐゴシック" panose="020B0600070205080204" pitchFamily="34" charset="-128"/>
              </a:rPr>
              <a:t>LO 9-5</a:t>
            </a:r>
            <a:r>
              <a:rPr lang="en-US" sz="2400" dirty="0">
                <a:ea typeface="ＭＳ Ｐゴシック" panose="020B0600070205080204" pitchFamily="34" charset="-128"/>
              </a:rPr>
              <a:t>	 Compute product costs using activity-based costing.</a:t>
            </a:r>
          </a:p>
        </p:txBody>
      </p:sp>
      <p:sp>
        <p:nvSpPr>
          <p:cNvPr id="6" name="Content Placeholder 3"/>
          <p:cNvSpPr>
            <a:spLocks noGrp="1"/>
          </p:cNvSpPr>
          <p:nvPr>
            <p:ph idx="13"/>
          </p:nvPr>
        </p:nvSpPr>
        <p:spPr>
          <a:xfrm>
            <a:off x="2057400" y="1898904"/>
            <a:ext cx="5029200" cy="381000"/>
          </a:xfrm>
        </p:spPr>
        <p:txBody>
          <a:bodyPr/>
          <a:lstStyle/>
          <a:p>
            <a:pPr algn="ctr"/>
            <a:r>
              <a:rPr lang="en-US" sz="1800" b="1" dirty="0"/>
              <a:t>Third Quarter – Production and Cost Data</a:t>
            </a:r>
          </a:p>
        </p:txBody>
      </p:sp>
      <p:graphicFrame>
        <p:nvGraphicFramePr>
          <p:cNvPr id="5" name="Table 4"/>
          <p:cNvGraphicFramePr>
            <a:graphicFrameLocks noGrp="1"/>
          </p:cNvGraphicFramePr>
          <p:nvPr>
            <p:extLst>
              <p:ext uri="{D42A27DB-BD31-4B8C-83A1-F6EECF244321}">
                <p14:modId xmlns:p14="http://schemas.microsoft.com/office/powerpoint/2010/main" val="1062242929"/>
              </p:ext>
            </p:extLst>
          </p:nvPr>
        </p:nvGraphicFramePr>
        <p:xfrm>
          <a:off x="777240" y="2350008"/>
          <a:ext cx="7406640" cy="4279392"/>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1230182367"/>
                    </a:ext>
                  </a:extLst>
                </a:gridCol>
                <a:gridCol w="1371600">
                  <a:extLst>
                    <a:ext uri="{9D8B030D-6E8A-4147-A177-3AD203B41FA5}">
                      <a16:colId xmlns:a16="http://schemas.microsoft.com/office/drawing/2014/main" val="3286700958"/>
                    </a:ext>
                  </a:extLst>
                </a:gridCol>
                <a:gridCol w="1371600">
                  <a:extLst>
                    <a:ext uri="{9D8B030D-6E8A-4147-A177-3AD203B41FA5}">
                      <a16:colId xmlns:a16="http://schemas.microsoft.com/office/drawing/2014/main" val="3271841379"/>
                    </a:ext>
                  </a:extLst>
                </a:gridCol>
                <a:gridCol w="1371600">
                  <a:extLst>
                    <a:ext uri="{9D8B030D-6E8A-4147-A177-3AD203B41FA5}">
                      <a16:colId xmlns:a16="http://schemas.microsoft.com/office/drawing/2014/main" val="3948753873"/>
                    </a:ext>
                  </a:extLst>
                </a:gridCol>
              </a:tblGrid>
              <a:tr h="274320">
                <a:tc>
                  <a:txBody>
                    <a:bodyPr/>
                    <a:lstStyle/>
                    <a:p>
                      <a:endParaRPr lang="en-IN" dirty="0">
                        <a:solidFill>
                          <a:schemeClr val="tx1"/>
                        </a:solidFill>
                        <a:latin typeface="Arial" panose="020B0604020202020204" pitchFamily="34" charset="0"/>
                        <a:cs typeface="Arial" panose="020B0604020202020204" pitchFamily="34" charset="0"/>
                      </a:endParaRPr>
                    </a:p>
                  </a:txBody>
                  <a:tcPr marT="27432" marB="27432">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Sport</a:t>
                      </a:r>
                    </a:p>
                  </a:txBody>
                  <a:tcPr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Pro</a:t>
                      </a:r>
                    </a:p>
                  </a:txBody>
                  <a:tcPr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Total</a:t>
                      </a:r>
                    </a:p>
                  </a:txBody>
                  <a:tcPr marT="27432" marB="27432"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002312"/>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Number of units</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40,000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140,000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685997538"/>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Machine hours – Assembly</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6,000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30,000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36,000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53559848"/>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Direct materials</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$1,500,000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$2,400,000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$3,900,000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75246232"/>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Direct labor – Assembly</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   750,000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   600,000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dirty="0">
                          <a:solidFill>
                            <a:schemeClr val="tx1"/>
                          </a:solidFill>
                          <a:latin typeface="Arial" panose="020B0604020202020204" pitchFamily="34" charset="0"/>
                          <a:cs typeface="Arial" panose="020B0604020202020204" pitchFamily="34" charset="0"/>
                        </a:rPr>
                        <a:t>$1,350,000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534214917"/>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Direct labor – Packaging</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990,000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360,000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1,350,000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488163347"/>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Total direct labor</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$1,740,000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960,000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$2,700,000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870989196"/>
                  </a:ext>
                </a:extLst>
              </a:tr>
              <a:tr h="274320">
                <a:tc>
                  <a:txBody>
                    <a:bodyPr/>
                    <a:lstStyle/>
                    <a:p>
                      <a:pPr marL="457200"/>
                      <a:r>
                        <a:rPr lang="en-US" sz="1800" b="1" dirty="0">
                          <a:solidFill>
                            <a:schemeClr val="tx1"/>
                          </a:solidFill>
                          <a:latin typeface="Arial" panose="020B0604020202020204" pitchFamily="34" charset="0"/>
                          <a:cs typeface="Arial" panose="020B0604020202020204" pitchFamily="34" charset="0"/>
                        </a:rPr>
                        <a:t>Total direct cost</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u="dbl" baseline="0" dirty="0">
                          <a:solidFill>
                            <a:schemeClr val="tx1"/>
                          </a:solidFill>
                          <a:latin typeface="Arial" panose="020B0604020202020204" pitchFamily="34" charset="0"/>
                          <a:cs typeface="Arial" panose="020B0604020202020204" pitchFamily="34" charset="0"/>
                        </a:rPr>
                        <a:t>$3,240,000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dbl" baseline="0" dirty="0">
                          <a:solidFill>
                            <a:schemeClr val="tx1"/>
                          </a:solidFill>
                          <a:latin typeface="Arial" panose="020B0604020202020204" pitchFamily="34" charset="0"/>
                          <a:cs typeface="Arial" panose="020B0604020202020204" pitchFamily="34" charset="0"/>
                        </a:rPr>
                        <a:t>$3,360,000</a:t>
                      </a:r>
                      <a:endParaRPr lang="en-IN"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$6,600,000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52309911"/>
                  </a:ext>
                </a:extLst>
              </a:tr>
              <a:tr h="274320">
                <a:tc>
                  <a:txBody>
                    <a:bodyPr/>
                    <a:lstStyle/>
                    <a:p>
                      <a:r>
                        <a:rPr lang="en-US" sz="1800" b="1" dirty="0">
                          <a:solidFill>
                            <a:schemeClr val="tx1"/>
                          </a:solidFill>
                          <a:latin typeface="Arial" panose="020B0604020202020204" pitchFamily="34" charset="0"/>
                          <a:cs typeface="Arial" panose="020B0604020202020204" pitchFamily="34" charset="0"/>
                        </a:rPr>
                        <a:t>Overhead costs:</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083585154"/>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Assembly</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$1,620,000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193223899"/>
                  </a:ext>
                </a:extLst>
              </a:tr>
              <a:tr h="274320">
                <a:tc>
                  <a:txBody>
                    <a:bodyPr/>
                    <a:lstStyle/>
                    <a:p>
                      <a:pPr marL="274320"/>
                      <a:r>
                        <a:rPr lang="en-US" sz="1800" b="1" dirty="0">
                          <a:solidFill>
                            <a:schemeClr val="tx1"/>
                          </a:solidFill>
                          <a:latin typeface="Arial" panose="020B0604020202020204" pitchFamily="34" charset="0"/>
                          <a:cs typeface="Arial" panose="020B0604020202020204" pitchFamily="34" charset="0"/>
                        </a:rPr>
                        <a:t>Packaging</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u="sng" dirty="0">
                          <a:solidFill>
                            <a:schemeClr val="tx1"/>
                          </a:solidFill>
                          <a:latin typeface="Arial" panose="020B0604020202020204" pitchFamily="34" charset="0"/>
                          <a:cs typeface="Arial" panose="020B0604020202020204" pitchFamily="34" charset="0"/>
                        </a:rPr>
                        <a:t>     810,000</a:t>
                      </a: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724093184"/>
                  </a:ext>
                </a:extLst>
              </a:tr>
              <a:tr h="274320">
                <a:tc>
                  <a:txBody>
                    <a:bodyPr/>
                    <a:lstStyle/>
                    <a:p>
                      <a:pPr marL="45720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Total overhead</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u="sng" dirty="0">
                          <a:solidFill>
                            <a:schemeClr val="tx1"/>
                          </a:solidFill>
                          <a:latin typeface="Arial" panose="020B0604020202020204" pitchFamily="34" charset="0"/>
                          <a:cs typeface="Arial" panose="020B0604020202020204" pitchFamily="34" charset="0"/>
                        </a:rPr>
                        <a:t>$2,430,000</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42073124"/>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Total costs</a:t>
                      </a: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endParaRPr lang="en-IN">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b="1" u="dbl" baseline="0" dirty="0">
                          <a:solidFill>
                            <a:schemeClr val="tx1"/>
                          </a:solidFill>
                          <a:latin typeface="Arial" panose="020B0604020202020204" pitchFamily="34" charset="0"/>
                          <a:cs typeface="Arial" panose="020B0604020202020204" pitchFamily="34" charset="0"/>
                        </a:rPr>
                        <a:t>$9,030,000</a:t>
                      </a:r>
                      <a:endParaRPr lang="en-IN" u="dbl" baseline="0" dirty="0">
                        <a:solidFill>
                          <a:schemeClr val="tx1"/>
                        </a:solidFill>
                        <a:latin typeface="Arial" panose="020B0604020202020204" pitchFamily="34" charset="0"/>
                        <a:cs typeface="Arial" panose="020B0604020202020204" pitchFamily="34" charset="0"/>
                      </a:endParaRPr>
                    </a:p>
                  </a:txBody>
                  <a:tcPr marT="27432" marB="2743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61393698"/>
                  </a:ext>
                </a:extLst>
              </a:tr>
            </a:tbl>
          </a:graphicData>
        </a:graphic>
      </p:graphicFrame>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9-5</a:t>
            </a:r>
          </a:p>
        </p:txBody>
      </p:sp>
    </p:spTree>
    <p:extLst>
      <p:ext uri="{BB962C8B-B14F-4D97-AF65-F5344CB8AC3E}">
        <p14:creationId xmlns:p14="http://schemas.microsoft.com/office/powerpoint/2010/main" val="1403194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ABC Illustrated</a:t>
            </a:r>
            <a:br>
              <a:rPr lang="en-IN" sz="3600" dirty="0"/>
            </a:br>
            <a:r>
              <a:rPr lang="en-IN" sz="3600" dirty="0"/>
              <a:t>Step 1: Identify the Activities</a:t>
            </a:r>
          </a:p>
        </p:txBody>
      </p:sp>
      <p:graphicFrame>
        <p:nvGraphicFramePr>
          <p:cNvPr id="7" name="Table 2"/>
          <p:cNvGraphicFramePr>
            <a:graphicFrameLocks noGrp="1"/>
          </p:cNvGraphicFramePr>
          <p:nvPr>
            <p:extLst>
              <p:ext uri="{D42A27DB-BD31-4B8C-83A1-F6EECF244321}">
                <p14:modId xmlns:p14="http://schemas.microsoft.com/office/powerpoint/2010/main" val="2176464042"/>
              </p:ext>
            </p:extLst>
          </p:nvPr>
        </p:nvGraphicFramePr>
        <p:xfrm>
          <a:off x="990600" y="2209800"/>
          <a:ext cx="3291840" cy="213360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3024676193"/>
                    </a:ext>
                  </a:extLst>
                </a:gridCol>
              </a:tblGrid>
              <a:tr h="4849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Assembly Department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algn="ct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Setting up machines</a:t>
                      </a:r>
                    </a:p>
                    <a:p>
                      <a:pPr algn="ct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Handling material</a:t>
                      </a:r>
                    </a:p>
                    <a:p>
                      <a:pPr algn="ct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Product assembly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876512274"/>
              </p:ext>
            </p:extLst>
          </p:nvPr>
        </p:nvGraphicFramePr>
        <p:xfrm>
          <a:off x="5029200" y="2209800"/>
          <a:ext cx="3291840" cy="213360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3024676193"/>
                    </a:ext>
                  </a:extLst>
                </a:gridCol>
              </a:tblGrid>
              <a:tr h="48490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Packaging Department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2677200749"/>
                  </a:ext>
                </a:extLst>
              </a:tr>
              <a:tr h="1648691">
                <a:tc>
                  <a:txBody>
                    <a:bodyPr/>
                    <a:lstStyle/>
                    <a:p>
                      <a:pPr algn="ct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Inspection</a:t>
                      </a:r>
                    </a:p>
                    <a:p>
                      <a:pPr algn="ct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Packing</a:t>
                      </a:r>
                    </a:p>
                    <a:p>
                      <a:pPr algn="ctr" defTabSz="27432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Shipping</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A6E"/>
                    </a:solidFill>
                  </a:tcPr>
                </a:tc>
                <a:extLst>
                  <a:ext uri="{0D108BD9-81ED-4DB2-BD59-A6C34878D82A}">
                    <a16:rowId xmlns:a16="http://schemas.microsoft.com/office/drawing/2014/main" val="341014607"/>
                  </a:ext>
                </a:extLst>
              </a:tr>
            </a:tbl>
          </a:graphicData>
        </a:graphic>
      </p:graphicFrame>
      <p:sp>
        <p:nvSpPr>
          <p:cNvPr id="6" name="Content Placeholder 4"/>
          <p:cNvSpPr>
            <a:spLocks noGrp="1"/>
          </p:cNvSpPr>
          <p:nvPr>
            <p:ph idx="1"/>
          </p:nvPr>
        </p:nvSpPr>
        <p:spPr>
          <a:xfrm>
            <a:off x="0" y="0"/>
            <a:ext cx="457200" cy="457200"/>
          </a:xfrm>
          <a:solidFill>
            <a:srgbClr val="BEBEBE"/>
          </a:solidFill>
        </p:spPr>
        <p:txBody>
          <a:bodyPr anchor="ctr"/>
          <a:lstStyle/>
          <a:p>
            <a:pPr algn="ctr"/>
            <a:r>
              <a:rPr lang="en-US" sz="1200" b="1" dirty="0"/>
              <a:t>LO 9-5</a:t>
            </a:r>
          </a:p>
        </p:txBody>
      </p:sp>
    </p:spTree>
    <p:extLst>
      <p:ext uri="{BB962C8B-B14F-4D97-AF65-F5344CB8AC3E}">
        <p14:creationId xmlns:p14="http://schemas.microsoft.com/office/powerpoint/2010/main" val="3764257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ABC Illustrated</a:t>
            </a:r>
            <a:br>
              <a:rPr lang="en-IN" sz="3600" dirty="0"/>
            </a:br>
            <a:r>
              <a:rPr lang="en-IN" sz="3600" dirty="0"/>
              <a:t>Step 2: Identify the Cost Drivers</a:t>
            </a:r>
            <a:endParaRPr lang="en-US" sz="1200" dirty="0"/>
          </a:p>
        </p:txBody>
      </p:sp>
      <p:sp>
        <p:nvSpPr>
          <p:cNvPr id="3" name="Content Placeholder 2"/>
          <p:cNvSpPr>
            <a:spLocks noGrp="1"/>
          </p:cNvSpPr>
          <p:nvPr>
            <p:ph idx="1"/>
          </p:nvPr>
        </p:nvSpPr>
        <p:spPr>
          <a:xfrm>
            <a:off x="5791200" y="1898073"/>
            <a:ext cx="2758440" cy="381000"/>
          </a:xfrm>
          <a:noFill/>
          <a:ln w="19050">
            <a:noFill/>
          </a:ln>
        </p:spPr>
        <p:txBody>
          <a:bodyPr anchor="ctr"/>
          <a:lstStyle/>
          <a:p>
            <a:pPr algn="ctr"/>
            <a:r>
              <a:rPr lang="en-US" sz="1800" b="1" dirty="0"/>
              <a:t>Cost Driver Volume</a:t>
            </a:r>
          </a:p>
        </p:txBody>
      </p:sp>
      <p:graphicFrame>
        <p:nvGraphicFramePr>
          <p:cNvPr id="5" name="Table 3"/>
          <p:cNvGraphicFramePr>
            <a:graphicFrameLocks noGrp="1"/>
          </p:cNvGraphicFramePr>
          <p:nvPr>
            <p:extLst>
              <p:ext uri="{D42A27DB-BD31-4B8C-83A1-F6EECF244321}">
                <p14:modId xmlns:p14="http://schemas.microsoft.com/office/powerpoint/2010/main" val="1409660757"/>
              </p:ext>
            </p:extLst>
          </p:nvPr>
        </p:nvGraphicFramePr>
        <p:xfrm>
          <a:off x="594360" y="2286000"/>
          <a:ext cx="7955280" cy="2966720"/>
        </p:xfrm>
        <a:graphic>
          <a:graphicData uri="http://schemas.openxmlformats.org/drawingml/2006/table">
            <a:tbl>
              <a:tblPr firstRow="1" bandRow="1">
                <a:tableStyleId>{5C22544A-7EE6-4342-B048-85BDC9FD1C3A}</a:tableStyleId>
              </a:tblPr>
              <a:tblGrid>
                <a:gridCol w="3017520">
                  <a:extLst>
                    <a:ext uri="{9D8B030D-6E8A-4147-A177-3AD203B41FA5}">
                      <a16:colId xmlns:a16="http://schemas.microsoft.com/office/drawing/2014/main" val="1081397121"/>
                    </a:ext>
                  </a:extLst>
                </a:gridCol>
                <a:gridCol w="2194560">
                  <a:extLst>
                    <a:ext uri="{9D8B030D-6E8A-4147-A177-3AD203B41FA5}">
                      <a16:colId xmlns:a16="http://schemas.microsoft.com/office/drawing/2014/main" val="3666261107"/>
                    </a:ext>
                  </a:extLst>
                </a:gridCol>
                <a:gridCol w="914400">
                  <a:extLst>
                    <a:ext uri="{9D8B030D-6E8A-4147-A177-3AD203B41FA5}">
                      <a16:colId xmlns:a16="http://schemas.microsoft.com/office/drawing/2014/main" val="1618331135"/>
                    </a:ext>
                  </a:extLst>
                </a:gridCol>
                <a:gridCol w="914400">
                  <a:extLst>
                    <a:ext uri="{9D8B030D-6E8A-4147-A177-3AD203B41FA5}">
                      <a16:colId xmlns:a16="http://schemas.microsoft.com/office/drawing/2014/main" val="2282733701"/>
                    </a:ext>
                  </a:extLst>
                </a:gridCol>
                <a:gridCol w="914400">
                  <a:extLst>
                    <a:ext uri="{9D8B030D-6E8A-4147-A177-3AD203B41FA5}">
                      <a16:colId xmlns:a16="http://schemas.microsoft.com/office/drawing/2014/main" val="1801487898"/>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Activity</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Cost Driver</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Sport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Pro</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Total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0049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Assembly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824174024"/>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Assembling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chemeClr val="tx1"/>
                          </a:solidFill>
                          <a:latin typeface="Arial" panose="020B0604020202020204" pitchFamily="34" charset="0"/>
                          <a:cs typeface="Arial" panose="020B0604020202020204" pitchFamily="34" charset="0"/>
                        </a:rPr>
                        <a:t>Machine-hours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6,000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30,000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36,000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650465214"/>
                  </a:ext>
                </a:extLst>
              </a:tr>
              <a:tr h="370840">
                <a:tc>
                  <a:txBody>
                    <a:bodyPr/>
                    <a:lstStyle/>
                    <a:p>
                      <a:pPr marL="274320"/>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Setting up machines</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r>
                        <a:rPr lang="en-US" altLang="en-US" b="1" dirty="0">
                          <a:solidFill>
                            <a:schemeClr val="tx1"/>
                          </a:solidFill>
                          <a:latin typeface="Arial" panose="020B0604020202020204" pitchFamily="34" charset="0"/>
                          <a:cs typeface="Arial" panose="020B0604020202020204" pitchFamily="34" charset="0"/>
                        </a:rPr>
                        <a:t>Setup hours</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440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258680681"/>
                  </a:ext>
                </a:extLst>
              </a:tr>
              <a:tr h="370840">
                <a:tc>
                  <a:txBody>
                    <a:bodyPr/>
                    <a:lstStyle/>
                    <a:p>
                      <a:pPr marL="274320"/>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Handling material</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r>
                        <a:rPr lang="en-US" altLang="en-US" b="1" dirty="0">
                          <a:solidFill>
                            <a:schemeClr val="tx1"/>
                          </a:solidFill>
                          <a:latin typeface="Arial" panose="020B0604020202020204" pitchFamily="34" charset="0"/>
                          <a:cs typeface="Arial" panose="020B0604020202020204" pitchFamily="34" charset="0"/>
                        </a:rPr>
                        <a:t>Production runs</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891145499"/>
                  </a:ext>
                </a:extLst>
              </a:tr>
              <a:tr h="370840">
                <a:tc>
                  <a:txBody>
                    <a:bodyPr/>
                    <a:lstStyle/>
                    <a:p>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Packaging building:</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b="1">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13794809"/>
                  </a:ext>
                </a:extLst>
              </a:tr>
              <a:tr h="370840">
                <a:tc>
                  <a:txBody>
                    <a:bodyPr/>
                    <a:lstStyle/>
                    <a:p>
                      <a:pPr marL="274320"/>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Inspecting and packing</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r>
                        <a:rPr lang="en-US" altLang="en-US" b="1" dirty="0">
                          <a:solidFill>
                            <a:schemeClr val="tx1"/>
                          </a:solidFill>
                          <a:latin typeface="Arial" panose="020B0604020202020204" pitchFamily="34" charset="0"/>
                          <a:cs typeface="Arial" panose="020B0604020202020204" pitchFamily="34" charset="0"/>
                        </a:rPr>
                        <a:t>Direct labor hours</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b="1" dirty="0">
                          <a:solidFill>
                            <a:schemeClr val="tx1"/>
                          </a:solidFill>
                          <a:latin typeface="Arial" panose="020B0604020202020204" pitchFamily="34" charset="0"/>
                          <a:cs typeface="Arial" panose="020B0604020202020204" pitchFamily="34" charset="0"/>
                        </a:rPr>
                        <a:t>60,000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dirty="0">
                          <a:solidFill>
                            <a:schemeClr val="tx1"/>
                          </a:solidFill>
                          <a:latin typeface="Arial" panose="020B0604020202020204" pitchFamily="34" charset="0"/>
                          <a:cs typeface="Arial" panose="020B0604020202020204" pitchFamily="34" charset="0"/>
                        </a:rPr>
                        <a:t>22,800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b="1" dirty="0">
                          <a:solidFill>
                            <a:schemeClr val="tx1"/>
                          </a:solidFill>
                          <a:latin typeface="Arial" panose="020B0604020202020204" pitchFamily="34" charset="0"/>
                          <a:cs typeface="Arial" panose="020B0604020202020204" pitchFamily="34" charset="0"/>
                        </a:rPr>
                        <a:t>82,800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406109992"/>
                  </a:ext>
                </a:extLst>
              </a:tr>
              <a:tr h="370840">
                <a:tc>
                  <a:txBody>
                    <a:bodyPr/>
                    <a:lstStyle/>
                    <a:p>
                      <a:pPr marL="274320"/>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Shipping</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r>
                        <a:rPr lang="en-US" altLang="en-US" b="1" dirty="0">
                          <a:solidFill>
                            <a:schemeClr val="tx1"/>
                          </a:solidFill>
                          <a:latin typeface="Arial" panose="020B0604020202020204" pitchFamily="34" charset="0"/>
                          <a:cs typeface="Arial" panose="020B0604020202020204" pitchFamily="34" charset="0"/>
                        </a:rPr>
                        <a:t>No. of shipments</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IN" b="1" dirty="0">
                          <a:solidFill>
                            <a:schemeClr val="tx1"/>
                          </a:solidFill>
                          <a:latin typeface="Arial" panose="020B0604020202020204" pitchFamily="34" charset="0"/>
                          <a:cs typeface="Arial" panose="020B0604020202020204" pitchFamily="34" charset="0"/>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146981323"/>
                  </a:ext>
                </a:extLst>
              </a:tr>
            </a:tbl>
          </a:graphicData>
        </a:graphic>
      </p:graphicFrame>
      <p:sp>
        <p:nvSpPr>
          <p:cNvPr id="7" name="Content Placeholder 4"/>
          <p:cNvSpPr>
            <a:spLocks noGrp="1"/>
          </p:cNvSpPr>
          <p:nvPr>
            <p:ph idx="13"/>
          </p:nvPr>
        </p:nvSpPr>
        <p:spPr>
          <a:xfrm>
            <a:off x="0" y="0"/>
            <a:ext cx="457200" cy="457200"/>
          </a:xfrm>
          <a:solidFill>
            <a:srgbClr val="BEBEBE"/>
          </a:solidFill>
        </p:spPr>
        <p:txBody>
          <a:bodyPr anchor="ctr"/>
          <a:lstStyle/>
          <a:p>
            <a:pPr algn="ctr"/>
            <a:r>
              <a:rPr lang="en-US" sz="1200" b="1" dirty="0"/>
              <a:t>LO 9-5</a:t>
            </a:r>
          </a:p>
        </p:txBody>
      </p:sp>
    </p:spTree>
    <p:extLst>
      <p:ext uri="{BB962C8B-B14F-4D97-AF65-F5344CB8AC3E}">
        <p14:creationId xmlns:p14="http://schemas.microsoft.com/office/powerpoint/2010/main" val="2241854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ABC Illustrated Step 3: Compute the Cost Driver Rates</a:t>
            </a:r>
          </a:p>
        </p:txBody>
      </p:sp>
      <p:graphicFrame>
        <p:nvGraphicFramePr>
          <p:cNvPr id="3" name="Table 2"/>
          <p:cNvGraphicFramePr>
            <a:graphicFrameLocks noGrp="1"/>
          </p:cNvGraphicFramePr>
          <p:nvPr>
            <p:extLst>
              <p:ext uri="{D42A27DB-BD31-4B8C-83A1-F6EECF244321}">
                <p14:modId xmlns:p14="http://schemas.microsoft.com/office/powerpoint/2010/main" val="576883388"/>
              </p:ext>
            </p:extLst>
          </p:nvPr>
        </p:nvGraphicFramePr>
        <p:xfrm>
          <a:off x="137160" y="1656080"/>
          <a:ext cx="8869680" cy="4287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25918737"/>
                    </a:ext>
                  </a:extLst>
                </a:gridCol>
                <a:gridCol w="1280160">
                  <a:extLst>
                    <a:ext uri="{9D8B030D-6E8A-4147-A177-3AD203B41FA5}">
                      <a16:colId xmlns:a16="http://schemas.microsoft.com/office/drawing/2014/main" val="2297322487"/>
                    </a:ext>
                  </a:extLst>
                </a:gridCol>
                <a:gridCol w="2560320">
                  <a:extLst>
                    <a:ext uri="{9D8B030D-6E8A-4147-A177-3AD203B41FA5}">
                      <a16:colId xmlns:a16="http://schemas.microsoft.com/office/drawing/2014/main" val="4182154180"/>
                    </a:ext>
                  </a:extLst>
                </a:gridCol>
                <a:gridCol w="2286000">
                  <a:extLst>
                    <a:ext uri="{9D8B030D-6E8A-4147-A177-3AD203B41FA5}">
                      <a16:colId xmlns:a16="http://schemas.microsoft.com/office/drawing/2014/main" val="927256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Building and Activity</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Overhead</a:t>
                      </a:r>
                    </a:p>
                    <a:p>
                      <a:pPr algn="ctr"/>
                      <a:r>
                        <a:rPr lang="en-US" sz="1600" b="1" dirty="0">
                          <a:solidFill>
                            <a:schemeClr val="tx1"/>
                          </a:solidFill>
                          <a:latin typeface="Arial" panose="020B0604020202020204" pitchFamily="34" charset="0"/>
                          <a:cs typeface="Arial" panose="020B0604020202020204" pitchFamily="34" charset="0"/>
                        </a:rPr>
                        <a:t>Cost</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Cost Driver</a:t>
                      </a:r>
                    </a:p>
                    <a:p>
                      <a:pPr algn="ctr"/>
                      <a:r>
                        <a:rPr lang="en-US" sz="1600" b="1" dirty="0">
                          <a:solidFill>
                            <a:schemeClr val="tx1"/>
                          </a:solidFill>
                          <a:latin typeface="Arial" panose="020B0604020202020204" pitchFamily="34" charset="0"/>
                          <a:cs typeface="Arial" panose="020B0604020202020204" pitchFamily="34" charset="0"/>
                        </a:rPr>
                        <a:t>Volume</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Arial" panose="020B0604020202020204" pitchFamily="34" charset="0"/>
                          <a:cs typeface="Arial" panose="020B0604020202020204" pitchFamily="34" charset="0"/>
                        </a:rPr>
                        <a:t>Cost Driver</a:t>
                      </a:r>
                    </a:p>
                    <a:p>
                      <a:pPr algn="ctr"/>
                      <a:r>
                        <a:rPr lang="en-US" sz="1600" b="1" dirty="0">
                          <a:solidFill>
                            <a:schemeClr val="tx1"/>
                          </a:solidFill>
                          <a:latin typeface="Arial" panose="020B0604020202020204" pitchFamily="34" charset="0"/>
                          <a:cs typeface="Arial" panose="020B0604020202020204" pitchFamily="34" charset="0"/>
                        </a:rPr>
                        <a:t>Rate</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88118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Assembly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25779815"/>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Assembling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$1,080,000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 36,000 machine hour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     30/machine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55435883"/>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Setting up machines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396,000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    440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   900/setup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074706759"/>
                  </a:ext>
                </a:extLst>
              </a:tr>
              <a:tr h="370840">
                <a:tc>
                  <a:txBody>
                    <a:bodyPr/>
                    <a:lstStyle/>
                    <a:p>
                      <a:pPr marL="274320"/>
                      <a:r>
                        <a:rPr lang="en-US" altLang="en-US" sz="1600" b="1" dirty="0">
                          <a:solidFill>
                            <a:schemeClr val="tx1"/>
                          </a:solidFill>
                          <a:latin typeface="Arial" panose="020B0604020202020204" pitchFamily="34" charset="0"/>
                          <a:cs typeface="Arial" panose="020B0604020202020204" pitchFamily="34" charset="0"/>
                        </a:rPr>
                        <a:t>Handling material</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u="sng" dirty="0">
                          <a:solidFill>
                            <a:schemeClr val="tx1"/>
                          </a:solidFill>
                          <a:latin typeface="Arial" panose="020B0604020202020204" pitchFamily="34" charset="0"/>
                          <a:cs typeface="Arial" panose="020B0604020202020204" pitchFamily="34" charset="0"/>
                        </a:rPr>
                        <a:t>     144,000</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       48 runs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$3,000/run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054094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Total assembly 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$1,620,000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33579482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Packaging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26489361"/>
                  </a:ext>
                </a:extLst>
              </a:tr>
              <a:tr h="370840">
                <a:tc>
                  <a:txBody>
                    <a:bodyPr/>
                    <a:lstStyle/>
                    <a:p>
                      <a:pPr marL="274320"/>
                      <a:r>
                        <a:rPr lang="en-US" altLang="en-US" sz="1600" b="1" dirty="0">
                          <a:solidFill>
                            <a:schemeClr val="tx1"/>
                          </a:solidFill>
                          <a:latin typeface="Arial" panose="020B0604020202020204" pitchFamily="34" charset="0"/>
                          <a:cs typeface="Arial" panose="020B0604020202020204" pitchFamily="34" charset="0"/>
                        </a:rPr>
                        <a:t>Inspecting and packing</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dirty="0">
                          <a:solidFill>
                            <a:schemeClr val="tx1"/>
                          </a:solidFill>
                          <a:latin typeface="Arial" panose="020B0604020202020204" pitchFamily="34" charset="0"/>
                          <a:cs typeface="Arial" panose="020B0604020202020204" pitchFamily="34" charset="0"/>
                        </a:rPr>
                        <a:t>$   414,000</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r>
                        <a:rPr lang="en-US" sz="1600" b="1" dirty="0">
                          <a:solidFill>
                            <a:schemeClr val="tx1"/>
                          </a:solidFill>
                          <a:latin typeface="Arial" panose="020B0604020202020204" pitchFamily="34" charset="0"/>
                          <a:cs typeface="Arial" panose="020B0604020202020204" pitchFamily="34" charset="0"/>
                        </a:rPr>
                        <a:t>÷82,800 direct labor hr =</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dirty="0">
                          <a:solidFill>
                            <a:schemeClr val="tx1"/>
                          </a:solidFill>
                          <a:latin typeface="Arial" panose="020B0604020202020204" pitchFamily="34" charset="0"/>
                          <a:cs typeface="Arial" panose="020B0604020202020204" pitchFamily="34" charset="0"/>
                        </a:rPr>
                        <a:t>$  5/direct labor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387408504"/>
                  </a:ext>
                </a:extLst>
              </a:tr>
              <a:tr h="370840">
                <a:tc>
                  <a:txBody>
                    <a:bodyPr/>
                    <a:lstStyle/>
                    <a:p>
                      <a:pPr marL="274320"/>
                      <a:r>
                        <a:rPr lang="en-US" altLang="en-US" sz="1600" b="1" dirty="0">
                          <a:solidFill>
                            <a:schemeClr val="tx1"/>
                          </a:solidFill>
                          <a:latin typeface="Arial" panose="020B0604020202020204" pitchFamily="34" charset="0"/>
                          <a:cs typeface="Arial" panose="020B0604020202020204" pitchFamily="34" charset="0"/>
                        </a:rPr>
                        <a:t>Shipping</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u="sng" dirty="0">
                          <a:solidFill>
                            <a:schemeClr val="tx1"/>
                          </a:solidFill>
                          <a:latin typeface="Arial" panose="020B0604020202020204" pitchFamily="34" charset="0"/>
                          <a:cs typeface="Arial" panose="020B0604020202020204" pitchFamily="34" charset="0"/>
                        </a:rPr>
                        <a:t>    396,000</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r>
                        <a:rPr lang="en-US" sz="1600" b="1" dirty="0">
                          <a:solidFill>
                            <a:schemeClr val="tx1"/>
                          </a:solidFill>
                          <a:latin typeface="Arial" panose="020B0604020202020204" pitchFamily="34" charset="0"/>
                          <a:cs typeface="Arial" panose="020B0604020202020204" pitchFamily="34" charset="0"/>
                        </a:rPr>
                        <a:t>÷    300 shipments        =</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r>
                        <a:rPr lang="en-US" altLang="en-US" sz="1600" b="1" dirty="0">
                          <a:solidFill>
                            <a:schemeClr val="tx1"/>
                          </a:solidFill>
                          <a:latin typeface="Arial" panose="020B0604020202020204" pitchFamily="34" charset="0"/>
                          <a:cs typeface="Arial" panose="020B0604020202020204" pitchFamily="34" charset="0"/>
                        </a:rPr>
                        <a:t>$ 1,320/shipment</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13383714"/>
                  </a:ext>
                </a:extLst>
              </a:tr>
              <a:tr h="370840">
                <a:tc>
                  <a:txBody>
                    <a:bodyPr/>
                    <a:lstStyle/>
                    <a:p>
                      <a:r>
                        <a:rPr lang="en-US" altLang="en-US" sz="1600" b="1" dirty="0">
                          <a:solidFill>
                            <a:schemeClr val="tx1"/>
                          </a:solidFill>
                          <a:latin typeface="Arial" panose="020B0604020202020204" pitchFamily="34" charset="0"/>
                          <a:cs typeface="Arial" panose="020B0604020202020204" pitchFamily="34" charset="0"/>
                        </a:rPr>
                        <a:t>Total packaging overhead</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600" b="1" dirty="0">
                          <a:solidFill>
                            <a:schemeClr val="tx1"/>
                          </a:solidFill>
                          <a:latin typeface="Arial" panose="020B0604020202020204" pitchFamily="34" charset="0"/>
                          <a:cs typeface="Arial" panose="020B0604020202020204" pitchFamily="34" charset="0"/>
                        </a:rPr>
                        <a:t>$   810,000</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endParaRPr lang="en-IN" sz="16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764373645"/>
                  </a:ext>
                </a:extLst>
              </a:tr>
              <a:tr h="370840">
                <a:tc>
                  <a:txBody>
                    <a:bodyPr/>
                    <a:lstStyle/>
                    <a:p>
                      <a:r>
                        <a:rPr lang="en-US" altLang="en-US" sz="1600" b="1" dirty="0">
                          <a:solidFill>
                            <a:schemeClr val="tx1"/>
                          </a:solidFill>
                          <a:latin typeface="Arial" panose="020B0604020202020204" pitchFamily="34" charset="0"/>
                          <a:cs typeface="Arial" panose="020B0604020202020204" pitchFamily="34" charset="0"/>
                        </a:rPr>
                        <a:t>Total overhead</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600" b="1" u="sng" dirty="0">
                          <a:solidFill>
                            <a:schemeClr val="tx1"/>
                          </a:solidFill>
                          <a:latin typeface="Arial" panose="020B0604020202020204" pitchFamily="34" charset="0"/>
                          <a:cs typeface="Arial" panose="020B0604020202020204" pitchFamily="34" charset="0"/>
                        </a:rPr>
                        <a:t>$2,430,000</a:t>
                      </a:r>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endParaRPr lang="en-IN"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424843580"/>
                  </a:ext>
                </a:extLst>
              </a:tr>
            </a:tbl>
          </a:graphicData>
        </a:graphic>
      </p:graphicFrame>
      <p:sp>
        <p:nvSpPr>
          <p:cNvPr id="6" name="Content Placeholder 3"/>
          <p:cNvSpPr>
            <a:spLocks noGrp="1"/>
          </p:cNvSpPr>
          <p:nvPr>
            <p:ph idx="1"/>
          </p:nvPr>
        </p:nvSpPr>
        <p:spPr>
          <a:xfrm>
            <a:off x="0" y="0"/>
            <a:ext cx="457200" cy="457200"/>
          </a:xfrm>
          <a:solidFill>
            <a:srgbClr val="BEBEBE"/>
          </a:solidFill>
        </p:spPr>
        <p:txBody>
          <a:bodyPr anchor="ctr"/>
          <a:lstStyle/>
          <a:p>
            <a:pPr algn="ctr"/>
            <a:r>
              <a:rPr lang="en-US" sz="1200" b="1" dirty="0"/>
              <a:t>LO 9-5</a:t>
            </a:r>
          </a:p>
        </p:txBody>
      </p:sp>
    </p:spTree>
    <p:extLst>
      <p:ext uri="{BB962C8B-B14F-4D97-AF65-F5344CB8AC3E}">
        <p14:creationId xmlns:p14="http://schemas.microsoft.com/office/powerpoint/2010/main" val="327758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295400"/>
            <a:ext cx="8412480" cy="5212080"/>
          </a:xfrm>
          <a:solidFill>
            <a:srgbClr val="C6D9F1"/>
          </a:solidFill>
        </p:spPr>
        <p:txBody>
          <a:bodyPr/>
          <a:lstStyle/>
          <a:p>
            <a:pPr marL="1371600" indent="-1371600">
              <a:spcBef>
                <a:spcPts val="0"/>
              </a:spcBef>
              <a:spcAft>
                <a:spcPts val="0"/>
              </a:spcAft>
              <a:defRPr/>
            </a:pPr>
            <a:r>
              <a:rPr lang="en-US" altLang="en-US" sz="2400" b="1" dirty="0">
                <a:solidFill>
                  <a:srgbClr val="0000CC"/>
                </a:solidFill>
              </a:rPr>
              <a:t>LO 9-1</a:t>
            </a:r>
            <a:r>
              <a:rPr lang="en-US" altLang="en-US" sz="2400" b="1" dirty="0">
                <a:solidFill>
                  <a:srgbClr val="0000CC"/>
                </a:solidFill>
                <a:effectLst>
                  <a:outerShdw blurRad="38100" dist="38100" dir="2700000" algn="tl">
                    <a:srgbClr val="000000"/>
                  </a:outerShdw>
                </a:effectLst>
              </a:rPr>
              <a:t>	</a:t>
            </a:r>
            <a:r>
              <a:rPr lang="en-US" altLang="en-US" sz="2000" dirty="0"/>
              <a:t>Understand the potential effects of using reported</a:t>
            </a:r>
            <a:br>
              <a:rPr lang="en-US" altLang="en-US" sz="2000" dirty="0"/>
            </a:br>
            <a:r>
              <a:rPr lang="en-US" altLang="en-US" sz="2000" dirty="0"/>
              <a:t>product costs for decision making.</a:t>
            </a:r>
          </a:p>
          <a:p>
            <a:pPr marL="1371600" indent="-1371600">
              <a:spcBef>
                <a:spcPts val="0"/>
              </a:spcBef>
              <a:spcAft>
                <a:spcPts val="0"/>
              </a:spcAft>
              <a:defRPr/>
            </a:pPr>
            <a:r>
              <a:rPr lang="en-US" altLang="en-US" sz="2400" b="1" dirty="0">
                <a:solidFill>
                  <a:srgbClr val="0000CC"/>
                </a:solidFill>
              </a:rPr>
              <a:t>LO 9-2</a:t>
            </a:r>
            <a:r>
              <a:rPr lang="en-US" altLang="en-US" sz="2400" b="1" dirty="0">
                <a:solidFill>
                  <a:srgbClr val="0000CC"/>
                </a:solidFill>
                <a:effectLst>
                  <a:outerShdw blurRad="38100" dist="38100" dir="2700000" algn="tl">
                    <a:srgbClr val="000000"/>
                  </a:outerShdw>
                </a:effectLst>
              </a:rPr>
              <a:t>	</a:t>
            </a:r>
            <a:r>
              <a:rPr lang="en-US" altLang="en-US" sz="2000" dirty="0"/>
              <a:t>Explain how a two-stage product costing system works.</a:t>
            </a:r>
          </a:p>
          <a:p>
            <a:pPr marL="1371600" indent="-1371600">
              <a:spcBef>
                <a:spcPts val="0"/>
              </a:spcBef>
              <a:spcAft>
                <a:spcPts val="0"/>
              </a:spcAft>
              <a:defRPr/>
            </a:pPr>
            <a:r>
              <a:rPr lang="en-US" altLang="en-US" sz="2400" b="1" dirty="0">
                <a:solidFill>
                  <a:srgbClr val="0000CC"/>
                </a:solidFill>
              </a:rPr>
              <a:t>LO 9-3</a:t>
            </a:r>
            <a:r>
              <a:rPr lang="en-US" altLang="en-US" sz="2400" b="1" dirty="0">
                <a:solidFill>
                  <a:srgbClr val="0000CC"/>
                </a:solidFill>
                <a:effectLst>
                  <a:outerShdw blurRad="38100" dist="38100" dir="2700000" algn="tl">
                    <a:srgbClr val="000000"/>
                  </a:outerShdw>
                </a:effectLst>
              </a:rPr>
              <a:t>	</a:t>
            </a:r>
            <a:r>
              <a:rPr lang="en-US" altLang="en-US" sz="2000" dirty="0"/>
              <a:t>Compare and contrast plantwide and department</a:t>
            </a:r>
            <a:br>
              <a:rPr lang="en-US" altLang="en-US" sz="2000" dirty="0"/>
            </a:br>
            <a:r>
              <a:rPr lang="en-US" altLang="en-US" sz="2000" dirty="0"/>
              <a:t>allocation methods.</a:t>
            </a:r>
          </a:p>
          <a:p>
            <a:pPr marL="1371600" indent="-1371600">
              <a:spcBef>
                <a:spcPts val="0"/>
              </a:spcBef>
              <a:spcAft>
                <a:spcPts val="0"/>
              </a:spcAft>
              <a:defRPr/>
            </a:pPr>
            <a:r>
              <a:rPr lang="en-US" altLang="en-US" sz="2400" b="1" dirty="0">
                <a:solidFill>
                  <a:srgbClr val="0000CC"/>
                </a:solidFill>
              </a:rPr>
              <a:t>LO 9-4	</a:t>
            </a:r>
            <a:r>
              <a:rPr lang="en-US" altLang="en-US" sz="2000" dirty="0"/>
              <a:t>Explain how activity-based costing and a two-stage product</a:t>
            </a:r>
            <a:br>
              <a:rPr lang="en-US" altLang="en-US" sz="2000" dirty="0"/>
            </a:br>
            <a:r>
              <a:rPr lang="en-US" altLang="en-US" sz="2000" dirty="0"/>
              <a:t>costing system are related.</a:t>
            </a:r>
          </a:p>
          <a:p>
            <a:pPr marL="1371600" indent="-1371600">
              <a:spcBef>
                <a:spcPts val="0"/>
              </a:spcBef>
              <a:spcAft>
                <a:spcPts val="0"/>
              </a:spcAft>
              <a:defRPr/>
            </a:pPr>
            <a:r>
              <a:rPr lang="en-US" altLang="en-US" sz="2400" b="1" dirty="0">
                <a:solidFill>
                  <a:srgbClr val="0000CC"/>
                </a:solidFill>
              </a:rPr>
              <a:t>LO 9-5	</a:t>
            </a:r>
            <a:r>
              <a:rPr lang="en-US" altLang="en-US" sz="2000" dirty="0"/>
              <a:t>Compute product costs using activity-based costing.</a:t>
            </a:r>
          </a:p>
          <a:p>
            <a:pPr marL="1371600" indent="-1371600">
              <a:spcBef>
                <a:spcPts val="0"/>
              </a:spcBef>
              <a:spcAft>
                <a:spcPts val="0"/>
              </a:spcAft>
              <a:defRPr/>
            </a:pPr>
            <a:r>
              <a:rPr lang="en-US" altLang="en-US" sz="2400" b="1" dirty="0">
                <a:solidFill>
                  <a:srgbClr val="0000CC"/>
                </a:solidFill>
              </a:rPr>
              <a:t>LO 9-6	</a:t>
            </a:r>
            <a:r>
              <a:rPr lang="en-US" altLang="en-US" sz="2000" dirty="0"/>
              <a:t>Compare activity-based product costing to traditional</a:t>
            </a:r>
            <a:br>
              <a:rPr lang="en-US" altLang="en-US" sz="2000" dirty="0"/>
            </a:br>
            <a:r>
              <a:rPr lang="en-US" altLang="en-US" sz="2000" dirty="0"/>
              <a:t>department product costing methods.</a:t>
            </a:r>
          </a:p>
          <a:p>
            <a:pPr marL="1371600" indent="-1371600">
              <a:spcBef>
                <a:spcPts val="0"/>
              </a:spcBef>
              <a:spcAft>
                <a:spcPts val="0"/>
              </a:spcAft>
              <a:defRPr/>
            </a:pPr>
            <a:r>
              <a:rPr lang="en-US" altLang="en-US" sz="2400" b="1" dirty="0">
                <a:solidFill>
                  <a:srgbClr val="0000CC"/>
                </a:solidFill>
              </a:rPr>
              <a:t>LO 9-7	</a:t>
            </a:r>
            <a:r>
              <a:rPr lang="en-US" altLang="en-US" sz="2000" dirty="0"/>
              <a:t>Demonstrate the flow of costs through accounts using</a:t>
            </a:r>
            <a:br>
              <a:rPr lang="en-US" altLang="en-US" sz="2000" dirty="0"/>
            </a:br>
            <a:r>
              <a:rPr lang="en-US" altLang="en-US" sz="2000" dirty="0"/>
              <a:t>activity-based costing.</a:t>
            </a:r>
            <a:endParaRPr lang="en-US" altLang="en-US" sz="2400" dirty="0"/>
          </a:p>
          <a:p>
            <a:pPr marL="1371600" indent="-1371600">
              <a:spcBef>
                <a:spcPts val="0"/>
              </a:spcBef>
              <a:spcAft>
                <a:spcPts val="0"/>
              </a:spcAft>
              <a:defRPr/>
            </a:pPr>
            <a:r>
              <a:rPr lang="en-US" altLang="en-US" sz="2400" b="1" dirty="0">
                <a:solidFill>
                  <a:srgbClr val="0000CC"/>
                </a:solidFill>
              </a:rPr>
              <a:t>LO 9-8	</a:t>
            </a:r>
            <a:r>
              <a:rPr lang="en-US" altLang="en-US" sz="2000" dirty="0"/>
              <a:t>Apply activity-based costing to marketing and administrative</a:t>
            </a:r>
            <a:br>
              <a:rPr lang="en-US" altLang="en-US" sz="2000" dirty="0"/>
            </a:br>
            <a:r>
              <a:rPr lang="en-US" altLang="en-US" sz="2000" dirty="0"/>
              <a:t>services.</a:t>
            </a:r>
          </a:p>
          <a:p>
            <a:pPr marL="1371600" indent="-1371600" defTabSz="914400">
              <a:spcBef>
                <a:spcPts val="0"/>
              </a:spcBef>
              <a:spcAft>
                <a:spcPts val="0"/>
              </a:spcAft>
              <a:defRPr/>
            </a:pPr>
            <a:r>
              <a:rPr lang="en-US" altLang="en-US" sz="2400" b="1" dirty="0">
                <a:solidFill>
                  <a:srgbClr val="0000CC"/>
                </a:solidFill>
              </a:rPr>
              <a:t>LO 9-9	</a:t>
            </a:r>
            <a:r>
              <a:rPr lang="en-US" altLang="en-US" sz="2000" dirty="0">
                <a:solidFill>
                  <a:prstClr val="black"/>
                </a:solidFill>
              </a:rPr>
              <a:t>Explain how time-driven activity-based costing works.</a:t>
            </a:r>
          </a:p>
        </p:txBody>
      </p:sp>
    </p:spTree>
    <p:extLst>
      <p:ext uri="{BB962C8B-B14F-4D97-AF65-F5344CB8AC3E}">
        <p14:creationId xmlns:p14="http://schemas.microsoft.com/office/powerpoint/2010/main" val="389815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ABC Illustrated</a:t>
            </a:r>
            <a:br>
              <a:rPr lang="en-IN" sz="3600" dirty="0"/>
            </a:br>
            <a:r>
              <a:rPr lang="en-IN" sz="3600" dirty="0"/>
              <a:t>Step 4: Assign Costs Using ABC</a:t>
            </a:r>
          </a:p>
        </p:txBody>
      </p:sp>
      <p:graphicFrame>
        <p:nvGraphicFramePr>
          <p:cNvPr id="3" name="Table 2"/>
          <p:cNvGraphicFramePr>
            <a:graphicFrameLocks noGrp="1"/>
          </p:cNvGraphicFramePr>
          <p:nvPr>
            <p:extLst>
              <p:ext uri="{D42A27DB-BD31-4B8C-83A1-F6EECF244321}">
                <p14:modId xmlns:p14="http://schemas.microsoft.com/office/powerpoint/2010/main" val="1949685216"/>
              </p:ext>
            </p:extLst>
          </p:nvPr>
        </p:nvGraphicFramePr>
        <p:xfrm>
          <a:off x="320040" y="1844040"/>
          <a:ext cx="8503920" cy="3337560"/>
        </p:xfrm>
        <a:graphic>
          <a:graphicData uri="http://schemas.openxmlformats.org/drawingml/2006/table">
            <a:tbl>
              <a:tblPr firstRow="1" bandRow="1">
                <a:tableStyleId>{5C22544A-7EE6-4342-B048-85BDC9FD1C3A}</a:tableStyleId>
              </a:tblPr>
              <a:tblGrid>
                <a:gridCol w="5760720">
                  <a:extLst>
                    <a:ext uri="{9D8B030D-6E8A-4147-A177-3AD203B41FA5}">
                      <a16:colId xmlns:a16="http://schemas.microsoft.com/office/drawing/2014/main" val="2525918737"/>
                    </a:ext>
                  </a:extLst>
                </a:gridCol>
                <a:gridCol w="1371600">
                  <a:extLst>
                    <a:ext uri="{9D8B030D-6E8A-4147-A177-3AD203B41FA5}">
                      <a16:colId xmlns:a16="http://schemas.microsoft.com/office/drawing/2014/main" val="4182154180"/>
                    </a:ext>
                  </a:extLst>
                </a:gridCol>
                <a:gridCol w="1371600">
                  <a:extLst>
                    <a:ext uri="{9D8B030D-6E8A-4147-A177-3AD203B41FA5}">
                      <a16:colId xmlns:a16="http://schemas.microsoft.com/office/drawing/2014/main" val="927256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                                          Overhead</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Sport</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Pro</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88118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Assembly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25779815"/>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Assembling @ $30/machine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$180,000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   900,000</a:t>
                      </a:r>
                      <a:endParaRPr lang="en-US" alt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55435883"/>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Machine setup @ $900/setup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36,000</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360,000</a:t>
                      </a:r>
                      <a:endParaRPr lang="en-US" alt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074706759"/>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Handling material @ $3,000/run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u="sng" dirty="0">
                          <a:latin typeface="Arial" panose="020B0604020202020204" pitchFamily="34" charset="0"/>
                          <a:cs typeface="Arial" panose="020B0604020202020204" pitchFamily="34" charset="0"/>
                        </a:rPr>
                        <a:t>   24,000</a:t>
                      </a:r>
                      <a:endParaRPr 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u="sng" dirty="0">
                          <a:latin typeface="Arial" panose="020B0604020202020204" pitchFamily="34" charset="0"/>
                          <a:cs typeface="Arial" panose="020B0604020202020204" pitchFamily="34" charset="0"/>
                        </a:rPr>
                        <a:t>     120,000</a:t>
                      </a:r>
                      <a:endParaRPr lang="en-US" alt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054094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Packaging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335794820"/>
                  </a:ext>
                </a:extLst>
              </a:tr>
              <a:tr h="370840">
                <a:tc>
                  <a:txBody>
                    <a:bodyPr/>
                    <a:lstStyle/>
                    <a:p>
                      <a:pPr marL="274320" marR="0" indent="0" algn="l" defTabSz="4572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cs typeface="Arial" panose="020B0604020202020204" pitchFamily="34" charset="0"/>
                        </a:rPr>
                        <a:t>Inspection and packaging @ $5/direct labor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b="1" dirty="0">
                          <a:latin typeface="Arial" panose="020B0604020202020204" pitchFamily="34" charset="0"/>
                          <a:cs typeface="Arial" panose="020B0604020202020204" pitchFamily="34" charset="0"/>
                        </a:rPr>
                        <a:t>300,000</a:t>
                      </a: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b="1" dirty="0">
                          <a:latin typeface="Arial" panose="020B0604020202020204" pitchFamily="34" charset="0"/>
                          <a:cs typeface="Arial" panose="020B0604020202020204" pitchFamily="34" charset="0"/>
                        </a:rPr>
                        <a:t>114,000</a:t>
                      </a: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26489361"/>
                  </a:ext>
                </a:extLst>
              </a:tr>
              <a:tr h="370840">
                <a:tc>
                  <a:txBody>
                    <a:bodyPr/>
                    <a:lstStyle/>
                    <a:p>
                      <a:pPr marL="274320"/>
                      <a:r>
                        <a:rPr lang="en-US" altLang="en-US" sz="1800" b="1" dirty="0">
                          <a:latin typeface="Arial" panose="020B0604020202020204" pitchFamily="34" charset="0"/>
                          <a:cs typeface="Arial" panose="020B0604020202020204" pitchFamily="34" charset="0"/>
                        </a:rPr>
                        <a:t>Shipping @ $1,320/ shipment</a:t>
                      </a: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b="1" u="sng" dirty="0">
                          <a:latin typeface="Arial" panose="020B0604020202020204" pitchFamily="34" charset="0"/>
                          <a:cs typeface="Arial" panose="020B0604020202020204" pitchFamily="34" charset="0"/>
                        </a:rPr>
                        <a:t>  132,000</a:t>
                      </a: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u="sng" dirty="0">
                          <a:latin typeface="Arial" panose="020B0604020202020204" pitchFamily="34" charset="0"/>
                          <a:cs typeface="Arial" panose="020B0604020202020204" pitchFamily="34" charset="0"/>
                        </a:rPr>
                        <a:t>    </a:t>
                      </a:r>
                      <a:r>
                        <a:rPr lang="en-US" altLang="en-US" sz="1800" b="1" u="sng" baseline="0"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264,000</a:t>
                      </a:r>
                      <a:endParaRPr lang="en-US" altLang="en-US"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387408504"/>
                  </a:ext>
                </a:extLst>
              </a:tr>
              <a:tr h="370840">
                <a:tc>
                  <a:txBody>
                    <a:bodyPr/>
                    <a:lstStyle/>
                    <a:p>
                      <a:r>
                        <a:rPr lang="en-US" altLang="en-US" sz="1800" b="1" dirty="0">
                          <a:latin typeface="Arial" panose="020B0604020202020204" pitchFamily="34" charset="0"/>
                          <a:cs typeface="Arial" panose="020B0604020202020204" pitchFamily="34" charset="0"/>
                        </a:rPr>
                        <a:t>Total ABC overhead</a:t>
                      </a:r>
                      <a:endParaRPr lang="en-IN"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u="sng" dirty="0">
                          <a:latin typeface="Arial" panose="020B0604020202020204" pitchFamily="34" charset="0"/>
                          <a:cs typeface="Arial" panose="020B0604020202020204" pitchFamily="34" charset="0"/>
                        </a:rPr>
                        <a:t>$672,000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b="1" u="sng" dirty="0">
                          <a:latin typeface="Arial" panose="020B0604020202020204" pitchFamily="34" charset="0"/>
                          <a:cs typeface="Arial" panose="020B0604020202020204" pitchFamily="34" charset="0"/>
                        </a:rPr>
                        <a:t>$1,758,000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424843580"/>
                  </a:ext>
                </a:extLst>
              </a:tr>
            </a:tbl>
          </a:graphicData>
        </a:graphic>
      </p:graphicFrame>
      <p:sp>
        <p:nvSpPr>
          <p:cNvPr id="6" name="Content Placeholder 3"/>
          <p:cNvSpPr>
            <a:spLocks noGrp="1"/>
          </p:cNvSpPr>
          <p:nvPr>
            <p:ph idx="1"/>
          </p:nvPr>
        </p:nvSpPr>
        <p:spPr>
          <a:xfrm>
            <a:off x="0" y="0"/>
            <a:ext cx="457200" cy="457200"/>
          </a:xfrm>
          <a:solidFill>
            <a:srgbClr val="BEBEBE"/>
          </a:solidFill>
        </p:spPr>
        <p:txBody>
          <a:bodyPr anchor="ctr"/>
          <a:lstStyle/>
          <a:p>
            <a:pPr algn="ctr"/>
            <a:r>
              <a:rPr lang="en-US" sz="1200" b="1" dirty="0"/>
              <a:t>LO 9-5</a:t>
            </a:r>
          </a:p>
        </p:txBody>
      </p:sp>
    </p:spTree>
    <p:extLst>
      <p:ext uri="{BB962C8B-B14F-4D97-AF65-F5344CB8AC3E}">
        <p14:creationId xmlns:p14="http://schemas.microsoft.com/office/powerpoint/2010/main" val="3134522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
            <a:ext cx="8229600" cy="1097280"/>
          </a:xfrm>
        </p:spPr>
        <p:txBody>
          <a:bodyPr/>
          <a:lstStyle/>
          <a:p>
            <a:r>
              <a:rPr lang="en-IN" sz="3800" dirty="0"/>
              <a:t>Cost Flow Diagram – ABC System</a:t>
            </a:r>
            <a:endParaRPr lang="en-US" sz="3800" dirty="0"/>
          </a:p>
        </p:txBody>
      </p:sp>
      <p:pic>
        <p:nvPicPr>
          <p:cNvPr id="8" name="Picture 2" descr="The diagram depicts cost flows in an activity-based costing syst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8229600" cy="4748064"/>
          </a:xfrm>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9-5</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2328632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Activity Based Costing – Illustrated</a:t>
            </a:r>
          </a:p>
        </p:txBody>
      </p:sp>
      <p:graphicFrame>
        <p:nvGraphicFramePr>
          <p:cNvPr id="4" name="Table 2"/>
          <p:cNvGraphicFramePr>
            <a:graphicFrameLocks noGrp="1"/>
          </p:cNvGraphicFramePr>
          <p:nvPr>
            <p:extLst>
              <p:ext uri="{D42A27DB-BD31-4B8C-83A1-F6EECF244321}">
                <p14:modId xmlns:p14="http://schemas.microsoft.com/office/powerpoint/2010/main" val="3207423838"/>
              </p:ext>
            </p:extLst>
          </p:nvPr>
        </p:nvGraphicFramePr>
        <p:xfrm>
          <a:off x="274320" y="1219200"/>
          <a:ext cx="8595360" cy="5327904"/>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882159823"/>
                    </a:ext>
                  </a:extLst>
                </a:gridCol>
                <a:gridCol w="1554480">
                  <a:extLst>
                    <a:ext uri="{9D8B030D-6E8A-4147-A177-3AD203B41FA5}">
                      <a16:colId xmlns:a16="http://schemas.microsoft.com/office/drawing/2014/main" val="2879349917"/>
                    </a:ext>
                  </a:extLst>
                </a:gridCol>
                <a:gridCol w="1554480">
                  <a:extLst>
                    <a:ext uri="{9D8B030D-6E8A-4147-A177-3AD203B41FA5}">
                      <a16:colId xmlns:a16="http://schemas.microsoft.com/office/drawing/2014/main" val="612085413"/>
                    </a:ext>
                  </a:extLst>
                </a:gridCol>
              </a:tblGrid>
              <a:tr h="182880">
                <a:tc>
                  <a:txBody>
                    <a:bodyPr/>
                    <a:lstStyle/>
                    <a:p>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Sport</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Pro</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845811"/>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Direct material</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$1,500,000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$2,400,000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438703986"/>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Direct labor:</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64654969"/>
                  </a:ext>
                </a:extLst>
              </a:tr>
              <a:tr h="182880">
                <a:tc>
                  <a:txBody>
                    <a:bodyPr/>
                    <a:lstStyle/>
                    <a:p>
                      <a:pPr marL="27432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Assembly</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$ 750,000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$ 600,000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647993551"/>
                  </a:ext>
                </a:extLst>
              </a:tr>
              <a:tr h="182880">
                <a:tc>
                  <a:txBody>
                    <a:bodyPr/>
                    <a:lstStyle/>
                    <a:p>
                      <a:pPr marL="27432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Packaging</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990,000</a:t>
                      </a:r>
                      <a:endParaRPr lang="en-IN" sz="1600" b="1" u="sng"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360,000</a:t>
                      </a:r>
                      <a:endParaRPr lang="en-IN" sz="1600" b="1" u="sng"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816879793"/>
                  </a:ext>
                </a:extLst>
              </a:tr>
              <a:tr h="182880">
                <a:tc>
                  <a:txBody>
                    <a:bodyPr/>
                    <a:lstStyle/>
                    <a:p>
                      <a:pPr marL="45720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Total direct labor</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$ 1,740,000</a:t>
                      </a:r>
                      <a:endParaRPr lang="en-IN" sz="1600" b="1" u="sng"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$ 960,000</a:t>
                      </a:r>
                      <a:endParaRPr lang="en-IN" sz="1600" b="1" u="sng"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616683789"/>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Direct costs</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$ 3,240,000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$ 3,360,000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899998128"/>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Overhead:</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552079144"/>
                  </a:ext>
                </a:extLst>
              </a:tr>
              <a:tr h="182880">
                <a:tc>
                  <a:txBody>
                    <a:bodyPr/>
                    <a:lstStyle/>
                    <a:p>
                      <a:pPr marL="27432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Assembly building:</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503284805"/>
                  </a:ext>
                </a:extLst>
              </a:tr>
              <a:tr h="182880">
                <a:tc>
                  <a:txBody>
                    <a:bodyPr/>
                    <a:lstStyle/>
                    <a:p>
                      <a:pPr marL="45720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Assembling @ $30 per machine hour</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$ 180,000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$ 900,000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459393751"/>
                  </a:ext>
                </a:extLst>
              </a:tr>
              <a:tr h="182880">
                <a:tc>
                  <a:txBody>
                    <a:bodyPr/>
                    <a:lstStyle/>
                    <a:p>
                      <a:pPr marL="45720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Machine setup @ $900 per setup hour</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36,000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360,000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4045041717"/>
                  </a:ext>
                </a:extLst>
              </a:tr>
              <a:tr h="182880">
                <a:tc>
                  <a:txBody>
                    <a:bodyPr/>
                    <a:lstStyle/>
                    <a:p>
                      <a:pPr marL="45720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Handling material @ $3,000 per run</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24,000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120,000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537931123"/>
                  </a:ext>
                </a:extLst>
              </a:tr>
              <a:tr h="182880">
                <a:tc>
                  <a:txBody>
                    <a:bodyPr/>
                    <a:lstStyle/>
                    <a:p>
                      <a:pPr marL="27432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Package building:</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4150533656"/>
                  </a:ext>
                </a:extLst>
              </a:tr>
              <a:tr h="182880">
                <a:tc>
                  <a:txBody>
                    <a:bodyPr/>
                    <a:lstStyle/>
                    <a:p>
                      <a:pPr marL="45720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Inspecting and packing @ $5 per direct labor hour</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300,000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114,000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467377656"/>
                  </a:ext>
                </a:extLst>
              </a:tr>
              <a:tr h="182880">
                <a:tc>
                  <a:txBody>
                    <a:bodyPr/>
                    <a:lstStyle/>
                    <a:p>
                      <a:pPr marL="45720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Shipping @ $1,320 per shipment</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132,000</a:t>
                      </a:r>
                      <a:endParaRPr lang="en-IN" sz="1600" b="1" u="sng"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264,000</a:t>
                      </a:r>
                      <a:endParaRPr lang="en-IN" sz="1600" b="1" u="sng"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507913466"/>
                  </a:ext>
                </a:extLst>
              </a:tr>
              <a:tr h="182880">
                <a:tc>
                  <a:txBody>
                    <a:bodyPr/>
                    <a:lstStyle/>
                    <a:p>
                      <a:pPr marL="731520"/>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Total ABC overhead</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$ 672,000</a:t>
                      </a:r>
                      <a:endParaRPr lang="en-IN" sz="1600" b="1" u="sng"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sng" strike="noStrike" kern="1200" baseline="0" dirty="0">
                          <a:solidFill>
                            <a:schemeClr val="tx1"/>
                          </a:solidFill>
                          <a:latin typeface="Arial" panose="020B0604020202020204" pitchFamily="34" charset="0"/>
                          <a:ea typeface="+mn-ea"/>
                          <a:cs typeface="Arial" panose="020B0604020202020204" pitchFamily="34" charset="0"/>
                        </a:rPr>
                        <a:t>$ 1,758,000</a:t>
                      </a:r>
                      <a:endParaRPr lang="en-IN" sz="1600" b="1" u="sng"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844800836"/>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Total ABC cost</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dbl" strike="noStrike" kern="1200" baseline="0" dirty="0">
                          <a:solidFill>
                            <a:schemeClr val="tx1"/>
                          </a:solidFill>
                          <a:latin typeface="Arial" panose="020B0604020202020204" pitchFamily="34" charset="0"/>
                          <a:ea typeface="+mn-ea"/>
                          <a:cs typeface="Arial" panose="020B0604020202020204" pitchFamily="34" charset="0"/>
                        </a:rPr>
                        <a:t>$ 3,912,000</a:t>
                      </a:r>
                      <a:endParaRPr lang="en-IN" sz="1600" b="1" u="dbl"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dbl" strike="noStrike" kern="1200" baseline="0" dirty="0">
                          <a:solidFill>
                            <a:schemeClr val="tx1"/>
                          </a:solidFill>
                          <a:latin typeface="Arial" panose="020B0604020202020204" pitchFamily="34" charset="0"/>
                          <a:ea typeface="+mn-ea"/>
                          <a:cs typeface="Arial" panose="020B0604020202020204" pitchFamily="34" charset="0"/>
                        </a:rPr>
                        <a:t>$ 5,118,000</a:t>
                      </a:r>
                      <a:endParaRPr lang="en-IN" sz="1600" b="1" u="dbl" baseline="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551001256"/>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Number of units</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100,000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40,000</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723681639"/>
                  </a:ext>
                </a:extLst>
              </a:tr>
              <a:tr h="182880">
                <a:tc>
                  <a:txBody>
                    <a:bodyPr/>
                    <a:lstStyle/>
                    <a:p>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Unit cost</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$ 39.12</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r"/>
                      <a:r>
                        <a:rPr lang="en-IN" sz="1600" b="1" i="0" u="none" strike="noStrike" kern="1200" baseline="0" dirty="0">
                          <a:solidFill>
                            <a:schemeClr val="tx1"/>
                          </a:solidFill>
                          <a:latin typeface="Arial" panose="020B0604020202020204" pitchFamily="34" charset="0"/>
                          <a:ea typeface="+mn-ea"/>
                          <a:cs typeface="Arial" panose="020B0604020202020204" pitchFamily="34" charset="0"/>
                        </a:rPr>
                        <a:t>$ 127.95</a:t>
                      </a:r>
                      <a:endParaRPr lang="en-IN" sz="1600" b="1"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976948662"/>
                  </a:ext>
                </a:extLst>
              </a:tr>
            </a:tbl>
          </a:graphicData>
        </a:graphic>
      </p:graphicFrame>
      <p:sp>
        <p:nvSpPr>
          <p:cNvPr id="6" name="Content Placeholder 3"/>
          <p:cNvSpPr>
            <a:spLocks noGrp="1"/>
          </p:cNvSpPr>
          <p:nvPr>
            <p:ph idx="1"/>
          </p:nvPr>
        </p:nvSpPr>
        <p:spPr>
          <a:xfrm>
            <a:off x="0" y="0"/>
            <a:ext cx="457200" cy="457200"/>
          </a:xfrm>
          <a:solidFill>
            <a:srgbClr val="BEBEBE"/>
          </a:solidFill>
        </p:spPr>
        <p:txBody>
          <a:bodyPr anchor="ctr"/>
          <a:lstStyle/>
          <a:p>
            <a:pPr algn="ctr"/>
            <a:r>
              <a:rPr lang="en-US" sz="1200" b="1" dirty="0"/>
              <a:t>LO 9-5</a:t>
            </a:r>
          </a:p>
        </p:txBody>
      </p:sp>
    </p:spTree>
    <p:extLst>
      <p:ext uri="{BB962C8B-B14F-4D97-AF65-F5344CB8AC3E}">
        <p14:creationId xmlns:p14="http://schemas.microsoft.com/office/powerpoint/2010/main" val="1946279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Costs Compared</a:t>
            </a:r>
            <a:endParaRPr lang="en-US" sz="4400" dirty="0"/>
          </a:p>
        </p:txBody>
      </p:sp>
      <p:sp>
        <p:nvSpPr>
          <p:cNvPr id="4" name="Content Placeholder 2"/>
          <p:cNvSpPr>
            <a:spLocks noGrp="1"/>
          </p:cNvSpPr>
          <p:nvPr>
            <p:ph idx="1"/>
          </p:nvPr>
        </p:nvSpPr>
        <p:spPr>
          <a:xfrm>
            <a:off x="304800" y="1295400"/>
            <a:ext cx="8686800" cy="91440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9-6</a:t>
            </a:r>
            <a:r>
              <a:rPr lang="en-US" sz="2400" dirty="0">
                <a:ea typeface="ＭＳ Ｐゴシック" panose="020B0600070205080204" pitchFamily="34" charset="-128"/>
              </a:rPr>
              <a:t>	Compare activity-based product costing to</a:t>
            </a:r>
            <a:br>
              <a:rPr lang="en-US" sz="2400" dirty="0">
                <a:ea typeface="ＭＳ Ｐゴシック" panose="020B0600070205080204" pitchFamily="34" charset="-128"/>
              </a:rPr>
            </a:br>
            <a:r>
              <a:rPr lang="en-US" sz="2400" dirty="0">
                <a:ea typeface="ＭＳ Ｐゴシック" panose="020B0600070205080204" pitchFamily="34" charset="-128"/>
              </a:rPr>
              <a:t>traditional department product costing methods.</a:t>
            </a:r>
          </a:p>
        </p:txBody>
      </p:sp>
      <p:sp>
        <p:nvSpPr>
          <p:cNvPr id="6" name="Content Placeholder 3"/>
          <p:cNvSpPr>
            <a:spLocks noGrp="1"/>
          </p:cNvSpPr>
          <p:nvPr>
            <p:ph idx="13"/>
          </p:nvPr>
        </p:nvSpPr>
        <p:spPr>
          <a:xfrm>
            <a:off x="2057400" y="2514600"/>
            <a:ext cx="5029200" cy="381000"/>
          </a:xfrm>
        </p:spPr>
        <p:txBody>
          <a:bodyPr/>
          <a:lstStyle/>
          <a:p>
            <a:pPr algn="ctr"/>
            <a:r>
              <a:rPr lang="en-US" sz="1800" b="1" dirty="0"/>
              <a:t>Comparison of Reported Unit Product Costs</a:t>
            </a:r>
          </a:p>
        </p:txBody>
      </p:sp>
      <p:graphicFrame>
        <p:nvGraphicFramePr>
          <p:cNvPr id="3" name="Table 4"/>
          <p:cNvGraphicFramePr>
            <a:graphicFrameLocks noGrp="1"/>
          </p:cNvGraphicFramePr>
          <p:nvPr>
            <p:extLst>
              <p:ext uri="{D42A27DB-BD31-4B8C-83A1-F6EECF244321}">
                <p14:modId xmlns:p14="http://schemas.microsoft.com/office/powerpoint/2010/main" val="3053227276"/>
              </p:ext>
            </p:extLst>
          </p:nvPr>
        </p:nvGraphicFramePr>
        <p:xfrm>
          <a:off x="1524000" y="3164840"/>
          <a:ext cx="6400800" cy="148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4256706739"/>
                    </a:ext>
                  </a:extLst>
                </a:gridCol>
                <a:gridCol w="1371600">
                  <a:extLst>
                    <a:ext uri="{9D8B030D-6E8A-4147-A177-3AD203B41FA5}">
                      <a16:colId xmlns:a16="http://schemas.microsoft.com/office/drawing/2014/main" val="779771435"/>
                    </a:ext>
                  </a:extLst>
                </a:gridCol>
                <a:gridCol w="1371600">
                  <a:extLst>
                    <a:ext uri="{9D8B030D-6E8A-4147-A177-3AD203B41FA5}">
                      <a16:colId xmlns:a16="http://schemas.microsoft.com/office/drawing/2014/main" val="2868743042"/>
                    </a:ext>
                  </a:extLst>
                </a:gridCol>
              </a:tblGrid>
              <a:tr h="370840">
                <a:tc>
                  <a:txBody>
                    <a:bodyPr/>
                    <a:lstStyle/>
                    <a:p>
                      <a:endParaRPr lang="en-IN"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Sport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Pro</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02907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Plantwide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$48.06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$105.60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98451222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Department (building)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$41.04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$123.15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6782645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Activity-based costing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$39.12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$127.95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755731370"/>
                  </a:ext>
                </a:extLst>
              </a:tr>
            </a:tbl>
          </a:graphicData>
        </a:graphic>
      </p:graphicFrame>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9-6</a:t>
            </a:r>
          </a:p>
        </p:txBody>
      </p:sp>
    </p:spTree>
    <p:extLst>
      <p:ext uri="{BB962C8B-B14F-4D97-AF65-F5344CB8AC3E}">
        <p14:creationId xmlns:p14="http://schemas.microsoft.com/office/powerpoint/2010/main" val="130155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Flows through Accounts</a:t>
            </a:r>
          </a:p>
        </p:txBody>
      </p:sp>
      <p:sp>
        <p:nvSpPr>
          <p:cNvPr id="3" name="Content Placeholder 2"/>
          <p:cNvSpPr>
            <a:spLocks noGrp="1"/>
          </p:cNvSpPr>
          <p:nvPr>
            <p:ph idx="1"/>
          </p:nvPr>
        </p:nvSpPr>
        <p:spPr>
          <a:xfrm>
            <a:off x="685800" y="1524000"/>
            <a:ext cx="7772400" cy="1066800"/>
          </a:xfrm>
          <a:solidFill>
            <a:srgbClr val="C6D9F1"/>
          </a:solidFill>
        </p:spPr>
        <p:txBody>
          <a:bodyPr/>
          <a:lstStyle/>
          <a:p>
            <a:pPr marL="1371600" indent="-1371600">
              <a:defRPr/>
            </a:pPr>
            <a:r>
              <a:rPr lang="en-US" altLang="en-US" b="1" dirty="0">
                <a:solidFill>
                  <a:srgbClr val="0000CC"/>
                </a:solidFill>
              </a:rPr>
              <a:t>LO 9-7	</a:t>
            </a:r>
            <a:r>
              <a:rPr lang="en-US" altLang="en-US" sz="2800" dirty="0"/>
              <a:t>Demonstrate the flow of costs through</a:t>
            </a:r>
            <a:br>
              <a:rPr lang="en-US" altLang="en-US" sz="2800" dirty="0"/>
            </a:br>
            <a:r>
              <a:rPr lang="en-US" altLang="en-US" sz="2800" dirty="0"/>
              <a:t>accounts using activity-based costing.</a:t>
            </a:r>
            <a:endParaRPr lang="en-US" altLang="en-US" dirty="0"/>
          </a:p>
        </p:txBody>
      </p:sp>
      <p:sp>
        <p:nvSpPr>
          <p:cNvPr id="4" name="Content Placeholder 3"/>
          <p:cNvSpPr>
            <a:spLocks noGrp="1"/>
          </p:cNvSpPr>
          <p:nvPr>
            <p:ph idx="13"/>
          </p:nvPr>
        </p:nvSpPr>
        <p:spPr>
          <a:xfrm>
            <a:off x="838200" y="2946400"/>
            <a:ext cx="7467600" cy="482600"/>
          </a:xfrm>
          <a:solidFill>
            <a:srgbClr val="DDD9C3"/>
          </a:solidFill>
          <a:ln w="19050">
            <a:solidFill>
              <a:srgbClr val="4F81BD"/>
            </a:solidFill>
          </a:ln>
        </p:spPr>
        <p:txBody>
          <a:bodyPr anchor="ctr"/>
          <a:lstStyle/>
          <a:p>
            <a:pPr algn="ctr"/>
            <a:r>
              <a:rPr lang="en-US" sz="2400" dirty="0"/>
              <a:t>Let’s see ABC cost flow for the Assembly Department.</a:t>
            </a:r>
          </a:p>
        </p:txBody>
      </p:sp>
      <p:pic>
        <p:nvPicPr>
          <p:cNvPr id="9" name="Picture 4" descr="A basic T account format with the heading titled &quot;It's T-account time!&quot;"/>
          <p:cNvPicPr>
            <a:picLocks noGrp="1" noChangeAspect="1" noChangeArrowheads="1"/>
          </p:cNvPicPr>
          <p:nvPr>
            <p:ph idx="14"/>
          </p:nvPr>
        </p:nvPicPr>
        <p:blipFill>
          <a:blip r:embed="rId2">
            <a:extLst>
              <a:ext uri="{28A0092B-C50C-407E-A947-70E740481C1C}">
                <a14:useLocalDpi xmlns:a14="http://schemas.microsoft.com/office/drawing/2010/main" val="0"/>
              </a:ext>
            </a:extLst>
          </a:blip>
          <a:stretch>
            <a:fillRect/>
          </a:stretch>
        </p:blipFill>
        <p:spPr bwMode="auto">
          <a:xfrm>
            <a:off x="2997939" y="3873500"/>
            <a:ext cx="3148123"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9-7</a:t>
            </a:r>
          </a:p>
        </p:txBody>
      </p:sp>
    </p:spTree>
    <p:extLst>
      <p:ext uri="{BB962C8B-B14F-4D97-AF65-F5344CB8AC3E}">
        <p14:creationId xmlns:p14="http://schemas.microsoft.com/office/powerpoint/2010/main" val="1590104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Materials Costs</a:t>
            </a:r>
          </a:p>
        </p:txBody>
      </p:sp>
      <p:pic>
        <p:nvPicPr>
          <p:cNvPr id="8" name="Picture 2" descr="Three interrelated Direct Materials Costs T Accounts are shown.&#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7394"/>
            <a:ext cx="8229600" cy="4534806"/>
          </a:xfrm>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9-7</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endParaRPr lang="en-US" dirty="0">
              <a:latin typeface="Arial" panose="020B0604020202020204" pitchFamily="34" charset="0"/>
              <a:cs typeface="Arial" panose="020B0604020202020204" pitchFamily="34" charset="0"/>
              <a:hlinkClick r:id="rId4" action="ppaction://hlinksldjump"/>
            </a:endParaRPr>
          </a:p>
        </p:txBody>
      </p:sp>
    </p:spTree>
    <p:extLst>
      <p:ext uri="{BB962C8B-B14F-4D97-AF65-F5344CB8AC3E}">
        <p14:creationId xmlns:p14="http://schemas.microsoft.com/office/powerpoint/2010/main" val="2484901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Labor Costs</a:t>
            </a:r>
          </a:p>
        </p:txBody>
      </p:sp>
      <p:pic>
        <p:nvPicPr>
          <p:cNvPr id="8" name="Picture 2" descr="Three interrelated direct labor Costs T accounts are shown.&#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7394"/>
            <a:ext cx="8229599" cy="4534806"/>
          </a:xfrm>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9-7</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endParaRPr lang="en-US" dirty="0">
              <a:latin typeface="Arial" panose="020B0604020202020204" pitchFamily="34" charset="0"/>
              <a:cs typeface="Arial" panose="020B0604020202020204" pitchFamily="34" charset="0"/>
              <a:hlinkClick r:id="rId4" action="ppaction://hlinksldjump"/>
            </a:endParaRPr>
          </a:p>
        </p:txBody>
      </p:sp>
    </p:spTree>
    <p:extLst>
      <p:ext uri="{BB962C8B-B14F-4D97-AF65-F5344CB8AC3E}">
        <p14:creationId xmlns:p14="http://schemas.microsoft.com/office/powerpoint/2010/main" val="2814385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Costs</a:t>
            </a:r>
          </a:p>
        </p:txBody>
      </p:sp>
      <p:pic>
        <p:nvPicPr>
          <p:cNvPr id="8" name="Picture 2" descr="Five overhead costs T accounts are shown.&#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71600"/>
            <a:ext cx="8229600" cy="4848005"/>
          </a:xfrm>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9-7</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endParaRPr lang="en-US" dirty="0">
              <a:latin typeface="Arial" panose="020B0604020202020204" pitchFamily="34" charset="0"/>
              <a:cs typeface="Arial" panose="020B0604020202020204" pitchFamily="34" charset="0"/>
              <a:hlinkClick r:id="rId4" action="ppaction://hlinksldjump"/>
            </a:endParaRPr>
          </a:p>
        </p:txBody>
      </p:sp>
    </p:spTree>
    <p:extLst>
      <p:ext uri="{BB962C8B-B14F-4D97-AF65-F5344CB8AC3E}">
        <p14:creationId xmlns:p14="http://schemas.microsoft.com/office/powerpoint/2010/main" val="957331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Transfer from Assembly to Packaging</a:t>
            </a:r>
            <a:endParaRPr lang="en-US" sz="3600" dirty="0"/>
          </a:p>
        </p:txBody>
      </p:sp>
      <p:pic>
        <p:nvPicPr>
          <p:cNvPr id="8" name="Picture 2" descr="Illustration of transfer from Assembly to Packaging through 4 T accounts.&#10;&#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3412"/>
            <a:ext cx="8229600" cy="4528788"/>
          </a:xfrm>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9-7</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endParaRPr lang="en-US" dirty="0">
              <a:latin typeface="Arial" panose="020B0604020202020204" pitchFamily="34" charset="0"/>
              <a:cs typeface="Arial" panose="020B0604020202020204" pitchFamily="34" charset="0"/>
              <a:hlinkClick r:id="rId4" action="ppaction://hlinksldjump"/>
            </a:endParaRPr>
          </a:p>
        </p:txBody>
      </p:sp>
    </p:spTree>
    <p:extLst>
      <p:ext uri="{BB962C8B-B14F-4D97-AF65-F5344CB8AC3E}">
        <p14:creationId xmlns:p14="http://schemas.microsoft.com/office/powerpoint/2010/main" val="3302222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ABC Costing in Administration</a:t>
            </a:r>
          </a:p>
        </p:txBody>
      </p:sp>
      <p:sp>
        <p:nvSpPr>
          <p:cNvPr id="3" name="Content Placeholder 2"/>
          <p:cNvSpPr>
            <a:spLocks noGrp="1"/>
          </p:cNvSpPr>
          <p:nvPr>
            <p:ph idx="1"/>
          </p:nvPr>
        </p:nvSpPr>
        <p:spPr>
          <a:xfrm>
            <a:off x="1028700" y="1295400"/>
            <a:ext cx="7086600" cy="838200"/>
          </a:xfrm>
          <a:solidFill>
            <a:srgbClr val="C6D9F1"/>
          </a:solidFill>
        </p:spPr>
        <p:txBody>
          <a:bodyPr/>
          <a:lstStyle/>
          <a:p>
            <a:pPr marL="1371600" indent="-1371600">
              <a:defRPr/>
            </a:pPr>
            <a:r>
              <a:rPr lang="en-US" altLang="en-US" sz="2800" b="1" dirty="0">
                <a:solidFill>
                  <a:srgbClr val="0000CC"/>
                </a:solidFill>
              </a:rPr>
              <a:t>LO 9-8</a:t>
            </a:r>
            <a:r>
              <a:rPr lang="en-US" altLang="en-US" sz="2400" dirty="0"/>
              <a:t>	Apply activity-based costing to marketing</a:t>
            </a:r>
            <a:br>
              <a:rPr lang="en-US" altLang="en-US" sz="2400" dirty="0"/>
            </a:br>
            <a:r>
              <a:rPr lang="en-US" altLang="en-US" sz="2400" dirty="0"/>
              <a:t>and administrative services.</a:t>
            </a:r>
            <a:endParaRPr lang="en-US" altLang="en-US" sz="2800" b="1" dirty="0">
              <a:solidFill>
                <a:srgbClr val="0000CC"/>
              </a:solidFill>
            </a:endParaRPr>
          </a:p>
        </p:txBody>
      </p:sp>
      <p:sp>
        <p:nvSpPr>
          <p:cNvPr id="4" name="Content Placeholder 3"/>
          <p:cNvSpPr>
            <a:spLocks noGrp="1"/>
          </p:cNvSpPr>
          <p:nvPr>
            <p:ph idx="13"/>
          </p:nvPr>
        </p:nvSpPr>
        <p:spPr>
          <a:xfrm>
            <a:off x="274320" y="2286000"/>
            <a:ext cx="8595360" cy="4191000"/>
          </a:xfrm>
          <a:solidFill>
            <a:srgbClr val="DDD9C3"/>
          </a:solidFill>
          <a:ln w="19050">
            <a:solidFill>
              <a:srgbClr val="4F81BD"/>
            </a:solidFill>
          </a:ln>
        </p:spPr>
        <p:txBody>
          <a:bodyPr/>
          <a:lstStyle/>
          <a:p>
            <a:pPr algn="ctr"/>
            <a:r>
              <a:rPr lang="en-IN" b="1" dirty="0">
                <a:solidFill>
                  <a:srgbClr val="823300"/>
                </a:solidFill>
              </a:rPr>
              <a:t>The same four-step process:</a:t>
            </a:r>
          </a:p>
          <a:p>
            <a:pPr marL="1371600" indent="-1371600"/>
            <a:r>
              <a:rPr lang="en-US" sz="2400" dirty="0"/>
              <a:t>Step 1:	Identify the activities that consume resources.</a:t>
            </a:r>
          </a:p>
          <a:p>
            <a:pPr marL="1371600" indent="-1371600"/>
            <a:r>
              <a:rPr lang="en-US" sz="2400" dirty="0"/>
              <a:t>Step 2:	Identify the cost driver associated with each activity.</a:t>
            </a:r>
          </a:p>
          <a:p>
            <a:pPr marL="1371600" indent="-1371600" defTabSz="365760">
              <a:buSzPct val="100000"/>
              <a:defRPr/>
            </a:pPr>
            <a:r>
              <a:rPr lang="en-US" sz="2400" dirty="0"/>
              <a:t>Step 3:	Compute a cost rate per cost driver for each unit</a:t>
            </a:r>
            <a:br>
              <a:rPr lang="en-US" sz="2400" dirty="0"/>
            </a:br>
            <a:r>
              <a:rPr lang="en-US" sz="2400" dirty="0"/>
              <a:t>or transaction.</a:t>
            </a:r>
          </a:p>
          <a:p>
            <a:pPr marL="1371600" indent="-1371600" defTabSz="365760">
              <a:buSzPct val="100000"/>
              <a:defRPr/>
            </a:pPr>
            <a:r>
              <a:rPr lang="en-US" sz="2400" dirty="0"/>
              <a:t>Step 4:	Assign costs to the marketing or administration</a:t>
            </a:r>
            <a:br>
              <a:rPr lang="en-US" sz="2400" dirty="0"/>
            </a:br>
            <a:r>
              <a:rPr lang="en-US" sz="2400" dirty="0"/>
              <a:t>activity by multiplying the cost driver rate by the</a:t>
            </a:r>
            <a:br>
              <a:rPr lang="en-US" sz="2400" dirty="0"/>
            </a:br>
            <a:r>
              <a:rPr lang="en-US" sz="2400" dirty="0"/>
              <a:t>volume of cost driver units consumed for that activity.</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9-8</a:t>
            </a:r>
          </a:p>
        </p:txBody>
      </p:sp>
    </p:spTree>
    <p:extLst>
      <p:ext uri="{BB962C8B-B14F-4D97-AF65-F5344CB8AC3E}">
        <p14:creationId xmlns:p14="http://schemas.microsoft.com/office/powerpoint/2010/main" val="2506618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Product Costs and Decision Making</a:t>
            </a:r>
            <a:r>
              <a:rPr lang="en-IN" sz="1200" dirty="0"/>
              <a:t> 1</a:t>
            </a:r>
            <a:endParaRPr lang="en-US" sz="1200" dirty="0"/>
          </a:p>
        </p:txBody>
      </p:sp>
      <p:sp>
        <p:nvSpPr>
          <p:cNvPr id="3" name="Content Placeholder 2"/>
          <p:cNvSpPr>
            <a:spLocks noGrp="1"/>
          </p:cNvSpPr>
          <p:nvPr>
            <p:ph idx="1"/>
          </p:nvPr>
        </p:nvSpPr>
        <p:spPr>
          <a:xfrm>
            <a:off x="457200" y="1371600"/>
            <a:ext cx="8229600" cy="90424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9-1</a:t>
            </a:r>
            <a:r>
              <a:rPr lang="en-US" sz="2400" dirty="0">
                <a:ea typeface="ＭＳ Ｐゴシック" panose="020B0600070205080204" pitchFamily="34" charset="-128"/>
              </a:rPr>
              <a:t>	Understand the potential effects of using reported product costs for decision making.</a:t>
            </a:r>
          </a:p>
        </p:txBody>
      </p:sp>
      <p:graphicFrame>
        <p:nvGraphicFramePr>
          <p:cNvPr id="5" name="Table 3"/>
          <p:cNvGraphicFramePr>
            <a:graphicFrameLocks noGrp="1"/>
          </p:cNvGraphicFramePr>
          <p:nvPr>
            <p:extLst>
              <p:ext uri="{D42A27DB-BD31-4B8C-83A1-F6EECF244321}">
                <p14:modId xmlns:p14="http://schemas.microsoft.com/office/powerpoint/2010/main" val="3172864631"/>
              </p:ext>
            </p:extLst>
          </p:nvPr>
        </p:nvGraphicFramePr>
        <p:xfrm>
          <a:off x="822960" y="2369820"/>
          <a:ext cx="7787641" cy="3606800"/>
        </p:xfrm>
        <a:graphic>
          <a:graphicData uri="http://schemas.openxmlformats.org/drawingml/2006/table">
            <a:tbl>
              <a:tblPr firstRow="1" bandRow="1">
                <a:tableStyleId>{5C22544A-7EE6-4342-B048-85BDC9FD1C3A}</a:tableStyleId>
              </a:tblPr>
              <a:tblGrid>
                <a:gridCol w="3039079">
                  <a:extLst>
                    <a:ext uri="{9D8B030D-6E8A-4147-A177-3AD203B41FA5}">
                      <a16:colId xmlns:a16="http://schemas.microsoft.com/office/drawing/2014/main" val="2861278840"/>
                    </a:ext>
                  </a:extLst>
                </a:gridCol>
                <a:gridCol w="1582854">
                  <a:extLst>
                    <a:ext uri="{9D8B030D-6E8A-4147-A177-3AD203B41FA5}">
                      <a16:colId xmlns:a16="http://schemas.microsoft.com/office/drawing/2014/main" val="1172972150"/>
                    </a:ext>
                  </a:extLst>
                </a:gridCol>
                <a:gridCol w="1582854">
                  <a:extLst>
                    <a:ext uri="{9D8B030D-6E8A-4147-A177-3AD203B41FA5}">
                      <a16:colId xmlns:a16="http://schemas.microsoft.com/office/drawing/2014/main" val="1586343646"/>
                    </a:ext>
                  </a:extLst>
                </a:gridCol>
                <a:gridCol w="1582854">
                  <a:extLst>
                    <a:ext uri="{9D8B030D-6E8A-4147-A177-3AD203B41FA5}">
                      <a16:colId xmlns:a16="http://schemas.microsoft.com/office/drawing/2014/main" val="2641099234"/>
                    </a:ext>
                  </a:extLst>
                </a:gridCol>
              </a:tblGrid>
              <a:tr h="370840">
                <a:tc>
                  <a:txBody>
                    <a:bodyPr/>
                    <a:lstStyle/>
                    <a:p>
                      <a:endParaRPr lang="en-IN"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S-72s</a:t>
                      </a: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S-66s</a:t>
                      </a: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Total</a:t>
                      </a: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51871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Units produced</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80</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240</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r>
                        <a:rPr lang="en-US" altLang="en-US" sz="1800" dirty="0">
                          <a:solidFill>
                            <a:schemeClr val="tx1"/>
                          </a:solidFill>
                          <a:latin typeface="Arial" panose="020B0604020202020204" pitchFamily="34" charset="0"/>
                          <a:cs typeface="Arial" panose="020B0604020202020204" pitchFamily="34" charset="0"/>
                        </a:rPr>
                        <a:t>               320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556476973"/>
                  </a:ext>
                </a:extLst>
              </a:tr>
              <a:tr h="370840">
                <a:tc>
                  <a:txBody>
                    <a:bodyPr/>
                    <a:lstStyle/>
                    <a:p>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labor-hours</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2,400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3,900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6,300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076775580"/>
                  </a:ext>
                </a:extLst>
              </a:tr>
              <a:tr h="370840">
                <a:tc>
                  <a:txBody>
                    <a:bodyPr/>
                    <a:lstStyle/>
                    <a:p>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Costs:</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506813890"/>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materials</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40,000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36,000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  76,000</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057187416"/>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Direct labor</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72,000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78,000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150,000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378839162"/>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Manufacturing overhead</a:t>
                      </a:r>
                    </a:p>
                    <a:p>
                      <a:pPr marL="54864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$40 per DLH)</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sng" baseline="0" dirty="0">
                          <a:solidFill>
                            <a:schemeClr val="tx1"/>
                          </a:solidFill>
                          <a:latin typeface="Arial" panose="020B0604020202020204" pitchFamily="34" charset="0"/>
                          <a:cs typeface="Arial" panose="020B0604020202020204" pitchFamily="34" charset="0"/>
                        </a:rPr>
                        <a:t>    </a:t>
                      </a:r>
                      <a:r>
                        <a:rPr lang="en-US" altLang="en-US" sz="1800" u="sng" dirty="0">
                          <a:solidFill>
                            <a:schemeClr val="tx1"/>
                          </a:solidFill>
                          <a:latin typeface="Arial" panose="020B0604020202020204" pitchFamily="34" charset="0"/>
                          <a:cs typeface="Arial" panose="020B0604020202020204" pitchFamily="34" charset="0"/>
                        </a:rPr>
                        <a:t>96,000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sng" dirty="0">
                          <a:solidFill>
                            <a:schemeClr val="tx1"/>
                          </a:solidFill>
                          <a:latin typeface="Arial" panose="020B0604020202020204" pitchFamily="34" charset="0"/>
                          <a:cs typeface="Arial" panose="020B0604020202020204" pitchFamily="34" charset="0"/>
                        </a:rPr>
                        <a:t>  156,000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sng" dirty="0">
                          <a:solidFill>
                            <a:schemeClr val="tx1"/>
                          </a:solidFill>
                          <a:latin typeface="Arial" panose="020B0604020202020204" pitchFamily="34" charset="0"/>
                          <a:cs typeface="Arial" panose="020B0604020202020204" pitchFamily="34" charset="0"/>
                        </a:rPr>
                        <a:t>  252,000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90106607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Total</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dbl" baseline="0" dirty="0">
                          <a:solidFill>
                            <a:schemeClr val="tx1"/>
                          </a:solidFill>
                          <a:latin typeface="Arial" panose="020B0604020202020204" pitchFamily="34" charset="0"/>
                          <a:cs typeface="Arial" panose="020B0604020202020204" pitchFamily="34" charset="0"/>
                        </a:rPr>
                        <a:t>$208,000</a:t>
                      </a:r>
                      <a:endParaRPr lang="en-IN" u="dbl" baseline="0"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dbl" baseline="0" dirty="0">
                          <a:solidFill>
                            <a:schemeClr val="tx1"/>
                          </a:solidFill>
                          <a:latin typeface="Arial" panose="020B0604020202020204" pitchFamily="34" charset="0"/>
                          <a:cs typeface="Arial" panose="020B0604020202020204" pitchFamily="34" charset="0"/>
                        </a:rPr>
                        <a:t>$270,000</a:t>
                      </a:r>
                      <a:endParaRPr lang="en-IN" u="dbl" baseline="0"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dbl" baseline="0" dirty="0">
                          <a:solidFill>
                            <a:schemeClr val="tx1"/>
                          </a:solidFill>
                          <a:latin typeface="Arial" panose="020B0604020202020204" pitchFamily="34" charset="0"/>
                          <a:cs typeface="Arial" panose="020B0604020202020204" pitchFamily="34" charset="0"/>
                        </a:rPr>
                        <a:t>$478,000</a:t>
                      </a:r>
                      <a:endParaRPr lang="en-IN" u="dbl" baseline="0"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32646341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Cost per unit</a:t>
                      </a: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2,600</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1,125</a:t>
                      </a: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endParaRPr lang="en-IN" dirty="0">
                        <a:solidFill>
                          <a:schemeClr val="tx1"/>
                        </a:solidFill>
                        <a:latin typeface="Arial" panose="020B0604020202020204" pitchFamily="34" charset="0"/>
                        <a:cs typeface="Arial" panose="020B0604020202020204"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825285020"/>
                  </a:ext>
                </a:extLst>
              </a:tr>
            </a:tbl>
          </a:graphicData>
        </a:graphic>
      </p:graphicFrame>
      <p:sp>
        <p:nvSpPr>
          <p:cNvPr id="4" name="Content Placeholder 4"/>
          <p:cNvSpPr>
            <a:spLocks noGrp="1"/>
          </p:cNvSpPr>
          <p:nvPr>
            <p:ph idx="13"/>
          </p:nvPr>
        </p:nvSpPr>
        <p:spPr>
          <a:xfrm>
            <a:off x="822960" y="6070600"/>
            <a:ext cx="7787640" cy="482600"/>
          </a:xfrm>
          <a:solidFill>
            <a:srgbClr val="DDD9C3"/>
          </a:solidFill>
          <a:ln w="19050">
            <a:solidFill>
              <a:srgbClr val="4F81BD"/>
            </a:solidFill>
          </a:ln>
        </p:spPr>
        <p:txBody>
          <a:bodyPr/>
          <a:lstStyle/>
          <a:p>
            <a:pPr algn="ctr" defTabSz="274320">
              <a:buSzPct val="100000"/>
              <a:defRPr/>
            </a:pPr>
            <a:r>
              <a:rPr lang="en-US" sz="2400" dirty="0"/>
              <a:t>Sandia Custom Furniture is considering dropping S-72s.</a:t>
            </a:r>
          </a:p>
        </p:txBody>
      </p:sp>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200" b="1" dirty="0"/>
              <a:t>LO 9-1</a:t>
            </a:r>
          </a:p>
        </p:txBody>
      </p:sp>
    </p:spTree>
    <p:extLst>
      <p:ext uri="{BB962C8B-B14F-4D97-AF65-F5344CB8AC3E}">
        <p14:creationId xmlns:p14="http://schemas.microsoft.com/office/powerpoint/2010/main" val="3528389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Time-Driven Activity-Based Costing</a:t>
            </a:r>
            <a:r>
              <a:rPr lang="en-IN" sz="1200" dirty="0"/>
              <a:t> 1</a:t>
            </a:r>
          </a:p>
        </p:txBody>
      </p:sp>
      <p:sp>
        <p:nvSpPr>
          <p:cNvPr id="3" name="Content Placeholder 2"/>
          <p:cNvSpPr>
            <a:spLocks noGrp="1"/>
          </p:cNvSpPr>
          <p:nvPr>
            <p:ph idx="1"/>
          </p:nvPr>
        </p:nvSpPr>
        <p:spPr>
          <a:xfrm>
            <a:off x="228600" y="1371600"/>
            <a:ext cx="8763000" cy="533400"/>
          </a:xfrm>
          <a:solidFill>
            <a:srgbClr val="C6D9F1"/>
          </a:solidFill>
        </p:spPr>
        <p:txBody>
          <a:bodyPr/>
          <a:lstStyle/>
          <a:p>
            <a:pPr marL="1371600" indent="-1371600">
              <a:defRPr/>
            </a:pPr>
            <a:r>
              <a:rPr lang="en-US" altLang="en-US" sz="2800" b="1" dirty="0">
                <a:solidFill>
                  <a:srgbClr val="0000CC"/>
                </a:solidFill>
              </a:rPr>
              <a:t>LO 9-9</a:t>
            </a:r>
            <a:r>
              <a:rPr lang="en-US" altLang="en-US" sz="2400" dirty="0"/>
              <a:t>	Explain how time-driven activity-based costing works.</a:t>
            </a:r>
            <a:endParaRPr lang="en-US" altLang="en-US" sz="2800" b="1" dirty="0">
              <a:solidFill>
                <a:srgbClr val="0000CC"/>
              </a:solidFill>
            </a:endParaRPr>
          </a:p>
        </p:txBody>
      </p:sp>
      <p:sp>
        <p:nvSpPr>
          <p:cNvPr id="4" name="Content Placeholder 3"/>
          <p:cNvSpPr>
            <a:spLocks noGrp="1"/>
          </p:cNvSpPr>
          <p:nvPr>
            <p:ph idx="13"/>
          </p:nvPr>
        </p:nvSpPr>
        <p:spPr>
          <a:xfrm>
            <a:off x="274320" y="2133600"/>
            <a:ext cx="8595360" cy="4191000"/>
          </a:xfrm>
          <a:solidFill>
            <a:srgbClr val="DDD9C3"/>
          </a:solidFill>
          <a:ln w="19050">
            <a:solidFill>
              <a:srgbClr val="4F81BD"/>
            </a:solidFill>
          </a:ln>
        </p:spPr>
        <p:txBody>
          <a:bodyPr/>
          <a:lstStyle/>
          <a:p>
            <a:pPr algn="ctr">
              <a:spcBef>
                <a:spcPts val="1200"/>
              </a:spcBef>
              <a:spcAft>
                <a:spcPts val="1200"/>
              </a:spcAft>
            </a:pPr>
            <a:r>
              <a:rPr lang="en-IN" b="1" dirty="0">
                <a:solidFill>
                  <a:srgbClr val="823300"/>
                </a:solidFill>
              </a:rPr>
              <a:t>Why might a company NOT</a:t>
            </a:r>
            <a:br>
              <a:rPr lang="en-IN" b="1" dirty="0">
                <a:solidFill>
                  <a:srgbClr val="823300"/>
                </a:solidFill>
              </a:rPr>
            </a:br>
            <a:r>
              <a:rPr lang="en-IN" b="1" dirty="0">
                <a:solidFill>
                  <a:srgbClr val="823300"/>
                </a:solidFill>
              </a:rPr>
              <a:t>use ABC?</a:t>
            </a:r>
          </a:p>
          <a:p>
            <a:pPr marL="512064" indent="-512064" defTabSz="365760">
              <a:spcBef>
                <a:spcPts val="1200"/>
              </a:spcBef>
              <a:spcAft>
                <a:spcPts val="1200"/>
              </a:spcAft>
              <a:buSzPct val="100000"/>
              <a:buFontTx/>
              <a:buAutoNum type="arabicParenR"/>
              <a:defRPr/>
            </a:pPr>
            <a:r>
              <a:rPr lang="en-US" sz="2400" dirty="0"/>
              <a:t>Costs may exceed benefits of ABC, especially if the ABC</a:t>
            </a:r>
            <a:br>
              <a:rPr lang="en-US" sz="2400" dirty="0"/>
            </a:br>
            <a:r>
              <a:rPr lang="en-US" sz="2400" dirty="0"/>
              <a:t>system is maintained and updated to reflect current activities.</a:t>
            </a:r>
          </a:p>
          <a:p>
            <a:pPr marL="512064" indent="-512064" defTabSz="365760">
              <a:spcBef>
                <a:spcPts val="1200"/>
              </a:spcBef>
              <a:spcAft>
                <a:spcPts val="1200"/>
              </a:spcAft>
              <a:buSzPct val="100000"/>
              <a:buFontTx/>
              <a:buAutoNum type="arabicParenR" startAt="2"/>
              <a:defRPr/>
            </a:pPr>
            <a:r>
              <a:rPr lang="en-US" sz="2400" dirty="0"/>
              <a:t>If not maintained, there is a danger that the products costs</a:t>
            </a:r>
            <a:br>
              <a:rPr lang="en-US" sz="2400" dirty="0"/>
            </a:br>
            <a:r>
              <a:rPr lang="en-US" sz="2400" dirty="0"/>
              <a:t>ABC produces may be worse than those provided by a </a:t>
            </a:r>
            <a:br>
              <a:rPr lang="en-US" sz="2400" dirty="0"/>
            </a:br>
            <a:r>
              <a:rPr lang="en-US" sz="2400" dirty="0"/>
              <a:t>simpler traditional system.</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9-9</a:t>
            </a:r>
          </a:p>
        </p:txBody>
      </p:sp>
    </p:spTree>
    <p:extLst>
      <p:ext uri="{BB962C8B-B14F-4D97-AF65-F5344CB8AC3E}">
        <p14:creationId xmlns:p14="http://schemas.microsoft.com/office/powerpoint/2010/main" val="1732855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Time-Driven Activity-Based Costing</a:t>
            </a:r>
            <a:r>
              <a:rPr lang="en-IN" sz="1200" dirty="0"/>
              <a:t> 2</a:t>
            </a:r>
            <a:endParaRPr lang="en-IN" dirty="0"/>
          </a:p>
        </p:txBody>
      </p:sp>
      <p:sp>
        <p:nvSpPr>
          <p:cNvPr id="3" name="Content Placeholder 2"/>
          <p:cNvSpPr>
            <a:spLocks noGrp="1"/>
          </p:cNvSpPr>
          <p:nvPr>
            <p:ph idx="1"/>
          </p:nvPr>
        </p:nvSpPr>
        <p:spPr>
          <a:xfrm>
            <a:off x="1219200" y="1828800"/>
            <a:ext cx="6705600" cy="1249680"/>
          </a:xfrm>
          <a:solidFill>
            <a:srgbClr val="DDD9C3"/>
          </a:solidFill>
          <a:ln w="19050">
            <a:solidFill>
              <a:srgbClr val="4F81BD"/>
            </a:solidFill>
          </a:ln>
        </p:spPr>
        <p:txBody>
          <a:bodyPr/>
          <a:lstStyle/>
          <a:p>
            <a:pPr algn="ctr" defTabSz="273050">
              <a:defRPr/>
            </a:pPr>
            <a:r>
              <a:rPr lang="en-US" sz="2400" dirty="0">
                <a:ea typeface="ＭＳ Ｐゴシック" panose="020B0600070205080204" pitchFamily="34" charset="-128"/>
              </a:rPr>
              <a:t>A modified approach to ABC is called </a:t>
            </a:r>
            <a:br>
              <a:rPr lang="en-US" sz="2400" dirty="0">
                <a:ea typeface="ＭＳ Ｐゴシック" panose="020B0600070205080204" pitchFamily="34" charset="-128"/>
              </a:rPr>
            </a:br>
            <a:r>
              <a:rPr lang="en-US" sz="2400" i="1" dirty="0">
                <a:ea typeface="ＭＳ Ｐゴシック" panose="020B0600070205080204" pitchFamily="34" charset="-128"/>
              </a:rPr>
              <a:t>time-driven activity-based costing,</a:t>
            </a:r>
            <a:r>
              <a:rPr lang="en-US" sz="2400" dirty="0">
                <a:ea typeface="ＭＳ Ｐゴシック" panose="020B0600070205080204" pitchFamily="34" charset="-128"/>
              </a:rPr>
              <a:t> or TDABC.  </a:t>
            </a:r>
            <a:br>
              <a:rPr lang="en-US" sz="2400" dirty="0">
                <a:ea typeface="ＭＳ Ｐゴシック" panose="020B0600070205080204" pitchFamily="34" charset="-128"/>
              </a:rPr>
            </a:br>
            <a:r>
              <a:rPr lang="en-US" sz="2400" dirty="0">
                <a:ea typeface="ＭＳ Ｐゴシック" panose="020B0600070205080204" pitchFamily="34" charset="-128"/>
              </a:rPr>
              <a:t>With TDABC, a manager needs to determine:</a:t>
            </a:r>
          </a:p>
        </p:txBody>
      </p:sp>
      <p:sp>
        <p:nvSpPr>
          <p:cNvPr id="4" name="Content Placeholder 3"/>
          <p:cNvSpPr>
            <a:spLocks noGrp="1"/>
          </p:cNvSpPr>
          <p:nvPr>
            <p:ph idx="13"/>
          </p:nvPr>
        </p:nvSpPr>
        <p:spPr>
          <a:xfrm>
            <a:off x="1447800" y="3337560"/>
            <a:ext cx="6248400" cy="863600"/>
          </a:xfrm>
          <a:solidFill>
            <a:srgbClr val="DDD9C3"/>
          </a:solidFill>
          <a:ln w="19050">
            <a:solidFill>
              <a:srgbClr val="4F81BD"/>
            </a:solidFill>
          </a:ln>
        </p:spPr>
        <p:txBody>
          <a:bodyPr/>
          <a:lstStyle/>
          <a:p>
            <a:pPr algn="ctr">
              <a:buFontTx/>
              <a:buAutoNum type="arabicParenR"/>
            </a:pPr>
            <a:r>
              <a:rPr lang="en-US" sz="2400" dirty="0"/>
              <a:t> The cost of the resources supplied</a:t>
            </a:r>
            <a:br>
              <a:rPr lang="en-US" sz="2400" dirty="0"/>
            </a:br>
            <a:r>
              <a:rPr lang="en-US" sz="2400" dirty="0"/>
              <a:t>to a department </a:t>
            </a:r>
          </a:p>
        </p:txBody>
      </p:sp>
      <p:sp>
        <p:nvSpPr>
          <p:cNvPr id="5" name="Content Placeholder 4"/>
          <p:cNvSpPr>
            <a:spLocks noGrp="1"/>
          </p:cNvSpPr>
          <p:nvPr>
            <p:ph idx="14"/>
          </p:nvPr>
        </p:nvSpPr>
        <p:spPr>
          <a:xfrm>
            <a:off x="1447800" y="4460240"/>
            <a:ext cx="6248400" cy="873760"/>
          </a:xfrm>
          <a:solidFill>
            <a:srgbClr val="DDD9C3"/>
          </a:solidFill>
          <a:ln w="19050">
            <a:solidFill>
              <a:srgbClr val="4F81BD"/>
            </a:solidFill>
          </a:ln>
        </p:spPr>
        <p:txBody>
          <a:bodyPr/>
          <a:lstStyle/>
          <a:p>
            <a:pPr algn="ctr"/>
            <a:r>
              <a:rPr lang="en-US" sz="2400" dirty="0"/>
              <a:t>2) The time it takes to complete the </a:t>
            </a:r>
            <a:br>
              <a:rPr lang="en-US" sz="2400" dirty="0"/>
            </a:br>
            <a:r>
              <a:rPr lang="en-US" sz="2400" dirty="0"/>
              <a:t>various activities of the department</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9-9</a:t>
            </a:r>
          </a:p>
        </p:txBody>
      </p:sp>
    </p:spTree>
    <p:extLst>
      <p:ext uri="{BB962C8B-B14F-4D97-AF65-F5344CB8AC3E}">
        <p14:creationId xmlns:p14="http://schemas.microsoft.com/office/powerpoint/2010/main" val="1084386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Chapter 9</a:t>
            </a:r>
          </a:p>
        </p:txBody>
      </p:sp>
    </p:spTree>
    <p:extLst>
      <p:ext uri="{BB962C8B-B14F-4D97-AF65-F5344CB8AC3E}">
        <p14:creationId xmlns:p14="http://schemas.microsoft.com/office/powerpoint/2010/main" val="362019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560"/>
            <a:ext cx="8229600" cy="1706880"/>
          </a:xfrm>
        </p:spPr>
        <p:txBody>
          <a:bodyPr/>
          <a:lstStyle/>
          <a:p>
            <a:pPr algn="ctr"/>
            <a:r>
              <a:rPr lang="en-US" sz="4400" dirty="0">
                <a:solidFill>
                  <a:srgbClr val="B44600"/>
                </a:solidFill>
              </a:rPr>
              <a:t>Accessibility Content: Text Alternatives for Images</a:t>
            </a:r>
          </a:p>
        </p:txBody>
      </p:sp>
    </p:spTree>
    <p:extLst>
      <p:ext uri="{BB962C8B-B14F-4D97-AF65-F5344CB8AC3E}">
        <p14:creationId xmlns:p14="http://schemas.microsoft.com/office/powerpoint/2010/main" val="260399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Two-Stage Cost Allocation</a:t>
            </a:r>
            <a:r>
              <a:rPr lang="en-US" sz="1050" dirty="0"/>
              <a:t> </a:t>
            </a:r>
            <a:r>
              <a:rPr lang="en-US" sz="1200" dirty="0"/>
              <a:t>2</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400" dirty="0"/>
              <a:t>Across the top is a large box </a:t>
            </a:r>
            <a:r>
              <a:rPr lang="en-IN" sz="2400" dirty="0" err="1"/>
              <a:t>labeled</a:t>
            </a:r>
            <a:r>
              <a:rPr lang="en-IN" sz="2400" dirty="0"/>
              <a:t> manufacturing overhead. A line descends from this box and divides into two, each pointing to two boxes in the next row: Department 1: for example, fabrication, and Department 2: for example, assembly. A dashed line from each of these boxes descends to the large box in the third row </a:t>
            </a:r>
            <a:r>
              <a:rPr lang="en-IN" sz="2400" dirty="0" err="1"/>
              <a:t>labeled</a:t>
            </a:r>
            <a:r>
              <a:rPr lang="en-IN" sz="2400" dirty="0"/>
              <a:t> Products. At the second stage of cost allocation: Department 1 uses Cost driver 1, which is machine-hours and Department 2 uses Cost driver 2, which is labor-hours or labor costs. </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426331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ABC Cost Flow Diagram</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200" dirty="0"/>
              <a:t>Across the top is a large box </a:t>
            </a:r>
            <a:r>
              <a:rPr lang="en-IN" sz="2200" dirty="0" err="1"/>
              <a:t>labeled</a:t>
            </a:r>
            <a:r>
              <a:rPr lang="en-IN" sz="2200" dirty="0"/>
              <a:t> manufacturing overhead. From a line descends and divides into four to enter four boxes in the second row. The first stage of allocation includes three steps. In Step 1 and Step 2, the activities and cost drivers for the activity are identified in the four boxes: Setting up machines (setup hours), Handling materials (production runs), Machining (machine-hours), and Packing and shipping (production runs). Step 3 computes a dollar cost rate per cost driver unit. A line from each of the boxes in the second row descends and joins together to enter each of two boxes in the third row: Product A and Product Z. At this second stage, the actual volume for each of the cost drivers for each product is identified. Product A: 3 setup hours, 2 production runs, 1,500 machine-hours and Product Z: 9 setup hours, 4 production runs, 2,500 machine-hours. </a:t>
            </a:r>
            <a:endParaRPr lang="en-US" sz="22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238487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Cost Flow Diagram – ABC System</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000" dirty="0"/>
              <a:t>Across the top are two boxes: A small box </a:t>
            </a:r>
            <a:r>
              <a:rPr lang="en-IN" sz="2000" dirty="0" err="1"/>
              <a:t>labeled</a:t>
            </a:r>
            <a:r>
              <a:rPr lang="en-IN" sz="2000" dirty="0"/>
              <a:t> direct costs and A large box </a:t>
            </a:r>
            <a:r>
              <a:rPr lang="en-IN" sz="2000" dirty="0" err="1"/>
              <a:t>labeled</a:t>
            </a:r>
            <a:r>
              <a:rPr lang="en-IN" sz="2000" dirty="0"/>
              <a:t> manufacturing overhead. A line descends from the direct costs box and splits to enter each of two product boxes in the fourth row: Sport and Pro. A line descends from the manufacturing overhead box and divides into two, each pointing to two boxes in the second row: Assembly building and Packaging building. The third row of boxes contains five boxes, three with lines from the Assembly building box in the second row, and two with lines from the Packaging building box in the second row. The boxes below Assembly building contain the activity and the cost drivers: Assembling cameras (machine-hours), Setting up machines (setup hours), and Handling materials (runs). The boxes below Packaging building contain the activity and the cost drivers: Inspecting and packing (direct labor-hours) and Shipping (shipments). A line from each of the boxes in the third row descends and joins together to enter each of the two boxes in the fourth row: Sports and Pro. </a:t>
            </a:r>
            <a:endParaRPr lang="en-US" sz="20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226890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Direct Materials Costs</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The T account on the left is titled Materials Inventory. It has two entries in the credit column: 1.5M and 2.4M.</a:t>
            </a:r>
          </a:p>
          <a:p>
            <a:endParaRPr lang="en-US" sz="2400" dirty="0"/>
          </a:p>
          <a:p>
            <a:r>
              <a:rPr lang="en-US" sz="2400" dirty="0"/>
              <a:t>The upper right T account is titled Assembly WIP Sport. It has one entry in the debit column: DM 1.5M. It has an arrow pointing to it from the 1.5M figure in the Materials Inventory T account.</a:t>
            </a:r>
          </a:p>
          <a:p>
            <a:endParaRPr lang="en-US" sz="2400" dirty="0"/>
          </a:p>
          <a:p>
            <a:r>
              <a:rPr lang="en-US" sz="2400" dirty="0"/>
              <a:t>The lower right T account is titled Assembly WIP Pro. It has one entry in the debit column: DM 2.4M. It has an arrow pointing to it from the 2.4M figure in the Materials Inventory T account.</a:t>
            </a:r>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1841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Direct Labor Costs</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The T account on the left is titled Wages Payable. It has two entries in the credit column: 750k and 600k.</a:t>
            </a:r>
          </a:p>
          <a:p>
            <a:endParaRPr lang="en-US" sz="2400" dirty="0"/>
          </a:p>
          <a:p>
            <a:r>
              <a:rPr lang="en-US" sz="2400" dirty="0"/>
              <a:t>The upper right T account is titled Assembly WIP Sport. It has two entries in the debit column: DM 1.5M and DL 750k, the latter of which has an arrow pointing to it from the 750k figure in the Wages Payable T account.</a:t>
            </a:r>
          </a:p>
          <a:p>
            <a:endParaRPr lang="en-US" sz="2400" dirty="0"/>
          </a:p>
          <a:p>
            <a:r>
              <a:rPr lang="en-US" sz="2400" dirty="0"/>
              <a:t>The lower right T account is titled Assembly WIP Pro. It has two entries in the debit column: DM 2.4M and DL 600k, the latter of which has an arrow pointing to it from the 600k figure in the Wages Payable T account.</a:t>
            </a:r>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11688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Overhead Costs</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382000" cy="5120640"/>
          </a:xfrm>
        </p:spPr>
        <p:txBody>
          <a:bodyPr/>
          <a:lstStyle/>
          <a:p>
            <a:pPr>
              <a:spcBef>
                <a:spcPts val="300"/>
              </a:spcBef>
            </a:pPr>
            <a:r>
              <a:rPr lang="en-US" sz="2000" dirty="0"/>
              <a:t>The upper left T account is titled Assembling. It has one debit entry — 1,080k — and two credit entries: 180k and 900k</a:t>
            </a:r>
            <a:r>
              <a:rPr lang="en-US" sz="2000" dirty="0" smtClean="0"/>
              <a:t>.</a:t>
            </a:r>
            <a:endParaRPr lang="en-US" sz="2000" dirty="0"/>
          </a:p>
          <a:p>
            <a:pPr>
              <a:spcBef>
                <a:spcPts val="300"/>
              </a:spcBef>
            </a:pPr>
            <a:r>
              <a:rPr lang="en-US" sz="2000" dirty="0"/>
              <a:t>The middle left T account is titled Setting Up. It has one debit entry — 396k — and two credit entries: 36k and 360k</a:t>
            </a:r>
            <a:r>
              <a:rPr lang="en-US" sz="2000" dirty="0" smtClean="0"/>
              <a:t>.</a:t>
            </a:r>
            <a:endParaRPr lang="en-US" sz="2000" dirty="0"/>
          </a:p>
          <a:p>
            <a:pPr>
              <a:spcBef>
                <a:spcPts val="300"/>
              </a:spcBef>
            </a:pPr>
            <a:r>
              <a:rPr lang="en-US" sz="2000" dirty="0"/>
              <a:t>The bottom left T account is titled Handling Material. It has one debit entry — 144k — and two credit entries: 24k and 120k</a:t>
            </a:r>
            <a:r>
              <a:rPr lang="en-US" sz="2000" dirty="0" smtClean="0"/>
              <a:t>.</a:t>
            </a:r>
            <a:endParaRPr lang="en-US" sz="2000" dirty="0"/>
          </a:p>
          <a:p>
            <a:pPr>
              <a:spcBef>
                <a:spcPts val="300"/>
              </a:spcBef>
            </a:pPr>
            <a:r>
              <a:rPr lang="en-US" sz="2000" dirty="0"/>
              <a:t>The upper right T account is titled Assembly WIP Sport and has three debit entries: DM 1.5M, DL 750k, and OH 240k</a:t>
            </a:r>
            <a:r>
              <a:rPr lang="en-US" sz="2000" dirty="0" smtClean="0"/>
              <a:t>.</a:t>
            </a:r>
            <a:endParaRPr lang="en-US" sz="2000" dirty="0"/>
          </a:p>
          <a:p>
            <a:pPr>
              <a:spcBef>
                <a:spcPts val="300"/>
              </a:spcBef>
            </a:pPr>
            <a:r>
              <a:rPr lang="en-US" sz="2000" dirty="0"/>
              <a:t>The last of these is fed into from each of the credit entries in the left side T accounts</a:t>
            </a:r>
            <a:r>
              <a:rPr lang="en-US" sz="2000" dirty="0" smtClean="0"/>
              <a:t>.</a:t>
            </a:r>
            <a:endParaRPr lang="en-US" sz="2000" dirty="0"/>
          </a:p>
          <a:p>
            <a:pPr>
              <a:spcBef>
                <a:spcPts val="300"/>
              </a:spcBef>
            </a:pPr>
            <a:r>
              <a:rPr lang="en-US" sz="2000" dirty="0"/>
              <a:t>The lower right T account is titled Assembly WIP Pro and has three debit entries: DM 2.4M, DL 600k, and OH 1,380k</a:t>
            </a:r>
            <a:r>
              <a:rPr lang="en-US" sz="2000" dirty="0" smtClean="0"/>
              <a:t>.</a:t>
            </a:r>
            <a:endParaRPr lang="en-US" sz="2000" dirty="0"/>
          </a:p>
          <a:p>
            <a:pPr>
              <a:spcBef>
                <a:spcPts val="300"/>
              </a:spcBef>
            </a:pPr>
            <a:r>
              <a:rPr lang="en-US" sz="2000" dirty="0"/>
              <a:t>The last of these is fed into from each of the credit entries in the left side T accounts.</a:t>
            </a:r>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326097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Product Costs and Decision Making</a:t>
            </a:r>
            <a:r>
              <a:rPr lang="en-IN" sz="1200" dirty="0"/>
              <a:t> 2</a:t>
            </a:r>
            <a:endParaRPr lang="en-US" sz="1200" dirty="0"/>
          </a:p>
        </p:txBody>
      </p:sp>
      <p:sp>
        <p:nvSpPr>
          <p:cNvPr id="3" name="Content Placeholder 2"/>
          <p:cNvSpPr>
            <a:spLocks noGrp="1"/>
          </p:cNvSpPr>
          <p:nvPr>
            <p:ph idx="1"/>
          </p:nvPr>
        </p:nvSpPr>
        <p:spPr>
          <a:xfrm>
            <a:off x="1676400" y="1447800"/>
            <a:ext cx="5791200" cy="838200"/>
          </a:xfrm>
          <a:solidFill>
            <a:srgbClr val="DDD9C3"/>
          </a:solidFill>
          <a:ln w="19050">
            <a:solidFill>
              <a:srgbClr val="4F81BD"/>
            </a:solidFill>
          </a:ln>
        </p:spPr>
        <p:txBody>
          <a:bodyPr/>
          <a:lstStyle/>
          <a:p>
            <a:pPr algn="ctr" defTabSz="274320">
              <a:buSzPct val="100000"/>
              <a:defRPr/>
            </a:pPr>
            <a:r>
              <a:rPr lang="en-US" sz="2400" dirty="0"/>
              <a:t>The accountant estimated that overhead will be $163,800.</a:t>
            </a:r>
          </a:p>
        </p:txBody>
      </p:sp>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9-1</a:t>
            </a:r>
          </a:p>
        </p:txBody>
      </p:sp>
      <p:graphicFrame>
        <p:nvGraphicFramePr>
          <p:cNvPr id="5" name="Table 4"/>
          <p:cNvGraphicFramePr>
            <a:graphicFrameLocks noGrp="1"/>
          </p:cNvGraphicFramePr>
          <p:nvPr>
            <p:extLst>
              <p:ext uri="{D42A27DB-BD31-4B8C-83A1-F6EECF244321}">
                <p14:modId xmlns:p14="http://schemas.microsoft.com/office/powerpoint/2010/main" val="1839811974"/>
              </p:ext>
            </p:extLst>
          </p:nvPr>
        </p:nvGraphicFramePr>
        <p:xfrm>
          <a:off x="1234440" y="2540000"/>
          <a:ext cx="6675120" cy="370840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1321920124"/>
                    </a:ext>
                  </a:extLst>
                </a:gridCol>
                <a:gridCol w="1645920">
                  <a:extLst>
                    <a:ext uri="{9D8B030D-6E8A-4147-A177-3AD203B41FA5}">
                      <a16:colId xmlns:a16="http://schemas.microsoft.com/office/drawing/2014/main" val="3359559065"/>
                    </a:ext>
                  </a:extLst>
                </a:gridCol>
                <a:gridCol w="1645920">
                  <a:extLst>
                    <a:ext uri="{9D8B030D-6E8A-4147-A177-3AD203B41FA5}">
                      <a16:colId xmlns:a16="http://schemas.microsoft.com/office/drawing/2014/main" val="3236078900"/>
                    </a:ext>
                  </a:extLst>
                </a:gridCol>
              </a:tblGrid>
              <a:tr h="370840">
                <a:tc>
                  <a:txBody>
                    <a:bodyPr/>
                    <a:lstStyle/>
                    <a:p>
                      <a:endParaRPr lang="en-IN" b="0" dirty="0">
                        <a:solidFill>
                          <a:schemeClr val="tx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Original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S-66s only</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52042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Manufacturing overhead: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endParaRPr lang="en-IN" b="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612653084"/>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Utilities</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3,360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2,100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393807572"/>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Supplies</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3,500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2,240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49910693"/>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Training</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42,000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 26,520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998926751"/>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Supervision</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76,860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76,860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224494367"/>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Machine depreciation</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41,370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41,370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358271071"/>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Plant depreciation</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56,070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solidFill>
                            <a:schemeClr val="tx1"/>
                          </a:solidFill>
                          <a:latin typeface="Arial" panose="020B0604020202020204" pitchFamily="34" charset="0"/>
                          <a:cs typeface="Arial" panose="020B0604020202020204" pitchFamily="34" charset="0"/>
                        </a:rPr>
                        <a:t>56,070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399086083"/>
                  </a:ext>
                </a:extLst>
              </a:tr>
              <a:tr h="370840">
                <a:tc>
                  <a:txBody>
                    <a:bodyPr/>
                    <a:lstStyle/>
                    <a:p>
                      <a:pPr marL="274320"/>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Miscellaneous</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sng" dirty="0">
                          <a:solidFill>
                            <a:schemeClr val="tx1"/>
                          </a:solidFill>
                          <a:latin typeface="Arial" panose="020B0604020202020204" pitchFamily="34" charset="0"/>
                          <a:cs typeface="Arial" panose="020B0604020202020204" pitchFamily="34" charset="0"/>
                        </a:rPr>
                        <a:t>    28,840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sng" dirty="0">
                          <a:solidFill>
                            <a:schemeClr val="tx1"/>
                          </a:solidFill>
                          <a:latin typeface="Arial" panose="020B0604020202020204" pitchFamily="34" charset="0"/>
                          <a:cs typeface="Arial" panose="020B0604020202020204" pitchFamily="34" charset="0"/>
                        </a:rPr>
                        <a:t>  </a:t>
                      </a:r>
                      <a:r>
                        <a:rPr lang="en-US" altLang="en-US" sz="1800" u="sng" baseline="0" dirty="0">
                          <a:solidFill>
                            <a:schemeClr val="tx1"/>
                          </a:solidFill>
                          <a:latin typeface="Arial" panose="020B0604020202020204" pitchFamily="34" charset="0"/>
                          <a:cs typeface="Arial" panose="020B0604020202020204" pitchFamily="34" charset="0"/>
                        </a:rPr>
                        <a:t> </a:t>
                      </a:r>
                      <a:r>
                        <a:rPr lang="en-US" altLang="en-US" sz="1800" u="sng" dirty="0">
                          <a:solidFill>
                            <a:schemeClr val="tx1"/>
                          </a:solidFill>
                          <a:latin typeface="Arial" panose="020B0604020202020204" pitchFamily="34" charset="0"/>
                          <a:cs typeface="Arial" panose="020B0604020202020204" pitchFamily="34" charset="0"/>
                        </a:rPr>
                        <a:t> 28,840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77384346"/>
                  </a:ext>
                </a:extLst>
              </a:tr>
              <a:tr h="370840">
                <a:tc>
                  <a:txBody>
                    <a:bodyPr/>
                    <a:lstStyle/>
                    <a:p>
                      <a:r>
                        <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Total overhead</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800" u="dbl" baseline="0" dirty="0">
                          <a:solidFill>
                            <a:schemeClr val="tx1"/>
                          </a:solidFill>
                          <a:latin typeface="Arial" panose="020B0604020202020204" pitchFamily="34" charset="0"/>
                          <a:cs typeface="Arial" panose="020B0604020202020204" pitchFamily="34" charset="0"/>
                        </a:rPr>
                        <a:t>$252,000</a:t>
                      </a:r>
                      <a:endParaRPr lang="en-IN" b="0" u="dbl" baseline="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r>
                        <a:rPr lang="en-US" altLang="en-US" sz="1800" u="dbl" baseline="0" dirty="0">
                          <a:solidFill>
                            <a:schemeClr val="tx1"/>
                          </a:solidFill>
                          <a:latin typeface="Arial" panose="020B0604020202020204" pitchFamily="34" charset="0"/>
                          <a:cs typeface="Arial" panose="020B0604020202020204" pitchFamily="34" charset="0"/>
                        </a:rPr>
                        <a:t>$234,000</a:t>
                      </a:r>
                      <a:endParaRPr lang="en-IN" b="0" u="dbl" baseline="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912395751"/>
                  </a:ext>
                </a:extLst>
              </a:tr>
            </a:tbl>
          </a:graphicData>
        </a:graphic>
      </p:graphicFrame>
    </p:spTree>
    <p:extLst>
      <p:ext uri="{BB962C8B-B14F-4D97-AF65-F5344CB8AC3E}">
        <p14:creationId xmlns:p14="http://schemas.microsoft.com/office/powerpoint/2010/main" val="1612076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Transfer from Assembly to Packaging</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382000" cy="5120640"/>
          </a:xfrm>
        </p:spPr>
        <p:txBody>
          <a:bodyPr/>
          <a:lstStyle/>
          <a:p>
            <a:pPr>
              <a:spcBef>
                <a:spcPts val="300"/>
              </a:spcBef>
            </a:pPr>
            <a:r>
              <a:rPr lang="en-US" sz="2400" dirty="0"/>
              <a:t>The upper left T account is titled Assembly WIP Sport and has three debit entries: DM 1.5M, DL 750k, and OH 240k. It also has one credit entry: 2.490k</a:t>
            </a:r>
            <a:r>
              <a:rPr lang="en-US" sz="2400" dirty="0" smtClean="0"/>
              <a:t>.</a:t>
            </a:r>
            <a:endParaRPr lang="en-US" sz="2400" dirty="0"/>
          </a:p>
          <a:p>
            <a:pPr>
              <a:spcBef>
                <a:spcPts val="300"/>
              </a:spcBef>
            </a:pPr>
            <a:r>
              <a:rPr lang="en-US" sz="2400" dirty="0"/>
              <a:t>The lower left T account is titled Assembly WIP Pro and has three debit entries: DM 2.4M, DL 600k, and OH 1,380k. It also has one credit entry: 4,380k</a:t>
            </a:r>
            <a:r>
              <a:rPr lang="en-US" sz="2400" dirty="0" smtClean="0"/>
              <a:t>.</a:t>
            </a:r>
            <a:endParaRPr lang="en-US" sz="2400" dirty="0"/>
          </a:p>
          <a:p>
            <a:pPr>
              <a:spcBef>
                <a:spcPts val="300"/>
              </a:spcBef>
            </a:pPr>
            <a:r>
              <a:rPr lang="en-US" sz="2400" dirty="0"/>
              <a:t>The upper right T account is titled Packaging WIP Sport and has one debit entry: 2,490k. The identical figure from the Assembly WIP Sport T account points to this one</a:t>
            </a:r>
            <a:r>
              <a:rPr lang="en-US" sz="2400" dirty="0" smtClean="0"/>
              <a:t>.</a:t>
            </a:r>
            <a:endParaRPr lang="en-US" sz="2400" dirty="0"/>
          </a:p>
          <a:p>
            <a:pPr>
              <a:spcBef>
                <a:spcPts val="300"/>
              </a:spcBef>
            </a:pPr>
            <a:r>
              <a:rPr lang="en-US" sz="2400" dirty="0"/>
              <a:t>The lower right T account is titled Packaging WIP Pro and has one debit entry: 4,380k. The identical figure from the Assembly WIP Pro T account points to this one.</a:t>
            </a:r>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22708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Product Costs and Decision Making</a:t>
            </a:r>
            <a:r>
              <a:rPr lang="en-IN" sz="1200" dirty="0"/>
              <a:t> 3</a:t>
            </a:r>
            <a:endParaRPr lang="en-US" sz="1200" dirty="0"/>
          </a:p>
        </p:txBody>
      </p:sp>
      <p:graphicFrame>
        <p:nvGraphicFramePr>
          <p:cNvPr id="5" name="Table 2"/>
          <p:cNvGraphicFramePr>
            <a:graphicFrameLocks noGrp="1"/>
          </p:cNvGraphicFramePr>
          <p:nvPr>
            <p:extLst>
              <p:ext uri="{D42A27DB-BD31-4B8C-83A1-F6EECF244321}">
                <p14:modId xmlns:p14="http://schemas.microsoft.com/office/powerpoint/2010/main" val="1616018999"/>
              </p:ext>
            </p:extLst>
          </p:nvPr>
        </p:nvGraphicFramePr>
        <p:xfrm>
          <a:off x="1066800" y="1823720"/>
          <a:ext cx="6675120" cy="259588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1321920124"/>
                    </a:ext>
                  </a:extLst>
                </a:gridCol>
                <a:gridCol w="1645920">
                  <a:extLst>
                    <a:ext uri="{9D8B030D-6E8A-4147-A177-3AD203B41FA5}">
                      <a16:colId xmlns:a16="http://schemas.microsoft.com/office/drawing/2014/main" val="3359559065"/>
                    </a:ext>
                  </a:extLst>
                </a:gridCol>
                <a:gridCol w="1645920">
                  <a:extLst>
                    <a:ext uri="{9D8B030D-6E8A-4147-A177-3AD203B41FA5}">
                      <a16:colId xmlns:a16="http://schemas.microsoft.com/office/drawing/2014/main" val="3236078900"/>
                    </a:ext>
                  </a:extLst>
                </a:gridCol>
              </a:tblGrid>
              <a:tr h="370840">
                <a:tc>
                  <a:txBody>
                    <a:bodyPr/>
                    <a:lstStyle/>
                    <a:p>
                      <a:endParaRPr lang="en-IN" b="0" dirty="0">
                        <a:solidFill>
                          <a:schemeClr val="tx1"/>
                        </a:solidFill>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Original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S-66s only</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52042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Direct materials</a:t>
                      </a:r>
                      <a:endParaRPr lang="en-US" sz="1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en-US" sz="1800" dirty="0">
                          <a:latin typeface="Arial"/>
                          <a:cs typeface="Arial"/>
                        </a:rPr>
                        <a:t>$  76,000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tc>
                  <a:txBody>
                    <a:bodyPr/>
                    <a:lstStyle/>
                    <a:p>
                      <a:pPr algn="r"/>
                      <a:r>
                        <a:rPr lang="en-US" sz="1800" dirty="0">
                          <a:latin typeface="Arial"/>
                          <a:cs typeface="Arial"/>
                        </a:rPr>
                        <a:t>$ 36,000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61265308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Direct labor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dirty="0">
                          <a:latin typeface="Arial"/>
                          <a:cs typeface="Arial"/>
                        </a:rPr>
                        <a:t>150,000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78,000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39380757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Manufacturing overhead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sng" dirty="0">
                          <a:latin typeface="Arial"/>
                          <a:cs typeface="Arial"/>
                        </a:rPr>
                        <a:t>  252,000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sz="1800" u="sng" dirty="0">
                          <a:latin typeface="Arial"/>
                          <a:cs typeface="Arial"/>
                        </a:rPr>
                        <a:t>  234,000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1649910693"/>
                  </a:ext>
                </a:extLst>
              </a:tr>
              <a:tr h="370840">
                <a:tc>
                  <a:txBody>
                    <a:bodyPr/>
                    <a:lstStyle/>
                    <a:p>
                      <a:pPr marL="0"/>
                      <a:r>
                        <a:rPr lang="en-US" sz="1800" dirty="0">
                          <a:latin typeface="Arial"/>
                          <a:cs typeface="Arial"/>
                        </a:rPr>
                        <a:t>Total costs</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altLang="en-US" sz="1800" u="dbl" baseline="0" dirty="0">
                          <a:latin typeface="Arial"/>
                          <a:cs typeface="Arial"/>
                        </a:rPr>
                        <a:t>$478,000</a:t>
                      </a:r>
                      <a:endParaRPr lang="en-IN" b="0" u="dbl" baseline="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sz="1800" u="dbl" dirty="0">
                          <a:latin typeface="Arial"/>
                          <a:cs typeface="Arial"/>
                        </a:rPr>
                        <a:t>$348,000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99892675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Burden rate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tc>
                  <a:txBody>
                    <a:bodyPr/>
                    <a:lstStyle/>
                    <a:p>
                      <a:pPr algn="r"/>
                      <a:r>
                        <a:rPr lang="en-US" sz="1800" dirty="0">
                          <a:latin typeface="Arial"/>
                          <a:cs typeface="Arial"/>
                        </a:rPr>
                        <a:t>$60</a:t>
                      </a:r>
                      <a:endParaRPr lang="en-IN" b="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422449436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Unit cost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algn="r"/>
                      <a:endParaRPr lang="en-IN" b="0" u="dbl" baseline="0"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$1,450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6E"/>
                    </a:solidFill>
                  </a:tcPr>
                </a:tc>
                <a:extLst>
                  <a:ext uri="{0D108BD9-81ED-4DB2-BD59-A6C34878D82A}">
                    <a16:rowId xmlns:a16="http://schemas.microsoft.com/office/drawing/2014/main" val="2912395751"/>
                  </a:ext>
                </a:extLst>
              </a:tr>
            </a:tbl>
          </a:graphicData>
        </a:graphic>
      </p:graphicFrame>
      <p:sp>
        <p:nvSpPr>
          <p:cNvPr id="3" name="Content Placeholder 3"/>
          <p:cNvSpPr>
            <a:spLocks noGrp="1"/>
          </p:cNvSpPr>
          <p:nvPr>
            <p:ph idx="1"/>
          </p:nvPr>
        </p:nvSpPr>
        <p:spPr>
          <a:xfrm>
            <a:off x="1676400" y="4800600"/>
            <a:ext cx="5791200" cy="838200"/>
          </a:xfrm>
          <a:solidFill>
            <a:srgbClr val="DDD9C3"/>
          </a:solidFill>
          <a:ln w="19050">
            <a:solidFill>
              <a:srgbClr val="4F81BD"/>
            </a:solidFill>
          </a:ln>
        </p:spPr>
        <p:txBody>
          <a:bodyPr/>
          <a:lstStyle/>
          <a:p>
            <a:pPr algn="ctr">
              <a:buSzPct val="100000"/>
            </a:pPr>
            <a:r>
              <a:rPr lang="en-US" sz="2400" dirty="0"/>
              <a:t>The cost per unit for the S-66’s will increase from $1,125 to $1,450.</a:t>
            </a:r>
          </a:p>
        </p:txBody>
      </p:sp>
      <p:sp>
        <p:nvSpPr>
          <p:cNvPr id="7" name="Content Placeholder 4"/>
          <p:cNvSpPr>
            <a:spLocks noGrp="1"/>
          </p:cNvSpPr>
          <p:nvPr>
            <p:ph idx="13"/>
          </p:nvPr>
        </p:nvSpPr>
        <p:spPr>
          <a:xfrm>
            <a:off x="0" y="0"/>
            <a:ext cx="457200" cy="457200"/>
          </a:xfrm>
          <a:solidFill>
            <a:srgbClr val="BEBEBE"/>
          </a:solidFill>
        </p:spPr>
        <p:txBody>
          <a:bodyPr anchor="ctr"/>
          <a:lstStyle/>
          <a:p>
            <a:pPr algn="ctr"/>
            <a:r>
              <a:rPr lang="en-US" sz="1200" b="1" dirty="0"/>
              <a:t>LO 9-1</a:t>
            </a:r>
          </a:p>
        </p:txBody>
      </p:sp>
    </p:spTree>
    <p:extLst>
      <p:ext uri="{BB962C8B-B14F-4D97-AF65-F5344CB8AC3E}">
        <p14:creationId xmlns:p14="http://schemas.microsoft.com/office/powerpoint/2010/main" val="304002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Death Spiral</a:t>
            </a:r>
          </a:p>
        </p:txBody>
      </p:sp>
      <p:sp>
        <p:nvSpPr>
          <p:cNvPr id="3" name="Content Placeholder 2"/>
          <p:cNvSpPr>
            <a:spLocks noGrp="1"/>
          </p:cNvSpPr>
          <p:nvPr>
            <p:ph idx="1"/>
          </p:nvPr>
        </p:nvSpPr>
        <p:spPr>
          <a:xfrm>
            <a:off x="2057400" y="1691640"/>
            <a:ext cx="5029200" cy="1280160"/>
          </a:xfrm>
          <a:solidFill>
            <a:srgbClr val="DDD9C3"/>
          </a:solidFill>
          <a:ln w="19050">
            <a:solidFill>
              <a:srgbClr val="4F81BD"/>
            </a:solidFill>
          </a:ln>
        </p:spPr>
        <p:txBody>
          <a:bodyPr/>
          <a:lstStyle/>
          <a:p>
            <a:pPr algn="ctr" defTabSz="273050">
              <a:defRPr/>
            </a:pPr>
            <a:r>
              <a:rPr lang="en-US" sz="2400" dirty="0">
                <a:ea typeface="ＭＳ Ｐゴシック" panose="020B0600070205080204" pitchFamily="34" charset="-128"/>
              </a:rPr>
              <a:t>This is a process that begins by attempting to increase price to meet reported product cost.</a:t>
            </a:r>
          </a:p>
        </p:txBody>
      </p:sp>
      <p:sp>
        <p:nvSpPr>
          <p:cNvPr id="4" name="Content Placeholder 3"/>
          <p:cNvSpPr>
            <a:spLocks noGrp="1"/>
          </p:cNvSpPr>
          <p:nvPr>
            <p:ph idx="13"/>
          </p:nvPr>
        </p:nvSpPr>
        <p:spPr>
          <a:xfrm>
            <a:off x="2057400" y="3398520"/>
            <a:ext cx="5029200" cy="868680"/>
          </a:xfrm>
          <a:solidFill>
            <a:srgbClr val="DDD9C3"/>
          </a:solidFill>
          <a:ln w="19050">
            <a:solidFill>
              <a:srgbClr val="4F81BD"/>
            </a:solidFill>
          </a:ln>
        </p:spPr>
        <p:txBody>
          <a:bodyPr/>
          <a:lstStyle/>
          <a:p>
            <a:pPr algn="ctr" defTabSz="273050">
              <a:defRPr/>
            </a:pPr>
            <a:r>
              <a:rPr lang="en-US" sz="2400" dirty="0">
                <a:ea typeface="ＭＳ Ｐゴシック" panose="020B0600070205080204" pitchFamily="34" charset="-128"/>
              </a:rPr>
              <a:t>The process may result in demand for even fewer units.</a:t>
            </a:r>
          </a:p>
        </p:txBody>
      </p:sp>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200" b="1" dirty="0"/>
              <a:t>LO 9-1</a:t>
            </a:r>
          </a:p>
        </p:txBody>
      </p:sp>
    </p:spTree>
    <p:extLst>
      <p:ext uri="{BB962C8B-B14F-4D97-AF65-F5344CB8AC3E}">
        <p14:creationId xmlns:p14="http://schemas.microsoft.com/office/powerpoint/2010/main" val="177376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Two-Stage Cost Allocation</a:t>
            </a:r>
            <a:r>
              <a:rPr lang="en-US" sz="1200" dirty="0"/>
              <a:t> 1</a:t>
            </a:r>
          </a:p>
        </p:txBody>
      </p:sp>
      <p:sp>
        <p:nvSpPr>
          <p:cNvPr id="3" name="Content Placeholder 2"/>
          <p:cNvSpPr>
            <a:spLocks noGrp="1"/>
          </p:cNvSpPr>
          <p:nvPr>
            <p:ph idx="1"/>
          </p:nvPr>
        </p:nvSpPr>
        <p:spPr>
          <a:xfrm>
            <a:off x="777240" y="1371600"/>
            <a:ext cx="7589520" cy="914400"/>
          </a:xfrm>
          <a:solidFill>
            <a:srgbClr val="C6D9F1"/>
          </a:solidFill>
        </p:spPr>
        <p:txBody>
          <a:bodyPr/>
          <a:lstStyle/>
          <a:p>
            <a:pPr marL="1371600" indent="-1371600" defTabSz="365760">
              <a:spcBef>
                <a:spcPts val="0"/>
              </a:spcBef>
              <a:defRPr/>
            </a:pPr>
            <a:r>
              <a:rPr lang="en-US" sz="2800" b="1" dirty="0">
                <a:solidFill>
                  <a:srgbClr val="0000CC"/>
                </a:solidFill>
                <a:ea typeface="ＭＳ Ｐゴシック" panose="020B0600070205080204" pitchFamily="34" charset="-128"/>
              </a:rPr>
              <a:t>LO 9-2</a:t>
            </a:r>
            <a:r>
              <a:rPr lang="en-US" sz="2400" dirty="0">
                <a:ea typeface="ＭＳ Ｐゴシック" panose="020B0600070205080204" pitchFamily="34" charset="-128"/>
              </a:rPr>
              <a:t>	Explain how a two-stage product costing system works.</a:t>
            </a:r>
          </a:p>
        </p:txBody>
      </p:sp>
      <p:sp>
        <p:nvSpPr>
          <p:cNvPr id="4" name="Content Placeholder 3"/>
          <p:cNvSpPr>
            <a:spLocks noGrp="1"/>
          </p:cNvSpPr>
          <p:nvPr>
            <p:ph idx="13"/>
          </p:nvPr>
        </p:nvSpPr>
        <p:spPr>
          <a:xfrm>
            <a:off x="1676400" y="2712720"/>
            <a:ext cx="5791200" cy="1021080"/>
          </a:xfrm>
          <a:solidFill>
            <a:srgbClr val="DDD9C3"/>
          </a:solidFill>
          <a:ln w="19050">
            <a:solidFill>
              <a:srgbClr val="4F81BD"/>
            </a:solidFill>
          </a:ln>
        </p:spPr>
        <p:txBody>
          <a:bodyPr/>
          <a:lstStyle/>
          <a:p>
            <a:pPr algn="ctr" defTabSz="274320">
              <a:defRPr/>
            </a:pPr>
            <a:r>
              <a:rPr lang="en-US" sz="2400" b="1" dirty="0">
                <a:solidFill>
                  <a:srgbClr val="823300"/>
                </a:solidFill>
                <a:ea typeface="ＭＳ Ｐゴシック" panose="020B0600070205080204" pitchFamily="34" charset="-128"/>
              </a:rPr>
              <a:t>First stage:</a:t>
            </a:r>
          </a:p>
          <a:p>
            <a:pPr algn="ctr"/>
            <a:r>
              <a:rPr lang="en-US" sz="2400" dirty="0"/>
              <a:t>Allocate overhead costs to departments.</a:t>
            </a:r>
          </a:p>
        </p:txBody>
      </p:sp>
      <p:sp>
        <p:nvSpPr>
          <p:cNvPr id="5" name="Content Placeholder 4"/>
          <p:cNvSpPr>
            <a:spLocks noGrp="1"/>
          </p:cNvSpPr>
          <p:nvPr>
            <p:ph idx="14"/>
          </p:nvPr>
        </p:nvSpPr>
        <p:spPr>
          <a:xfrm>
            <a:off x="1676400" y="4191000"/>
            <a:ext cx="5791200" cy="1407160"/>
          </a:xfrm>
          <a:solidFill>
            <a:srgbClr val="DDD9C3"/>
          </a:solidFill>
          <a:ln w="19050">
            <a:solidFill>
              <a:srgbClr val="4F81BD"/>
            </a:solidFill>
          </a:ln>
        </p:spPr>
        <p:txBody>
          <a:bodyPr/>
          <a:lstStyle/>
          <a:p>
            <a:pPr algn="ctr" defTabSz="274320">
              <a:defRPr/>
            </a:pPr>
            <a:r>
              <a:rPr lang="en-US" sz="2400" b="1" dirty="0">
                <a:solidFill>
                  <a:srgbClr val="823300"/>
                </a:solidFill>
                <a:ea typeface="ＭＳ Ｐゴシック" panose="020B0600070205080204" pitchFamily="34" charset="-128"/>
              </a:rPr>
              <a:t>Second stage:</a:t>
            </a:r>
          </a:p>
          <a:p>
            <a:pPr algn="ctr"/>
            <a:r>
              <a:rPr lang="en-US" sz="2400" dirty="0"/>
              <a:t>Allocate department overhead costs to the products or services.</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200" b="1" dirty="0"/>
              <a:t>LO 9-2</a:t>
            </a:r>
          </a:p>
        </p:txBody>
      </p:sp>
    </p:spTree>
    <p:extLst>
      <p:ext uri="{BB962C8B-B14F-4D97-AF65-F5344CB8AC3E}">
        <p14:creationId xmlns:p14="http://schemas.microsoft.com/office/powerpoint/2010/main" val="151332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Two-Stage Cost Allocation</a:t>
            </a:r>
            <a:r>
              <a:rPr lang="en-US" sz="1200" dirty="0"/>
              <a:t> 2</a:t>
            </a:r>
            <a:endParaRPr lang="en-US" dirty="0"/>
          </a:p>
        </p:txBody>
      </p:sp>
      <p:pic>
        <p:nvPicPr>
          <p:cNvPr id="7" name="Picture 2" descr="The diagram depicts cost flow on the basis of a two-stage allocation syst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09" y="1600200"/>
            <a:ext cx="8285182" cy="4336988"/>
          </a:xfrm>
          <a:prstGeom prst="rect">
            <a:avLst/>
          </a:prstGeom>
        </p:spPr>
      </p:pic>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200" b="1" dirty="0"/>
              <a:t>LO 9-2</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75815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3967</TotalTime>
  <Words>2746</Words>
  <Application>Microsoft Office PowerPoint</Application>
  <PresentationFormat>On-screen Show (4:3)</PresentationFormat>
  <Paragraphs>665</Paragraphs>
  <Slides>50</Slides>
  <Notes>1</Notes>
  <HiddenSlides>8</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50</vt:i4>
      </vt:variant>
    </vt:vector>
  </HeadingPairs>
  <TitlesOfParts>
    <vt:vector size="69" baseType="lpstr">
      <vt:lpstr>ＭＳ Ｐゴシック</vt:lpstr>
      <vt:lpstr>Arial</vt:lpstr>
      <vt:lpstr>ArumSans Bd</vt:lpstr>
      <vt:lpstr>ArumSans Bold</vt:lpstr>
      <vt:lpstr>ArumSans Regular</vt:lpstr>
      <vt:lpstr>Calibri</vt:lpstr>
      <vt:lpstr>Gill Sans</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Fundamentals of Cost Accounting Sixth Edition</vt:lpstr>
      <vt:lpstr>Chapter 9</vt:lpstr>
      <vt:lpstr>Learning Objectives</vt:lpstr>
      <vt:lpstr>Product Costs and Decision Making 1</vt:lpstr>
      <vt:lpstr>Product Costs and Decision Making 2</vt:lpstr>
      <vt:lpstr>Product Costs and Decision Making 3</vt:lpstr>
      <vt:lpstr>The Death Spiral</vt:lpstr>
      <vt:lpstr>Two-Stage Cost Allocation 1</vt:lpstr>
      <vt:lpstr>Two-Stage Cost Allocation 2</vt:lpstr>
      <vt:lpstr>Two-Stage Cost Allocation 3</vt:lpstr>
      <vt:lpstr>Two-Stage Cost Allocation 4</vt:lpstr>
      <vt:lpstr>Two-Stage Cost Allocation 5</vt:lpstr>
      <vt:lpstr>Plantwide versus Department-Specific Rates 1</vt:lpstr>
      <vt:lpstr>Plantwide versus Department-Specific Rates 2</vt:lpstr>
      <vt:lpstr>Choice of Allocation Methods</vt:lpstr>
      <vt:lpstr>Activity-Based Costing (ABC) 1</vt:lpstr>
      <vt:lpstr>Activity-Based Costing (ABC) 2</vt:lpstr>
      <vt:lpstr>Developing Activity-Based Costs</vt:lpstr>
      <vt:lpstr>Identifying Activities that Use Resources</vt:lpstr>
      <vt:lpstr>ABC Cost Flow Diagram</vt:lpstr>
      <vt:lpstr>Cost Hierarchies 1</vt:lpstr>
      <vt:lpstr>Cost Hierarchies 2</vt:lpstr>
      <vt:lpstr>Cost Hierarchies 3</vt:lpstr>
      <vt:lpstr>Cost Hierarchies 4</vt:lpstr>
      <vt:lpstr>Cost Hierarchies 5</vt:lpstr>
      <vt:lpstr>ABC Illustrated</vt:lpstr>
      <vt:lpstr>ABC Illustrated Step 1: Identify the Activities</vt:lpstr>
      <vt:lpstr>ABC Illustrated Step 2: Identify the Cost Drivers</vt:lpstr>
      <vt:lpstr>ABC Illustrated Step 3: Compute the Cost Driver Rates</vt:lpstr>
      <vt:lpstr>ABC Illustrated Step 4: Assign Costs Using ABC</vt:lpstr>
      <vt:lpstr>Cost Flow Diagram – ABC System</vt:lpstr>
      <vt:lpstr>Activity Based Costing – Illustrated</vt:lpstr>
      <vt:lpstr>Unit Costs Compared</vt:lpstr>
      <vt:lpstr>Cost Flows through Accounts</vt:lpstr>
      <vt:lpstr>Direct Materials Costs</vt:lpstr>
      <vt:lpstr>Direct Labor Costs</vt:lpstr>
      <vt:lpstr>Overhead Costs</vt:lpstr>
      <vt:lpstr>Transfer from Assembly to Packaging</vt:lpstr>
      <vt:lpstr>ABC Costing in Administration</vt:lpstr>
      <vt:lpstr>Time-Driven Activity-Based Costing 1</vt:lpstr>
      <vt:lpstr>Time-Driven Activity-Based Costing 2</vt:lpstr>
      <vt:lpstr>End of Chapter 9</vt:lpstr>
      <vt:lpstr>Accessibility Content: Text Alternatives for Images</vt:lpstr>
      <vt:lpstr>Two-Stage Cost Allocation 2 Text Alternative</vt:lpstr>
      <vt:lpstr>ABC Cost Flow Diagram Text Alternative</vt:lpstr>
      <vt:lpstr>Cost Flow Diagram – ABC System Text Alternative</vt:lpstr>
      <vt:lpstr>Direct Materials Costs Text Alternative</vt:lpstr>
      <vt:lpstr>Direct Labor Costs Text Alternative</vt:lpstr>
      <vt:lpstr>Overhead Costs Text Alternative</vt:lpstr>
      <vt:lpstr>Transfer from Assembly to Packaging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Sachin kumar. Galiyan</cp:lastModifiedBy>
  <cp:revision>706</cp:revision>
  <dcterms:created xsi:type="dcterms:W3CDTF">2017-12-05T17:18:18Z</dcterms:created>
  <dcterms:modified xsi:type="dcterms:W3CDTF">2019-03-08T14:00:19Z</dcterms:modified>
</cp:coreProperties>
</file>