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63"/>
  </p:notesMasterIdLst>
  <p:handoutMasterIdLst>
    <p:handoutMasterId r:id="rId64"/>
  </p:handoutMasterIdLst>
  <p:sldIdLst>
    <p:sldId id="273" r:id="rId10"/>
    <p:sldId id="486" r:id="rId11"/>
    <p:sldId id="394" r:id="rId12"/>
    <p:sldId id="619" r:id="rId13"/>
    <p:sldId id="620" r:id="rId14"/>
    <p:sldId id="621" r:id="rId15"/>
    <p:sldId id="622" r:id="rId16"/>
    <p:sldId id="623" r:id="rId17"/>
    <p:sldId id="624" r:id="rId18"/>
    <p:sldId id="625" r:id="rId19"/>
    <p:sldId id="626" r:id="rId20"/>
    <p:sldId id="627" r:id="rId21"/>
    <p:sldId id="628" r:id="rId22"/>
    <p:sldId id="629" r:id="rId23"/>
    <p:sldId id="630" r:id="rId24"/>
    <p:sldId id="553" r:id="rId25"/>
    <p:sldId id="631" r:id="rId26"/>
    <p:sldId id="632" r:id="rId27"/>
    <p:sldId id="633" r:id="rId28"/>
    <p:sldId id="561" r:id="rId29"/>
    <p:sldId id="634" r:id="rId30"/>
    <p:sldId id="635" r:id="rId31"/>
    <p:sldId id="636" r:id="rId32"/>
    <p:sldId id="637" r:id="rId33"/>
    <p:sldId id="554" r:id="rId34"/>
    <p:sldId id="638" r:id="rId35"/>
    <p:sldId id="639" r:id="rId36"/>
    <p:sldId id="640" r:id="rId37"/>
    <p:sldId id="641" r:id="rId38"/>
    <p:sldId id="646" r:id="rId39"/>
    <p:sldId id="647" r:id="rId40"/>
    <p:sldId id="648" r:id="rId41"/>
    <p:sldId id="649" r:id="rId42"/>
    <p:sldId id="650" r:id="rId43"/>
    <p:sldId id="651" r:id="rId44"/>
    <p:sldId id="652" r:id="rId45"/>
    <p:sldId id="653" r:id="rId46"/>
    <p:sldId id="654" r:id="rId47"/>
    <p:sldId id="655" r:id="rId48"/>
    <p:sldId id="656" r:id="rId49"/>
    <p:sldId id="657" r:id="rId50"/>
    <p:sldId id="658" r:id="rId51"/>
    <p:sldId id="659" r:id="rId52"/>
    <p:sldId id="660" r:id="rId53"/>
    <p:sldId id="517" r:id="rId54"/>
    <p:sldId id="585" r:id="rId55"/>
    <p:sldId id="586" r:id="rId56"/>
    <p:sldId id="642" r:id="rId57"/>
    <p:sldId id="643" r:id="rId58"/>
    <p:sldId id="644" r:id="rId59"/>
    <p:sldId id="645" r:id="rId60"/>
    <p:sldId id="661" r:id="rId61"/>
    <p:sldId id="66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FFE6A1B5-3EA5-44AB-AFA4-F3A63A9571D5}">
          <p14:sldIdLst>
            <p14:sldId id="273"/>
            <p14:sldId id="486"/>
            <p14:sldId id="394"/>
            <p14:sldId id="619"/>
            <p14:sldId id="620"/>
            <p14:sldId id="621"/>
            <p14:sldId id="622"/>
            <p14:sldId id="623"/>
            <p14:sldId id="624"/>
            <p14:sldId id="625"/>
            <p14:sldId id="626"/>
            <p14:sldId id="627"/>
            <p14:sldId id="628"/>
            <p14:sldId id="629"/>
            <p14:sldId id="630"/>
            <p14:sldId id="553"/>
            <p14:sldId id="631"/>
            <p14:sldId id="632"/>
            <p14:sldId id="633"/>
            <p14:sldId id="561"/>
            <p14:sldId id="634"/>
            <p14:sldId id="635"/>
            <p14:sldId id="636"/>
            <p14:sldId id="637"/>
            <p14:sldId id="554"/>
            <p14:sldId id="638"/>
            <p14:sldId id="639"/>
            <p14:sldId id="640"/>
            <p14:sldId id="641"/>
            <p14:sldId id="646"/>
            <p14:sldId id="647"/>
            <p14:sldId id="648"/>
            <p14:sldId id="649"/>
            <p14:sldId id="650"/>
            <p14:sldId id="651"/>
            <p14:sldId id="652"/>
            <p14:sldId id="653"/>
            <p14:sldId id="654"/>
            <p14:sldId id="655"/>
            <p14:sldId id="656"/>
            <p14:sldId id="657"/>
            <p14:sldId id="658"/>
            <p14:sldId id="659"/>
            <p14:sldId id="660"/>
            <p14:sldId id="517"/>
          </p14:sldIdLst>
        </p14:section>
        <p14:section name="Appendix: Image Descriptions for Unsighted Students" id="{F5896B1B-52FD-404C-B4AE-EADC0E94C814}">
          <p14:sldIdLst>
            <p14:sldId id="585"/>
            <p14:sldId id="586"/>
            <p14:sldId id="642"/>
            <p14:sldId id="643"/>
            <p14:sldId id="644"/>
            <p14:sldId id="645"/>
            <p14:sldId id="661"/>
            <p14:sldId id="66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300"/>
    <a:srgbClr val="8DD9F6"/>
    <a:srgbClr val="A0BCEF"/>
    <a:srgbClr val="BAA7D7"/>
    <a:srgbClr val="7E00B4"/>
    <a:srgbClr val="CFECA3"/>
    <a:srgbClr val="F1918F"/>
    <a:srgbClr val="214E91"/>
    <a:srgbClr val="2F527C"/>
    <a:srgbClr val="435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50" autoAdjust="0"/>
    <p:restoredTop sz="95706" autoAdjust="0"/>
  </p:normalViewPr>
  <p:slideViewPr>
    <p:cSldViewPr>
      <p:cViewPr varScale="1">
        <p:scale>
          <a:sx n="61" d="100"/>
          <a:sy n="61" d="100"/>
        </p:scale>
        <p:origin x="66" y="1128"/>
      </p:cViewPr>
      <p:guideLst>
        <p:guide orient="horz" pos="3408"/>
        <p:guide orient="horz" pos="3600"/>
        <p:guide orient="horz" pos="912"/>
        <p:guide orient="horz" pos="3360"/>
        <p:guide pos="5616"/>
        <p:guide pos="4320"/>
      </p:guideLst>
    </p:cSldViewPr>
  </p:slideViewPr>
  <p:outlineViewPr>
    <p:cViewPr>
      <p:scale>
        <a:sx n="33" d="100"/>
        <a:sy n="33" d="100"/>
      </p:scale>
      <p:origin x="0" y="-145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798320"/>
            <a:ext cx="8229600" cy="1097280"/>
          </a:xfrm>
          <a:prstGeom prst="rect">
            <a:avLst/>
          </a:prstGeom>
        </p:spPr>
        <p:txBody>
          <a:bodyPr anchor="ctr"/>
          <a:lstStyle>
            <a:lvl1pPr algn="ctr">
              <a:defRPr sz="3600" b="1">
                <a:solidFill>
                  <a:schemeClr val="tx1"/>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hasCustomPrompt="1"/>
          </p:nvPr>
        </p:nvSpPr>
        <p:spPr>
          <a:xfrm>
            <a:off x="457200" y="3124200"/>
            <a:ext cx="8229600" cy="25146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676725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3716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09900"/>
            <a:ext cx="8229600" cy="13716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 name="Content Placeholder 1"/>
          <p:cNvSpPr>
            <a:spLocks noGrp="1"/>
          </p:cNvSpPr>
          <p:nvPr>
            <p:ph idx="16"/>
          </p:nvPr>
        </p:nvSpPr>
        <p:spPr>
          <a:xfrm>
            <a:off x="457200" y="4724400"/>
            <a:ext cx="8229600" cy="13716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2497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2954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8"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32067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9"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41180014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45720"/>
            <a:ext cx="8229600" cy="1097280"/>
          </a:xfrm>
          <a:prstGeom prst="rect">
            <a:avLst/>
          </a:prstGeom>
        </p:spPr>
        <p:txBody>
          <a:bodyPr anchor="b"/>
          <a:lstStyle>
            <a:lvl1pPr algn="l">
              <a:defRPr sz="4000" b="1">
                <a:solidFill>
                  <a:srgbClr val="B44600"/>
                </a:solidFill>
                <a:latin typeface="Arial" panose="020B0604020202020204" pitchFamily="34" charset="0"/>
                <a:ea typeface="Verdana" panose="020B0604030504040204" pitchFamily="34" charset="0"/>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ea typeface="Verdana" panose="020B060403050404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Arial" panose="020B0604020202020204" pitchFamily="34" charset="0"/>
                <a:ea typeface="Verdana" panose="020B0604030504040204" pitchFamily="34" charset="0"/>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Arial" panose="020B0604020202020204" pitchFamily="34" charset="0"/>
                <a:ea typeface="Verdana" panose="020B0604030504040204" pitchFamily="34" charset="0"/>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6" name="Straight Connector 28"/>
          <p:cNvSpPr>
            <a:spLocks noChangeShapeType="1"/>
          </p:cNvSpPr>
          <p:nvPr userDrawn="1"/>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11064114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2514600" y="152400"/>
            <a:ext cx="6400800" cy="1447800"/>
          </a:xfrm>
          <a:prstGeom prst="rect">
            <a:avLst/>
          </a:prstGeom>
        </p:spPr>
        <p:txBody>
          <a:bodyPr anchor="t" anchorCtr="0"/>
          <a:lstStyle>
            <a:lvl1pPr algn="r">
              <a:spcBef>
                <a:spcPts val="480"/>
              </a:spcBef>
              <a:defRPr sz="3600" b="1" cap="all">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2057400"/>
            <a:ext cx="4389120" cy="533400"/>
          </a:xfrm>
          <a:prstGeom prst="rect">
            <a:avLst/>
          </a:prstGeom>
        </p:spPr>
        <p:txBody>
          <a:bodyPr anchor="t" anchorCtr="0"/>
          <a:lstStyle>
            <a:lvl1pPr marL="0" indent="0">
              <a:spcBef>
                <a:spcPts val="0"/>
              </a:spcBef>
              <a:buNone/>
              <a:defRPr sz="2400">
                <a:solidFill>
                  <a:srgbClr val="214E9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Content Placeholder 6"/>
          <p:cNvSpPr>
            <a:spLocks noGrp="1"/>
          </p:cNvSpPr>
          <p:nvPr>
            <p:ph sz="quarter" idx="12"/>
          </p:nvPr>
        </p:nvSpPr>
        <p:spPr>
          <a:xfrm>
            <a:off x="4526280" y="3124200"/>
            <a:ext cx="4389120" cy="3037839"/>
          </a:xfrm>
          <a:prstGeom prst="rect">
            <a:avLst/>
          </a:prstGeom>
        </p:spPr>
        <p:txBody>
          <a:bodyPr anchor="t"/>
          <a:lstStyle>
            <a:lvl1pPr algn="ctr">
              <a:defRPr sz="3200" b="1">
                <a:latin typeface="Verdana" panose="020B0604030504040204" pitchFamily="34" charset="0"/>
                <a:ea typeface="Verdana" panose="020B0604030504040204" pitchFamily="34" charset="0"/>
                <a:cs typeface="Verdana" panose="020B0604030504040204" pitchFamily="34" charset="0"/>
              </a:defRPr>
            </a:lvl1pPr>
            <a:lvl2pPr algn="l">
              <a:defRPr/>
            </a:lvl2pPr>
            <a:lvl3pPr algn="l">
              <a:defRPr/>
            </a:lvl3pPr>
            <a:lvl4pPr algn="l">
              <a:defRPr/>
            </a:lvl4pPr>
            <a:lvl5pPr algn="l">
              <a:defRPr/>
            </a:lvl5pPr>
          </a:lstStyle>
          <a:p>
            <a:pPr lvl="0"/>
            <a:r>
              <a:rPr lang="en-US" dirty="0"/>
              <a:t>Click to edit Master text styles</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pic>
        <p:nvPicPr>
          <p:cNvPr id="9" name="Picture 8" descr="Lanen6e20l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863600"/>
            <a:ext cx="4145916" cy="5303520"/>
          </a:xfrm>
          <a:prstGeom prst="rect">
            <a:avLst/>
          </a:prstGeom>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4.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46304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534401" y="6477000"/>
            <a:ext cx="609600" cy="228600"/>
          </a:xfrm>
          <a:prstGeom prst="rect">
            <a:avLst/>
          </a:prstGeom>
          <a:noFill/>
        </p:spPr>
        <p:txBody>
          <a:bodyPr wrap="square" rtlCol="0">
            <a:noAutofit/>
          </a:bodyPr>
          <a:lstStyle/>
          <a:p>
            <a:pPr algn="r"/>
            <a:r>
              <a:rPr lang="en-US" sz="1200" dirty="0" smtClean="0"/>
              <a:t>11-</a:t>
            </a:r>
            <a:fld id="{D284030D-0224-4BD8-89C1-1614B36E06C2}" type="slidenum">
              <a:rPr lang="en-US" sz="1200" smtClean="0"/>
              <a:pPr algn="r"/>
              <a:t>‹#›</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71" r:id="rId4"/>
    <p:sldLayoutId id="2147483969" r:id="rId5"/>
    <p:sldLayoutId id="2147483967" r:id="rId6"/>
    <p:sldLayoutId id="2147483968" r:id="rId7"/>
    <p:sldLayoutId id="2147483953" r:id="rId8"/>
    <p:sldLayoutId id="2147483954" r:id="rId9"/>
    <p:sldLayoutId id="2147483955" r:id="rId10"/>
    <p:sldLayoutId id="2147483956" r:id="rId11"/>
    <p:sldLayoutId id="2147483957" r:id="rId12"/>
    <p:sldLayoutId id="2147483958" r:id="rId13"/>
    <p:sldLayoutId id="2147483959"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slide" Target="slide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12.png"/><Relationship Id="rId1" Type="http://schemas.openxmlformats.org/officeDocument/2006/relationships/slideLayout" Target="../slideLayouts/slideLayout27.xml"/><Relationship Id="rId4" Type="http://schemas.openxmlformats.org/officeDocument/2006/relationships/slide" Target="slide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41.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67200" y="685800"/>
            <a:ext cx="4648200" cy="2057400"/>
          </a:xfrm>
        </p:spPr>
        <p:txBody>
          <a:bodyPr/>
          <a:lstStyle/>
          <a:p>
            <a:pPr>
              <a:spcAft>
                <a:spcPts val="600"/>
              </a:spcAft>
            </a:pPr>
            <a:r>
              <a:rPr lang="en-US" sz="4800" cap="none" dirty="0">
                <a:solidFill>
                  <a:srgbClr val="0A0A32"/>
                </a:solidFill>
                <a:latin typeface="+mj-lt"/>
                <a:cs typeface="Arial" panose="020B0604020202020204" pitchFamily="34" charset="0"/>
              </a:rPr>
              <a:t>Fundamentals </a:t>
            </a:r>
            <a:r>
              <a:rPr lang="en-US" sz="4800" b="0" cap="none" dirty="0">
                <a:solidFill>
                  <a:srgbClr val="0A0A32"/>
                </a:solidFill>
                <a:latin typeface="+mj-lt"/>
                <a:cs typeface="Arial" panose="020B0604020202020204" pitchFamily="34" charset="0"/>
              </a:rPr>
              <a:t>of</a:t>
            </a:r>
            <a:r>
              <a:rPr lang="en-US" sz="4800" cap="none" dirty="0">
                <a:solidFill>
                  <a:srgbClr val="0A0A32"/>
                </a:solidFill>
                <a:latin typeface="+mj-lt"/>
                <a:cs typeface="Arial" panose="020B0604020202020204" pitchFamily="34" charset="0"/>
              </a:rPr>
              <a:t> Cost Accounting</a:t>
            </a:r>
            <a:r>
              <a:rPr lang="en-US" sz="4000" cap="none" dirty="0">
                <a:solidFill>
                  <a:srgbClr val="0A0A32"/>
                </a:solidFill>
                <a:latin typeface="+mj-lt"/>
                <a:cs typeface="Arial" panose="020B0604020202020204" pitchFamily="34" charset="0"/>
              </a:rPr>
              <a:t/>
            </a:r>
            <a:br>
              <a:rPr lang="en-US" sz="4000" cap="none" dirty="0">
                <a:solidFill>
                  <a:srgbClr val="0A0A32"/>
                </a:solidFill>
                <a:latin typeface="+mj-lt"/>
                <a:cs typeface="Arial" panose="020B0604020202020204" pitchFamily="34" charset="0"/>
              </a:rPr>
            </a:br>
            <a:r>
              <a:rPr lang="en-US" sz="2400" b="0" cap="none" dirty="0">
                <a:solidFill>
                  <a:srgbClr val="0A0A32"/>
                </a:solidFill>
                <a:latin typeface="+mj-lt"/>
                <a:cs typeface="Arial" panose="020B0604020202020204" pitchFamily="34" charset="0"/>
              </a:rPr>
              <a:t>Sixth Edition</a:t>
            </a:r>
            <a:endParaRPr lang="en-US" sz="2400" cap="none" dirty="0">
              <a:solidFill>
                <a:schemeClr val="tx1"/>
              </a:solidFill>
              <a:latin typeface="+mj-lt"/>
              <a:cs typeface="Arial" panose="020B0604020202020204" pitchFamily="34" charset="0"/>
            </a:endParaRPr>
          </a:p>
        </p:txBody>
      </p:sp>
      <p:sp>
        <p:nvSpPr>
          <p:cNvPr id="7" name="Text Placeholder 2"/>
          <p:cNvSpPr>
            <a:spLocks noGrp="1"/>
          </p:cNvSpPr>
          <p:nvPr>
            <p:ph type="body" idx="1"/>
          </p:nvPr>
        </p:nvSpPr>
        <p:spPr>
          <a:xfrm>
            <a:off x="4526280" y="3200400"/>
            <a:ext cx="4389120" cy="1828800"/>
          </a:xfrm>
        </p:spPr>
        <p:txBody>
          <a:bodyPr/>
          <a:lstStyle/>
          <a:p>
            <a:pPr algn="ctr">
              <a:spcBef>
                <a:spcPts val="600"/>
              </a:spcBef>
              <a:spcAft>
                <a:spcPts val="600"/>
              </a:spcAft>
            </a:pPr>
            <a:r>
              <a:rPr lang="en-US" sz="3200" b="1" dirty="0">
                <a:latin typeface="+mj-lt"/>
              </a:rPr>
              <a:t>William </a:t>
            </a:r>
            <a:r>
              <a:rPr lang="en-US" sz="3200" b="1" dirty="0" err="1">
                <a:latin typeface="+mj-lt"/>
              </a:rPr>
              <a:t>Lanen</a:t>
            </a:r>
            <a:endParaRPr lang="en-US" sz="3200" b="1" dirty="0">
              <a:latin typeface="+mj-lt"/>
            </a:endParaRPr>
          </a:p>
          <a:p>
            <a:pPr algn="ctr">
              <a:spcBef>
                <a:spcPts val="600"/>
              </a:spcBef>
              <a:spcAft>
                <a:spcPts val="600"/>
              </a:spcAft>
            </a:pPr>
            <a:r>
              <a:rPr lang="en-US" sz="3200" b="1" dirty="0">
                <a:latin typeface="+mj-lt"/>
              </a:rPr>
              <a:t>Shannon Anderson</a:t>
            </a:r>
          </a:p>
          <a:p>
            <a:pPr algn="ctr">
              <a:spcBef>
                <a:spcPts val="600"/>
              </a:spcBef>
              <a:spcAft>
                <a:spcPts val="600"/>
              </a:spcAft>
            </a:pPr>
            <a:r>
              <a:rPr lang="en-US" sz="3200" b="1" dirty="0">
                <a:latin typeface="+mj-lt"/>
              </a:rPr>
              <a:t>Michael Maher</a:t>
            </a:r>
          </a:p>
        </p:txBody>
      </p:sp>
      <p:sp>
        <p:nvSpPr>
          <p:cNvPr id="3" name="Content Placeholder 3"/>
          <p:cNvSpPr>
            <a:spLocks noGrp="1"/>
          </p:cNvSpPr>
          <p:nvPr>
            <p:ph sz="quarter" idx="13"/>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Step Method</a:t>
            </a:r>
            <a:r>
              <a:rPr lang="en-IN" sz="1200" dirty="0"/>
              <a:t> 1</a:t>
            </a:r>
          </a:p>
        </p:txBody>
      </p:sp>
      <p:sp>
        <p:nvSpPr>
          <p:cNvPr id="3" name="Content Placeholder 2"/>
          <p:cNvSpPr>
            <a:spLocks noGrp="1"/>
          </p:cNvSpPr>
          <p:nvPr>
            <p:ph idx="1"/>
          </p:nvPr>
        </p:nvSpPr>
        <p:spPr>
          <a:xfrm>
            <a:off x="723900" y="1295400"/>
            <a:ext cx="7696200" cy="914400"/>
          </a:xfrm>
          <a:solidFill>
            <a:srgbClr val="C6D9F1"/>
          </a:solidFill>
        </p:spPr>
        <p:txBody>
          <a:bodyPr/>
          <a:lstStyle/>
          <a:p>
            <a:pPr marL="1554480" indent="-1554480"/>
            <a:r>
              <a:rPr lang="en-US" sz="2800" b="1" dirty="0">
                <a:solidFill>
                  <a:srgbClr val="0000CC"/>
                </a:solidFill>
                <a:ea typeface="ＭＳ Ｐゴシック" charset="-128"/>
              </a:rPr>
              <a:t>LO 11-3</a:t>
            </a:r>
            <a:r>
              <a:rPr lang="en-US" sz="2400" dirty="0">
                <a:ea typeface="ＭＳ Ｐゴシック" charset="-128"/>
              </a:rPr>
              <a:t>	Allocate service department costs using the step method.</a:t>
            </a:r>
            <a:endParaRPr lang="en-US" sz="2400" dirty="0">
              <a:ea typeface="ＭＳ Ｐゴシック" charset="-128"/>
              <a:cs typeface="Arial" charset="0"/>
            </a:endParaRPr>
          </a:p>
        </p:txBody>
      </p:sp>
      <p:sp>
        <p:nvSpPr>
          <p:cNvPr id="4" name="Content Placeholder 3"/>
          <p:cNvSpPr>
            <a:spLocks noGrp="1"/>
          </p:cNvSpPr>
          <p:nvPr>
            <p:ph idx="13"/>
          </p:nvPr>
        </p:nvSpPr>
        <p:spPr>
          <a:xfrm>
            <a:off x="1143000" y="2514600"/>
            <a:ext cx="6858000" cy="3352800"/>
          </a:xfrm>
        </p:spPr>
        <p:txBody>
          <a:bodyPr/>
          <a:lstStyle/>
          <a:p>
            <a:pPr defTabSz="274320">
              <a:spcBef>
                <a:spcPts val="1200"/>
              </a:spcBef>
              <a:buSzPct val="100000"/>
              <a:defRPr/>
            </a:pPr>
            <a:r>
              <a:rPr lang="en-US" sz="2400" dirty="0"/>
              <a:t>The step method allocates some service</a:t>
            </a:r>
            <a:br>
              <a:rPr lang="en-US" sz="2400" dirty="0"/>
            </a:br>
            <a:r>
              <a:rPr lang="en-US" sz="2400" dirty="0"/>
              <a:t>department costs to other service departments.</a:t>
            </a:r>
          </a:p>
          <a:p>
            <a:pPr defTabSz="274320">
              <a:spcBef>
                <a:spcPts val="1200"/>
              </a:spcBef>
              <a:buSzPct val="100000"/>
              <a:defRPr/>
            </a:pPr>
            <a:r>
              <a:rPr lang="en-US" sz="2400" dirty="0"/>
              <a:t>Once an allocation is made from a service</a:t>
            </a:r>
            <a:br>
              <a:rPr lang="en-US" sz="2400" dirty="0"/>
            </a:br>
            <a:r>
              <a:rPr lang="en-US" sz="2400" dirty="0"/>
              <a:t>department no further allocations are made</a:t>
            </a:r>
            <a:br>
              <a:rPr lang="en-US" sz="2400" dirty="0"/>
            </a:br>
            <a:r>
              <a:rPr lang="en-US" sz="2400" dirty="0"/>
              <a:t>back to that service department. </a:t>
            </a:r>
          </a:p>
          <a:p>
            <a:pPr defTabSz="274320">
              <a:spcBef>
                <a:spcPts val="1200"/>
              </a:spcBef>
              <a:buSzPct val="100000"/>
              <a:defRPr/>
            </a:pPr>
            <a:r>
              <a:rPr lang="en-US" sz="2400" dirty="0"/>
              <a:t>Generally, allocate in order of proportion of</a:t>
            </a:r>
            <a:br>
              <a:rPr lang="en-US" sz="2400" dirty="0"/>
            </a:br>
            <a:r>
              <a:rPr lang="en-US" sz="2400" dirty="0"/>
              <a:t>services provided to other service departments.</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11-3</a:t>
            </a:r>
          </a:p>
        </p:txBody>
      </p:sp>
    </p:spTree>
    <p:extLst>
      <p:ext uri="{BB962C8B-B14F-4D97-AF65-F5344CB8AC3E}">
        <p14:creationId xmlns:p14="http://schemas.microsoft.com/office/powerpoint/2010/main" val="334899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Step Method</a:t>
            </a:r>
            <a:r>
              <a:rPr lang="en-IN" sz="1200" dirty="0"/>
              <a:t> 2</a:t>
            </a:r>
            <a:endParaRPr lang="en-IN" dirty="0"/>
          </a:p>
        </p:txBody>
      </p:sp>
      <p:sp>
        <p:nvSpPr>
          <p:cNvPr id="3" name="Content Placeholder 2"/>
          <p:cNvSpPr>
            <a:spLocks noGrp="1"/>
          </p:cNvSpPr>
          <p:nvPr>
            <p:ph idx="1"/>
          </p:nvPr>
        </p:nvSpPr>
        <p:spPr>
          <a:xfrm>
            <a:off x="457200" y="1447800"/>
            <a:ext cx="8229600" cy="457200"/>
          </a:xfrm>
        </p:spPr>
        <p:txBody>
          <a:bodyPr/>
          <a:lstStyle/>
          <a:p>
            <a:pPr algn="ctr"/>
            <a:r>
              <a:rPr lang="en-US" sz="2400" dirty="0">
                <a:latin typeface="Arial" charset="0"/>
              </a:rPr>
              <a:t>Cost Flow Diagram: Step Method – Green Valley Mills</a:t>
            </a:r>
          </a:p>
        </p:txBody>
      </p:sp>
      <p:pic>
        <p:nvPicPr>
          <p:cNvPr id="10" name="Picture 3" descr="Diagram depicts cost flow."/>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62025" y="2105025"/>
            <a:ext cx="7219950" cy="4295775"/>
          </a:xfrm>
          <a:prstGeom prst="rect">
            <a:avLst/>
          </a:prstGeom>
        </p:spPr>
      </p:pic>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11-3</a:t>
            </a:r>
          </a:p>
        </p:txBody>
      </p:sp>
      <p:sp>
        <p:nvSpPr>
          <p:cNvPr id="11" name="Text Placeholder 3"/>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119872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Step Method</a:t>
            </a:r>
            <a:r>
              <a:rPr lang="en-IN" sz="1200" dirty="0"/>
              <a:t> 3</a:t>
            </a:r>
            <a:endParaRPr lang="en-IN" dirty="0"/>
          </a:p>
        </p:txBody>
      </p:sp>
      <p:sp>
        <p:nvSpPr>
          <p:cNvPr id="3" name="Content Placeholder 2"/>
          <p:cNvSpPr>
            <a:spLocks noGrp="1"/>
          </p:cNvSpPr>
          <p:nvPr>
            <p:ph idx="1"/>
          </p:nvPr>
        </p:nvSpPr>
        <p:spPr>
          <a:xfrm>
            <a:off x="457200" y="1584498"/>
            <a:ext cx="8229600" cy="457200"/>
          </a:xfrm>
        </p:spPr>
        <p:txBody>
          <a:bodyPr/>
          <a:lstStyle/>
          <a:p>
            <a:pPr algn="ctr"/>
            <a:r>
              <a:rPr lang="en-US" sz="2400" dirty="0">
                <a:latin typeface="Arial" charset="0"/>
              </a:rPr>
              <a:t>Service Department Cost Allocation</a:t>
            </a:r>
          </a:p>
        </p:txBody>
      </p:sp>
      <p:sp>
        <p:nvSpPr>
          <p:cNvPr id="4" name="Content Placeholder 3"/>
          <p:cNvSpPr>
            <a:spLocks noGrp="1"/>
          </p:cNvSpPr>
          <p:nvPr>
            <p:ph idx="13"/>
          </p:nvPr>
        </p:nvSpPr>
        <p:spPr>
          <a:xfrm>
            <a:off x="3505200" y="2301240"/>
            <a:ext cx="3886200" cy="365760"/>
          </a:xfrm>
        </p:spPr>
        <p:txBody>
          <a:bodyPr/>
          <a:lstStyle/>
          <a:p>
            <a:pPr algn="ctr"/>
            <a:r>
              <a:rPr lang="en-US" sz="1800" b="1" dirty="0">
                <a:latin typeface="Arial"/>
                <a:cs typeface="Arial"/>
              </a:rPr>
              <a:t>Percent Applicable to</a:t>
            </a:r>
          </a:p>
        </p:txBody>
      </p:sp>
      <p:graphicFrame>
        <p:nvGraphicFramePr>
          <p:cNvPr id="10" name="Table 4"/>
          <p:cNvGraphicFramePr>
            <a:graphicFrameLocks noGrp="1"/>
          </p:cNvGraphicFramePr>
          <p:nvPr>
            <p:extLst>
              <p:ext uri="{D42A27DB-BD31-4B8C-83A1-F6EECF244321}">
                <p14:modId xmlns:p14="http://schemas.microsoft.com/office/powerpoint/2010/main" val="856902586"/>
              </p:ext>
            </p:extLst>
          </p:nvPr>
        </p:nvGraphicFramePr>
        <p:xfrm>
          <a:off x="381000" y="2667000"/>
          <a:ext cx="8003177" cy="17526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299409308"/>
                    </a:ext>
                  </a:extLst>
                </a:gridCol>
                <a:gridCol w="1371600">
                  <a:extLst>
                    <a:ext uri="{9D8B030D-6E8A-4147-A177-3AD203B41FA5}">
                      <a16:colId xmlns:a16="http://schemas.microsoft.com/office/drawing/2014/main" val="1110986282"/>
                    </a:ext>
                  </a:extLst>
                </a:gridCol>
                <a:gridCol w="870857">
                  <a:extLst>
                    <a:ext uri="{9D8B030D-6E8A-4147-A177-3AD203B41FA5}">
                      <a16:colId xmlns:a16="http://schemas.microsoft.com/office/drawing/2014/main" val="2209417855"/>
                    </a:ext>
                  </a:extLst>
                </a:gridCol>
                <a:gridCol w="1005840">
                  <a:extLst>
                    <a:ext uri="{9D8B030D-6E8A-4147-A177-3AD203B41FA5}">
                      <a16:colId xmlns:a16="http://schemas.microsoft.com/office/drawing/2014/main" val="2648526669"/>
                    </a:ext>
                  </a:extLst>
                </a:gridCol>
                <a:gridCol w="1005840">
                  <a:extLst>
                    <a:ext uri="{9D8B030D-6E8A-4147-A177-3AD203B41FA5}">
                      <a16:colId xmlns:a16="http://schemas.microsoft.com/office/drawing/2014/main" val="3851816333"/>
                    </a:ext>
                  </a:extLst>
                </a:gridCol>
                <a:gridCol w="1005840">
                  <a:extLst>
                    <a:ext uri="{9D8B030D-6E8A-4147-A177-3AD203B41FA5}">
                      <a16:colId xmlns:a16="http://schemas.microsoft.com/office/drawing/2014/main" val="2827370128"/>
                    </a:ext>
                  </a:extLst>
                </a:gridCol>
                <a:gridCol w="1005840">
                  <a:extLst>
                    <a:ext uri="{9D8B030D-6E8A-4147-A177-3AD203B41FA5}">
                      <a16:colId xmlns:a16="http://schemas.microsoft.com/office/drawing/2014/main" val="2748411961"/>
                    </a:ext>
                  </a:extLst>
                </a:gridCol>
              </a:tblGrid>
              <a:tr h="370840">
                <a:tc>
                  <a:txBody>
                    <a:bodyPr/>
                    <a:lstStyle/>
                    <a:p>
                      <a:endParaRPr lang="en-IN"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Direct</a:t>
                      </a:r>
                    </a:p>
                    <a:p>
                      <a:pPr algn="ctr"/>
                      <a:r>
                        <a:rPr lang="en-US" sz="1800" b="1" dirty="0">
                          <a:solidFill>
                            <a:schemeClr val="tx1"/>
                          </a:solidFill>
                          <a:latin typeface="Arial" panose="020B0604020202020204" pitchFamily="34" charset="0"/>
                          <a:cs typeface="Arial" panose="020B0604020202020204" pitchFamily="34" charset="0"/>
                        </a:rPr>
                        <a:t>Cost</a:t>
                      </a:r>
                    </a:p>
                  </a:txBody>
                  <a:tcPr anchor="ctr">
                    <a:lnL w="12700" cmpd="sng">
                      <a:noFill/>
                    </a:lnL>
                    <a:lnR w="12700" cmpd="sng">
                      <a:noFill/>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46071"/>
                          </a:solidFill>
                          <a:latin typeface="Arial" panose="020B0604020202020204" pitchFamily="34" charset="0"/>
                          <a:cs typeface="Arial" panose="020B0604020202020204" pitchFamily="34" charset="0"/>
                        </a:rPr>
                        <a:t>(S1)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46071"/>
                          </a:solidFill>
                          <a:latin typeface="Arial" panose="020B0604020202020204" pitchFamily="34" charset="0"/>
                          <a:cs typeface="Arial" panose="020B0604020202020204" pitchFamily="34" charset="0"/>
                        </a:rPr>
                        <a:t>(S2)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435322"/>
                          </a:solidFill>
                          <a:latin typeface="Arial" panose="020B0604020202020204" pitchFamily="34" charset="0"/>
                          <a:cs typeface="Arial" panose="020B0604020202020204" pitchFamily="34" charset="0"/>
                        </a:rPr>
                        <a:t>(P1)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435322"/>
                          </a:solidFill>
                          <a:latin typeface="Arial" panose="020B0604020202020204" pitchFamily="34" charset="0"/>
                          <a:cs typeface="Arial" panose="020B0604020202020204" pitchFamily="34" charset="0"/>
                        </a:rPr>
                        <a:t>(P2)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F527C"/>
                          </a:solidFill>
                          <a:latin typeface="Arial" panose="020B0604020202020204" pitchFamily="34" charset="0"/>
                          <a:cs typeface="Arial" panose="020B0604020202020204" pitchFamily="34" charset="0"/>
                        </a:rPr>
                        <a:t>Total</a:t>
                      </a:r>
                    </a:p>
                  </a:txBody>
                  <a:tcPr anchor="ctr">
                    <a:lnL w="12700" cmpd="sng">
                      <a:noFill/>
                    </a:lnL>
                    <a:lnR w="12700" cmpd="sng">
                      <a:noFill/>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5767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Service Dept.:</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tc>
                  <a:txBody>
                    <a:bodyPr/>
                    <a:lstStyle/>
                    <a:p>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tc>
                  <a:txBody>
                    <a:bodyPr/>
                    <a:lstStyle/>
                    <a:p>
                      <a:endParaRPr lang="en-IN">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tc>
                  <a:txBody>
                    <a:bodyPr/>
                    <a:lstStyle/>
                    <a:p>
                      <a:endParaRPr lang="en-IN">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tc>
                  <a:txBody>
                    <a:bodyPr/>
                    <a:lstStyle/>
                    <a:p>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tc>
                  <a:txBody>
                    <a:bodyPr/>
                    <a:lstStyle/>
                    <a:p>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tc>
                  <a:txBody>
                    <a:bodyPr/>
                    <a:lstStyle/>
                    <a:p>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1918F"/>
                    </a:solidFill>
                  </a:tcPr>
                </a:tc>
                <a:extLst>
                  <a:ext uri="{0D108BD9-81ED-4DB2-BD59-A6C34878D82A}">
                    <a16:rowId xmlns:a16="http://schemas.microsoft.com/office/drawing/2014/main" val="37639951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(S1)</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800,000</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tc>
                  <a:txBody>
                    <a:bodyPr/>
                    <a:lstStyle/>
                    <a:p>
                      <a:r>
                        <a:rPr lang="en-US" b="1" dirty="0">
                          <a:solidFill>
                            <a:schemeClr val="dk1"/>
                          </a:solidFill>
                          <a:latin typeface="Arial" panose="020B0604020202020204" pitchFamily="34" charset="0"/>
                          <a:ea typeface="+mn-ea"/>
                          <a:cs typeface="Arial" panose="020B0604020202020204" pitchFamily="34" charset="0"/>
                        </a:rPr>
                        <a:t>0.0%</a:t>
                      </a:r>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50.0%</a:t>
                      </a:r>
                      <a:r>
                        <a:rPr lang="en-US" b="1" baseline="30000" dirty="0">
                          <a:solidFill>
                            <a:schemeClr val="dk1"/>
                          </a:solidFill>
                          <a:latin typeface="Arial" panose="020B0604020202020204" pitchFamily="34" charset="0"/>
                          <a:ea typeface="+mn-ea"/>
                          <a:cs typeface="Arial" panose="020B0604020202020204" pitchFamily="34" charset="0"/>
                        </a:rPr>
                        <a:t>a</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10.0%</a:t>
                      </a:r>
                      <a:r>
                        <a:rPr lang="en-US" sz="1800" b="1" baseline="30000" dirty="0">
                          <a:latin typeface="Arial" panose="020B0604020202020204" pitchFamily="34" charset="0"/>
                          <a:cs typeface="Arial" panose="020B0604020202020204" pitchFamily="34" charset="0"/>
                        </a:rPr>
                        <a:t>b</a:t>
                      </a:r>
                      <a:endParaRPr lang="en-US" sz="1800" b="1"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40.0%</a:t>
                      </a:r>
                      <a:r>
                        <a:rPr lang="en-US" sz="1800" b="1" baseline="30000" dirty="0">
                          <a:latin typeface="Arial" panose="020B0604020202020204" pitchFamily="34" charset="0"/>
                          <a:cs typeface="Arial" panose="020B0604020202020204" pitchFamily="34" charset="0"/>
                        </a:rPr>
                        <a:t>c</a:t>
                      </a:r>
                      <a:endParaRPr lang="en-US" sz="1800" b="1"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100.0%</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1918F"/>
                    </a:solidFill>
                  </a:tcPr>
                </a:tc>
                <a:extLst>
                  <a:ext uri="{0D108BD9-81ED-4DB2-BD59-A6C34878D82A}">
                    <a16:rowId xmlns:a16="http://schemas.microsoft.com/office/drawing/2014/main" val="6711300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(S2)</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tc>
                  <a:txBody>
                    <a:bodyPr/>
                    <a:lstStyle/>
                    <a:p>
                      <a:r>
                        <a:rPr lang="en-US" b="1" dirty="0">
                          <a:solidFill>
                            <a:schemeClr val="dk1"/>
                          </a:solidFill>
                          <a:latin typeface="Arial" panose="020B0604020202020204" pitchFamily="34" charset="0"/>
                          <a:ea typeface="+mn-ea"/>
                          <a:cs typeface="Arial" panose="020B0604020202020204" pitchFamily="34" charset="0"/>
                        </a:rPr>
                        <a:t>5,000,000</a:t>
                      </a:r>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tc>
                  <a:txBody>
                    <a:bodyPr/>
                    <a:lstStyle/>
                    <a:p>
                      <a:r>
                        <a:rPr lang="en-US" b="1" dirty="0">
                          <a:solidFill>
                            <a:schemeClr val="dk1"/>
                          </a:solidFill>
                          <a:latin typeface="Arial" panose="020B0604020202020204" pitchFamily="34" charset="0"/>
                          <a:ea typeface="+mn-ea"/>
                          <a:cs typeface="Arial" panose="020B0604020202020204" pitchFamily="34" charset="0"/>
                        </a:rPr>
                        <a:t>0.0%</a:t>
                      </a:r>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tc>
                  <a:txBody>
                    <a:bodyPr/>
                    <a:lstStyle/>
                    <a:p>
                      <a:r>
                        <a:rPr lang="en-US" b="1" dirty="0">
                          <a:solidFill>
                            <a:schemeClr val="dk1"/>
                          </a:solidFill>
                          <a:latin typeface="Arial" panose="020B0604020202020204" pitchFamily="34" charset="0"/>
                          <a:ea typeface="+mn-ea"/>
                          <a:cs typeface="Arial" panose="020B0604020202020204" pitchFamily="34" charset="0"/>
                        </a:rPr>
                        <a:t> 0.0%</a:t>
                      </a:r>
                      <a:endParaRPr lang="en-IN"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62.5%</a:t>
                      </a:r>
                      <a:r>
                        <a:rPr lang="en-US" sz="1800" b="1" baseline="30000" dirty="0">
                          <a:latin typeface="Arial" panose="020B0604020202020204" pitchFamily="34" charset="0"/>
                          <a:cs typeface="Arial" panose="020B0604020202020204" pitchFamily="34" charset="0"/>
                        </a:rPr>
                        <a:t>d</a:t>
                      </a:r>
                      <a:endParaRPr lang="en-US" sz="1800" b="1"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 37.5%</a:t>
                      </a:r>
                      <a:r>
                        <a:rPr lang="en-US" sz="1800" b="1" baseline="30000" dirty="0">
                          <a:latin typeface="Arial" panose="020B0604020202020204" pitchFamily="34" charset="0"/>
                          <a:cs typeface="Arial" panose="020B0604020202020204" pitchFamily="34" charset="0"/>
                        </a:rPr>
                        <a:t>e</a:t>
                      </a:r>
                      <a:endParaRPr lang="en-US" sz="1800" b="1" dirty="0">
                        <a:latin typeface="Arial" panose="020B0604020202020204" pitchFamily="34" charset="0"/>
                        <a:cs typeface="Arial" panose="020B0604020202020204" pitchFamily="34" charset="0"/>
                      </a:endParaRP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100.0%</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mpd="sng">
                      <a:noFill/>
                    </a:lnT>
                    <a:lnB w="12700" cap="flat" cmpd="sng" algn="ctr">
                      <a:solidFill>
                        <a:srgbClr val="C0504D"/>
                      </a:solidFill>
                      <a:prstDash val="solid"/>
                      <a:round/>
                      <a:headEnd type="none" w="med" len="med"/>
                      <a:tailEnd type="none" w="med" len="med"/>
                    </a:lnB>
                    <a:lnTlToBr w="12700" cmpd="sng">
                      <a:noFill/>
                      <a:prstDash val="solid"/>
                    </a:lnTlToBr>
                    <a:lnBlToTr w="12700" cmpd="sng">
                      <a:noFill/>
                      <a:prstDash val="solid"/>
                    </a:lnBlToTr>
                    <a:solidFill>
                      <a:srgbClr val="F1918F"/>
                    </a:solidFill>
                  </a:tcPr>
                </a:tc>
                <a:extLst>
                  <a:ext uri="{0D108BD9-81ED-4DB2-BD59-A6C34878D82A}">
                    <a16:rowId xmlns:a16="http://schemas.microsoft.com/office/drawing/2014/main" val="1450752277"/>
                  </a:ext>
                </a:extLst>
              </a:tr>
            </a:tbl>
          </a:graphicData>
        </a:graphic>
      </p:graphicFrame>
      <p:sp>
        <p:nvSpPr>
          <p:cNvPr id="5" name="Content Placeholder 5"/>
          <p:cNvSpPr>
            <a:spLocks noGrp="1"/>
          </p:cNvSpPr>
          <p:nvPr>
            <p:ph idx="14"/>
          </p:nvPr>
        </p:nvSpPr>
        <p:spPr>
          <a:xfrm>
            <a:off x="457200" y="4495800"/>
            <a:ext cx="5410200" cy="1102360"/>
          </a:xfrm>
        </p:spPr>
        <p:txBody>
          <a:bodyPr/>
          <a:lstStyle/>
          <a:p>
            <a:pPr>
              <a:spcBef>
                <a:spcPts val="0"/>
              </a:spcBef>
              <a:spcAft>
                <a:spcPts val="200"/>
              </a:spcAft>
            </a:pPr>
            <a:r>
              <a:rPr lang="en-US" sz="1200" baseline="30000" dirty="0">
                <a:latin typeface="Arial" charset="0"/>
              </a:rPr>
              <a:t>a</a:t>
            </a:r>
            <a:r>
              <a:rPr lang="en-US" sz="1200" dirty="0">
                <a:latin typeface="Arial" charset="0"/>
              </a:rPr>
              <a:t> 50.0% = 100,000 hours ÷ (100,000 hours + 20,000 hours + 80,000 hours)</a:t>
            </a:r>
          </a:p>
          <a:p>
            <a:pPr>
              <a:spcBef>
                <a:spcPts val="0"/>
              </a:spcBef>
              <a:spcAft>
                <a:spcPts val="200"/>
              </a:spcAft>
            </a:pPr>
            <a:r>
              <a:rPr lang="en-US" sz="1200" baseline="30000" dirty="0">
                <a:latin typeface="Arial" charset="0"/>
              </a:rPr>
              <a:t>b</a:t>
            </a:r>
            <a:r>
              <a:rPr lang="en-US" sz="1200" dirty="0">
                <a:latin typeface="Arial" charset="0"/>
              </a:rPr>
              <a:t> 10.0% = 20,000 hours ÷ (100,000 hours + 20,000 hours + 80,000 hours)</a:t>
            </a:r>
          </a:p>
          <a:p>
            <a:pPr>
              <a:spcBef>
                <a:spcPts val="0"/>
              </a:spcBef>
              <a:spcAft>
                <a:spcPts val="200"/>
              </a:spcAft>
            </a:pPr>
            <a:r>
              <a:rPr lang="en-US" sz="1200" baseline="30000" dirty="0">
                <a:latin typeface="Arial" charset="0"/>
              </a:rPr>
              <a:t>c</a:t>
            </a:r>
            <a:r>
              <a:rPr lang="en-US" sz="1200" dirty="0">
                <a:latin typeface="Arial" charset="0"/>
              </a:rPr>
              <a:t> 40.0% = 80,000 hours ÷ (100,000 hours + 20,000 hours + 80,000 hours)</a:t>
            </a:r>
          </a:p>
          <a:p>
            <a:pPr>
              <a:spcBef>
                <a:spcPts val="0"/>
              </a:spcBef>
              <a:spcAft>
                <a:spcPts val="200"/>
              </a:spcAft>
            </a:pPr>
            <a:r>
              <a:rPr lang="en-US" sz="1200" baseline="30000" dirty="0">
                <a:latin typeface="Arial" charset="0"/>
              </a:rPr>
              <a:t>d</a:t>
            </a:r>
            <a:r>
              <a:rPr lang="en-US" sz="1200" dirty="0">
                <a:latin typeface="Arial" charset="0"/>
              </a:rPr>
              <a:t> 62.5% = 5,000 employees ÷ (5,000 employees + 3,000 employees)</a:t>
            </a:r>
          </a:p>
          <a:p>
            <a:pPr>
              <a:spcBef>
                <a:spcPts val="0"/>
              </a:spcBef>
              <a:spcAft>
                <a:spcPts val="200"/>
              </a:spcAft>
            </a:pPr>
            <a:r>
              <a:rPr lang="en-US" sz="1200" baseline="30000" dirty="0">
                <a:latin typeface="Arial" charset="0"/>
              </a:rPr>
              <a:t>e</a:t>
            </a:r>
            <a:r>
              <a:rPr lang="en-US" sz="1200" dirty="0">
                <a:latin typeface="Arial" charset="0"/>
              </a:rPr>
              <a:t> 37.5% = 3,000 employees ÷ (5,000 employees + 3,000 employees)</a:t>
            </a:r>
          </a:p>
        </p:txBody>
      </p:sp>
      <p:sp>
        <p:nvSpPr>
          <p:cNvPr id="9" name="Content Placeholder 6"/>
          <p:cNvSpPr>
            <a:spLocks noGrp="1"/>
          </p:cNvSpPr>
          <p:nvPr>
            <p:ph idx="15"/>
          </p:nvPr>
        </p:nvSpPr>
        <p:spPr>
          <a:xfrm>
            <a:off x="0" y="0"/>
            <a:ext cx="457200" cy="457200"/>
          </a:xfrm>
          <a:solidFill>
            <a:srgbClr val="BEBEBE"/>
          </a:solidFill>
        </p:spPr>
        <p:txBody>
          <a:bodyPr anchor="ctr"/>
          <a:lstStyle/>
          <a:p>
            <a:pPr algn="ctr"/>
            <a:r>
              <a:rPr lang="en-US" sz="1000" b="1" dirty="0"/>
              <a:t>LO 11-3</a:t>
            </a:r>
          </a:p>
        </p:txBody>
      </p:sp>
    </p:spTree>
    <p:extLst>
      <p:ext uri="{BB962C8B-B14F-4D97-AF65-F5344CB8AC3E}">
        <p14:creationId xmlns:p14="http://schemas.microsoft.com/office/powerpoint/2010/main" val="1360089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Step Method</a:t>
            </a:r>
            <a:r>
              <a:rPr lang="en-IN" sz="1200" dirty="0"/>
              <a:t> 4</a:t>
            </a:r>
            <a:endParaRPr lang="en-IN" dirty="0"/>
          </a:p>
        </p:txBody>
      </p:sp>
      <p:sp>
        <p:nvSpPr>
          <p:cNvPr id="3" name="Content Placeholder 2"/>
          <p:cNvSpPr>
            <a:spLocks noGrp="1"/>
          </p:cNvSpPr>
          <p:nvPr>
            <p:ph idx="1"/>
          </p:nvPr>
        </p:nvSpPr>
        <p:spPr>
          <a:xfrm>
            <a:off x="457200" y="1584498"/>
            <a:ext cx="8229600" cy="457200"/>
          </a:xfrm>
        </p:spPr>
        <p:txBody>
          <a:bodyPr/>
          <a:lstStyle/>
          <a:p>
            <a:pPr algn="ctr"/>
            <a:r>
              <a:rPr lang="en-US" sz="2400" dirty="0">
                <a:latin typeface="Arial" charset="0"/>
              </a:rPr>
              <a:t>Service Department Cost Allocation</a:t>
            </a:r>
          </a:p>
        </p:txBody>
      </p:sp>
      <p:sp>
        <p:nvSpPr>
          <p:cNvPr id="4" name="Content Placeholder 3"/>
          <p:cNvSpPr>
            <a:spLocks noGrp="1"/>
          </p:cNvSpPr>
          <p:nvPr>
            <p:ph idx="13"/>
          </p:nvPr>
        </p:nvSpPr>
        <p:spPr>
          <a:xfrm>
            <a:off x="1752600" y="2301240"/>
            <a:ext cx="5638800" cy="365760"/>
          </a:xfrm>
        </p:spPr>
        <p:txBody>
          <a:bodyPr/>
          <a:lstStyle/>
          <a:p>
            <a:pPr algn="ctr"/>
            <a:r>
              <a:rPr lang="en-US" sz="1800" b="1" dirty="0">
                <a:latin typeface="Arial"/>
                <a:cs typeface="Arial"/>
              </a:rPr>
              <a:t>To</a:t>
            </a:r>
          </a:p>
        </p:txBody>
      </p:sp>
      <p:graphicFrame>
        <p:nvGraphicFramePr>
          <p:cNvPr id="10" name="Table 4"/>
          <p:cNvGraphicFramePr>
            <a:graphicFrameLocks noGrp="1"/>
          </p:cNvGraphicFramePr>
          <p:nvPr>
            <p:extLst>
              <p:ext uri="{D42A27DB-BD31-4B8C-83A1-F6EECF244321}">
                <p14:modId xmlns:p14="http://schemas.microsoft.com/office/powerpoint/2010/main" val="3326035136"/>
              </p:ext>
            </p:extLst>
          </p:nvPr>
        </p:nvGraphicFramePr>
        <p:xfrm>
          <a:off x="274320" y="2667000"/>
          <a:ext cx="8595360" cy="185420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1110986282"/>
                    </a:ext>
                  </a:extLst>
                </a:gridCol>
                <a:gridCol w="1280160">
                  <a:extLst>
                    <a:ext uri="{9D8B030D-6E8A-4147-A177-3AD203B41FA5}">
                      <a16:colId xmlns:a16="http://schemas.microsoft.com/office/drawing/2014/main" val="2209417855"/>
                    </a:ext>
                  </a:extLst>
                </a:gridCol>
                <a:gridCol w="1371600">
                  <a:extLst>
                    <a:ext uri="{9D8B030D-6E8A-4147-A177-3AD203B41FA5}">
                      <a16:colId xmlns:a16="http://schemas.microsoft.com/office/drawing/2014/main" val="2648526669"/>
                    </a:ext>
                  </a:extLst>
                </a:gridCol>
                <a:gridCol w="1554480">
                  <a:extLst>
                    <a:ext uri="{9D8B030D-6E8A-4147-A177-3AD203B41FA5}">
                      <a16:colId xmlns:a16="http://schemas.microsoft.com/office/drawing/2014/main" val="3851816333"/>
                    </a:ext>
                  </a:extLst>
                </a:gridCol>
                <a:gridCol w="1463040">
                  <a:extLst>
                    <a:ext uri="{9D8B030D-6E8A-4147-A177-3AD203B41FA5}">
                      <a16:colId xmlns:a16="http://schemas.microsoft.com/office/drawing/2014/main" val="2827370128"/>
                    </a:ext>
                  </a:extLst>
                </a:gridCol>
                <a:gridCol w="1463040">
                  <a:extLst>
                    <a:ext uri="{9D8B030D-6E8A-4147-A177-3AD203B41FA5}">
                      <a16:colId xmlns:a16="http://schemas.microsoft.com/office/drawing/2014/main" val="2748411961"/>
                    </a:ext>
                  </a:extLst>
                </a:gridCol>
              </a:tblGrid>
              <a:tr h="370840">
                <a:tc>
                  <a:txBody>
                    <a:bodyPr/>
                    <a:lstStyle/>
                    <a:p>
                      <a:pPr algn="ctr"/>
                      <a:r>
                        <a:rPr lang="en-US" sz="1800" b="1" dirty="0">
                          <a:solidFill>
                            <a:schemeClr val="tx1"/>
                          </a:solidFill>
                          <a:latin typeface="Arial" panose="020B0604020202020204" pitchFamily="34" charset="0"/>
                          <a:cs typeface="Arial" panose="020B0604020202020204" pitchFamily="34" charset="0"/>
                        </a:rPr>
                        <a:t>From</a:t>
                      </a:r>
                    </a:p>
                  </a:txBody>
                  <a:tcPr anchor="ctr">
                    <a:lnL w="12700" cmpd="sng">
                      <a:noFill/>
                    </a:lnL>
                    <a:lnR w="12700" cmpd="sng">
                      <a:noFill/>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46071"/>
                          </a:solidFill>
                          <a:latin typeface="Arial" panose="020B0604020202020204" pitchFamily="34" charset="0"/>
                          <a:cs typeface="Arial" panose="020B0604020202020204" pitchFamily="34" charset="0"/>
                        </a:rPr>
                        <a:t>(S1)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46071"/>
                          </a:solidFill>
                          <a:latin typeface="Arial" panose="020B0604020202020204" pitchFamily="34" charset="0"/>
                          <a:cs typeface="Arial" panose="020B0604020202020204" pitchFamily="34" charset="0"/>
                        </a:rPr>
                        <a:t>(S2)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435322"/>
                          </a:solidFill>
                          <a:latin typeface="Arial" panose="020B0604020202020204" pitchFamily="34" charset="0"/>
                          <a:cs typeface="Arial" panose="020B0604020202020204" pitchFamily="34" charset="0"/>
                        </a:rPr>
                        <a:t>(P1)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435322"/>
                          </a:solidFill>
                          <a:latin typeface="Arial" panose="020B0604020202020204" pitchFamily="34" charset="0"/>
                          <a:cs typeface="Arial" panose="020B0604020202020204" pitchFamily="34" charset="0"/>
                        </a:rPr>
                        <a:t>(P2)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F527C"/>
                          </a:solidFill>
                          <a:latin typeface="Arial" panose="020B0604020202020204" pitchFamily="34" charset="0"/>
                          <a:cs typeface="Arial" panose="020B0604020202020204" pitchFamily="34" charset="0"/>
                        </a:rPr>
                        <a:t>Total</a:t>
                      </a:r>
                    </a:p>
                  </a:txBody>
                  <a:tcPr anchor="ctr">
                    <a:lnL w="12700" cmpd="sng">
                      <a:noFill/>
                    </a:lnL>
                    <a:lnR w="12700" cmpd="sng">
                      <a:noFill/>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5767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Dept. costs</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$800,000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$5,000,000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a:t>
                      </a:r>
                      <a:r>
                        <a:rPr lang="en-US" b="1" u="none"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a:t>
                      </a:r>
                      <a:r>
                        <a:rPr lang="en-US" b="1" i="0" u="none" dirty="0">
                          <a:solidFill>
                            <a:schemeClr val="dk1"/>
                          </a:solidFill>
                          <a:latin typeface="Arial" panose="020B0604020202020204" pitchFamily="34" charset="0"/>
                          <a:ea typeface="+mn-ea"/>
                          <a:cs typeface="Arial" panose="020B0604020202020204" pitchFamily="34" charset="0"/>
                        </a:rPr>
                        <a:t>−</a:t>
                      </a:r>
                      <a:r>
                        <a:rPr lang="en-US" b="1" dirty="0">
                          <a:solidFill>
                            <a:schemeClr val="dk1"/>
                          </a:solidFill>
                          <a:latin typeface="Arial" panose="020B0604020202020204" pitchFamily="34" charset="0"/>
                          <a:ea typeface="+mn-ea"/>
                          <a:cs typeface="Arial" panose="020B0604020202020204" pitchFamily="34" charset="0"/>
                        </a:rPr>
                        <a:t>0</a:t>
                      </a:r>
                      <a:r>
                        <a:rPr lang="en-US" b="1" i="0" u="none" dirty="0">
                          <a:solidFill>
                            <a:schemeClr val="dk1"/>
                          </a:solidFill>
                          <a:latin typeface="Arial" panose="020B0604020202020204" pitchFamily="34" charset="0"/>
                          <a:ea typeface="+mn-ea"/>
                          <a:cs typeface="Arial" panose="020B0604020202020204" pitchFamily="34" charset="0"/>
                        </a:rPr>
                        <a:t>−</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$5,800,000</a:t>
                      </a:r>
                      <a:r>
                        <a:rPr lang="en-US" sz="1800" b="1" baseline="30000" dirty="0">
                          <a:latin typeface="Arial" panose="020B0604020202020204" pitchFamily="34" charset="0"/>
                          <a:cs typeface="Arial" panose="020B0604020202020204" pitchFamily="34" charset="0"/>
                        </a:rPr>
                        <a:t>k</a:t>
                      </a:r>
                      <a:endParaRPr lang="en-US" sz="1800" b="1" dirty="0">
                        <a:latin typeface="Arial" panose="020B0604020202020204" pitchFamily="34" charset="0"/>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FECA3"/>
                    </a:solidFill>
                  </a:tcPr>
                </a:tc>
                <a:extLst>
                  <a:ext uri="{0D108BD9-81ED-4DB2-BD59-A6C34878D82A}">
                    <a16:rowId xmlns:a16="http://schemas.microsoft.com/office/drawing/2014/main" val="37639951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(S1)</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(800,000)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400,000</a:t>
                      </a:r>
                      <a:r>
                        <a:rPr lang="en-US" b="1" baseline="30000" dirty="0">
                          <a:solidFill>
                            <a:schemeClr val="dk1"/>
                          </a:solidFill>
                          <a:latin typeface="Arial" panose="020B0604020202020204" pitchFamily="34" charset="0"/>
                          <a:ea typeface="+mn-ea"/>
                          <a:cs typeface="Arial" panose="020B0604020202020204" pitchFamily="34" charset="0"/>
                        </a:rPr>
                        <a:t>f</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80,000</a:t>
                      </a:r>
                      <a:r>
                        <a:rPr lang="en-US" b="1" baseline="30000" dirty="0">
                          <a:solidFill>
                            <a:schemeClr val="dk1"/>
                          </a:solidFill>
                          <a:latin typeface="Arial" panose="020B0604020202020204" pitchFamily="34" charset="0"/>
                          <a:ea typeface="+mn-ea"/>
                          <a:cs typeface="Arial" panose="020B0604020202020204" pitchFamily="34" charset="0"/>
                        </a:rPr>
                        <a:t>g</a:t>
                      </a:r>
                      <a:endParaRPr lang="en-US" sz="1800" b="1" dirty="0">
                        <a:latin typeface="Arial" panose="020B0604020202020204" pitchFamily="34" charset="0"/>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320,000</a:t>
                      </a:r>
                      <a:r>
                        <a:rPr lang="en-US" b="1" baseline="30000" dirty="0">
                          <a:solidFill>
                            <a:schemeClr val="dk1"/>
                          </a:solidFill>
                          <a:latin typeface="Arial" panose="020B0604020202020204" pitchFamily="34" charset="0"/>
                          <a:ea typeface="+mn-ea"/>
                          <a:cs typeface="Arial" panose="020B0604020202020204" pitchFamily="34" charset="0"/>
                        </a:rPr>
                        <a:t>h</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FECA3"/>
                    </a:solidFill>
                  </a:tcPr>
                </a:tc>
                <a:extLst>
                  <a:ext uri="{0D108BD9-81ED-4DB2-BD59-A6C34878D82A}">
                    <a16:rowId xmlns:a16="http://schemas.microsoft.com/office/drawing/2014/main" val="6711300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(S2)</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i="0" u="sng" dirty="0">
                          <a:solidFill>
                            <a:schemeClr val="dk1"/>
                          </a:solidFill>
                          <a:latin typeface="Arial" panose="020B0604020202020204" pitchFamily="34" charset="0"/>
                          <a:ea typeface="+mn-ea"/>
                          <a:cs typeface="Arial" panose="020B0604020202020204" pitchFamily="34" charset="0"/>
                        </a:rPr>
                        <a:t>           −0−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panose="020B0604020202020204" pitchFamily="34" charset="0"/>
                          <a:ea typeface="+mn-ea"/>
                          <a:cs typeface="Arial" panose="020B0604020202020204" pitchFamily="34" charset="0"/>
                        </a:rPr>
                        <a:t>(5,400,000)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panose="020B0604020202020204" pitchFamily="34" charset="0"/>
                          <a:ea typeface="+mn-ea"/>
                          <a:cs typeface="Arial" panose="020B0604020202020204" pitchFamily="34" charset="0"/>
                        </a:rPr>
                        <a:t>   3,375,000</a:t>
                      </a:r>
                      <a:r>
                        <a:rPr lang="en-US" b="1" u="sng" baseline="30000" dirty="0">
                          <a:solidFill>
                            <a:schemeClr val="dk1"/>
                          </a:solidFill>
                          <a:latin typeface="Arial" panose="020B0604020202020204" pitchFamily="34" charset="0"/>
                          <a:ea typeface="+mn-ea"/>
                          <a:cs typeface="Arial" panose="020B0604020202020204" pitchFamily="34" charset="0"/>
                        </a:rPr>
                        <a:t>i</a:t>
                      </a:r>
                      <a:endParaRPr lang="en-US" sz="1800" b="1" dirty="0">
                        <a:latin typeface="Arial" panose="020B0604020202020204" pitchFamily="34" charset="0"/>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panose="020B0604020202020204" pitchFamily="34" charset="0"/>
                          <a:ea typeface="+mn-ea"/>
                          <a:cs typeface="Arial" panose="020B0604020202020204" pitchFamily="34" charset="0"/>
                        </a:rPr>
                        <a:t>   2,025,000</a:t>
                      </a:r>
                      <a:r>
                        <a:rPr lang="en-US" b="1" u="sng" baseline="30000" dirty="0">
                          <a:solidFill>
                            <a:schemeClr val="dk1"/>
                          </a:solidFill>
                          <a:latin typeface="Arial" panose="020B0604020202020204" pitchFamily="34" charset="0"/>
                          <a:ea typeface="+mn-ea"/>
                          <a:cs typeface="Arial" panose="020B0604020202020204" pitchFamily="34" charset="0"/>
                        </a:rPr>
                        <a:t>j</a:t>
                      </a:r>
                      <a:endParaRPr lang="en-US" sz="1800" b="1" dirty="0">
                        <a:latin typeface="Arial" panose="020B0604020202020204" pitchFamily="34" charset="0"/>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CA3"/>
                    </a:solidFill>
                  </a:tcPr>
                </a:tc>
                <a:extLst>
                  <a:ext uri="{0D108BD9-81ED-4DB2-BD59-A6C34878D82A}">
                    <a16:rowId xmlns:a16="http://schemas.microsoft.com/office/drawing/2014/main" val="1450752277"/>
                  </a:ext>
                </a:extLst>
              </a:tr>
              <a:tr h="370840">
                <a:tc>
                  <a:txBody>
                    <a:bodyPr/>
                    <a:lstStyle/>
                    <a:p>
                      <a:endParaRPr lang="en-IN" dirty="0">
                        <a:latin typeface="Arial" panose="020B0604020202020204" pitchFamily="34" charset="0"/>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baseline="0" dirty="0">
                          <a:solidFill>
                            <a:schemeClr val="dk1"/>
                          </a:solidFill>
                          <a:latin typeface="Arial"/>
                          <a:ea typeface="+mn-ea"/>
                          <a:cs typeface="Arial"/>
                        </a:rPr>
                        <a:t>$         </a:t>
                      </a:r>
                      <a:r>
                        <a:rPr lang="en-US" b="1" i="0" u="dbl" baseline="0" dirty="0">
                          <a:solidFill>
                            <a:schemeClr val="dk1"/>
                          </a:solidFill>
                          <a:latin typeface="Arial" panose="020B0604020202020204" pitchFamily="34" charset="0"/>
                          <a:ea typeface="+mn-ea"/>
                          <a:cs typeface="Arial" panose="020B0604020202020204" pitchFamily="34" charset="0"/>
                        </a:rPr>
                        <a:t>−</a:t>
                      </a:r>
                      <a:r>
                        <a:rPr lang="en-US" b="1" u="dbl" baseline="0" dirty="0">
                          <a:solidFill>
                            <a:schemeClr val="dk1"/>
                          </a:solidFill>
                          <a:latin typeface="Arial"/>
                          <a:ea typeface="+mn-ea"/>
                          <a:cs typeface="Arial"/>
                        </a:rPr>
                        <a:t>0</a:t>
                      </a:r>
                      <a:r>
                        <a:rPr lang="en-US" b="1" i="0" u="dbl" baseline="0" dirty="0">
                          <a:solidFill>
                            <a:schemeClr val="dk1"/>
                          </a:solidFill>
                          <a:latin typeface="Arial" panose="020B0604020202020204" pitchFamily="34" charset="0"/>
                          <a:ea typeface="+mn-ea"/>
                          <a:cs typeface="Arial" panose="020B0604020202020204" pitchFamily="34" charset="0"/>
                        </a:rPr>
                        <a:t>−</a:t>
                      </a:r>
                      <a:endParaRPr lang="en-US" b="1" u="dbl" baseline="0" dirty="0">
                        <a:solidFill>
                          <a:schemeClr val="dk1"/>
                        </a:solidFill>
                        <a:latin typeface="Arial"/>
                        <a:ea typeface="+mn-ea"/>
                        <a:cs typeface="Arial"/>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baseline="0" dirty="0">
                          <a:solidFill>
                            <a:schemeClr val="dk1"/>
                          </a:solidFill>
                          <a:latin typeface="Arial" panose="020B0604020202020204" pitchFamily="34" charset="0"/>
                          <a:ea typeface="+mn-ea"/>
                          <a:cs typeface="Arial" panose="020B0604020202020204" pitchFamily="34" charset="0"/>
                        </a:rPr>
                        <a:t>$         −0− </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baseline="0" dirty="0">
                          <a:solidFill>
                            <a:schemeClr val="dk1"/>
                          </a:solidFill>
                          <a:latin typeface="Arial" panose="020B0604020202020204" pitchFamily="34" charset="0"/>
                          <a:ea typeface="+mn-ea"/>
                          <a:cs typeface="Arial" panose="020B0604020202020204" pitchFamily="34" charset="0"/>
                        </a:rPr>
                        <a:t>$3,455,000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baseline="0" dirty="0">
                          <a:solidFill>
                            <a:schemeClr val="dk1"/>
                          </a:solidFill>
                          <a:latin typeface="Arial" panose="020B0604020202020204" pitchFamily="34" charset="0"/>
                          <a:ea typeface="+mn-ea"/>
                          <a:cs typeface="Arial" panose="020B0604020202020204" pitchFamily="34" charset="0"/>
                        </a:rPr>
                        <a:t>$2,345,000</a:t>
                      </a: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CFECA3"/>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u="sng" dirty="0">
                          <a:latin typeface="Arial" panose="020B0604020202020204" pitchFamily="34" charset="0"/>
                          <a:cs typeface="Arial" panose="020B0604020202020204" pitchFamily="34" charset="0"/>
                        </a:rPr>
                        <a:t>$5,800,000</a:t>
                      </a:r>
                      <a:r>
                        <a:rPr lang="en-US" sz="1800" b="1" u="sng" baseline="30000" dirty="0">
                          <a:latin typeface="Arial" panose="020B0604020202020204" pitchFamily="34" charset="0"/>
                          <a:cs typeface="Arial" panose="020B0604020202020204" pitchFamily="34" charset="0"/>
                        </a:rPr>
                        <a:t>k</a:t>
                      </a:r>
                      <a:endParaRPr lang="en-US" sz="1800" b="1" u="sng" dirty="0">
                        <a:latin typeface="Arial" panose="020B0604020202020204" pitchFamily="34" charset="0"/>
                        <a:cs typeface="Arial" panose="020B0604020202020204" pitchFamily="34" charset="0"/>
                      </a:endParaRPr>
                    </a:p>
                  </a:txBody>
                  <a:tcP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mpd="sng">
                      <a:noFill/>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CFECA3"/>
                    </a:solidFill>
                  </a:tcPr>
                </a:tc>
                <a:extLst>
                  <a:ext uri="{0D108BD9-81ED-4DB2-BD59-A6C34878D82A}">
                    <a16:rowId xmlns:a16="http://schemas.microsoft.com/office/drawing/2014/main" val="3445704592"/>
                  </a:ext>
                </a:extLst>
              </a:tr>
            </a:tbl>
          </a:graphicData>
        </a:graphic>
      </p:graphicFrame>
      <p:sp>
        <p:nvSpPr>
          <p:cNvPr id="5" name="Content Placeholder 5"/>
          <p:cNvSpPr>
            <a:spLocks noGrp="1"/>
          </p:cNvSpPr>
          <p:nvPr>
            <p:ph idx="14"/>
          </p:nvPr>
        </p:nvSpPr>
        <p:spPr>
          <a:xfrm>
            <a:off x="304800" y="4572000"/>
            <a:ext cx="3429000" cy="1524000"/>
          </a:xfrm>
        </p:spPr>
        <p:txBody>
          <a:bodyPr/>
          <a:lstStyle/>
          <a:p>
            <a:pPr>
              <a:spcBef>
                <a:spcPts val="0"/>
              </a:spcBef>
              <a:spcAft>
                <a:spcPts val="200"/>
              </a:spcAft>
            </a:pPr>
            <a:r>
              <a:rPr lang="en-US" sz="1200" baseline="30000" dirty="0">
                <a:latin typeface="Arial" charset="0"/>
              </a:rPr>
              <a:t>f</a:t>
            </a:r>
            <a:r>
              <a:rPr lang="en-US" sz="1200" dirty="0">
                <a:latin typeface="Arial" charset="0"/>
              </a:rPr>
              <a:t> 50.0% × $800,000</a:t>
            </a:r>
          </a:p>
          <a:p>
            <a:pPr>
              <a:spcBef>
                <a:spcPts val="0"/>
              </a:spcBef>
              <a:spcAft>
                <a:spcPts val="200"/>
              </a:spcAft>
            </a:pPr>
            <a:r>
              <a:rPr lang="en-US" sz="1200" baseline="30000" dirty="0">
                <a:latin typeface="Arial" charset="0"/>
              </a:rPr>
              <a:t>g </a:t>
            </a:r>
            <a:r>
              <a:rPr lang="en-US" sz="1200" dirty="0">
                <a:latin typeface="Arial" charset="0"/>
              </a:rPr>
              <a:t>10.0% × $800,000</a:t>
            </a:r>
          </a:p>
          <a:p>
            <a:pPr>
              <a:spcBef>
                <a:spcPts val="0"/>
              </a:spcBef>
              <a:spcAft>
                <a:spcPts val="200"/>
              </a:spcAft>
            </a:pPr>
            <a:r>
              <a:rPr lang="en-US" sz="1200" baseline="30000" dirty="0">
                <a:latin typeface="Arial" charset="0"/>
              </a:rPr>
              <a:t>h </a:t>
            </a:r>
            <a:r>
              <a:rPr lang="en-US" sz="1200" dirty="0">
                <a:latin typeface="Arial" charset="0"/>
              </a:rPr>
              <a:t>40.0% × $800,000</a:t>
            </a:r>
          </a:p>
          <a:p>
            <a:pPr>
              <a:spcBef>
                <a:spcPts val="0"/>
              </a:spcBef>
              <a:spcAft>
                <a:spcPts val="200"/>
              </a:spcAft>
            </a:pPr>
            <a:r>
              <a:rPr lang="en-US" sz="1200" baseline="30000" dirty="0">
                <a:latin typeface="Arial" charset="0"/>
              </a:rPr>
              <a:t>I</a:t>
            </a:r>
            <a:r>
              <a:rPr lang="en-US" sz="1200" dirty="0">
                <a:latin typeface="Arial" charset="0"/>
              </a:rPr>
              <a:t> 62.5% × $5,400,000</a:t>
            </a:r>
          </a:p>
          <a:p>
            <a:pPr>
              <a:spcBef>
                <a:spcPts val="0"/>
              </a:spcBef>
              <a:spcAft>
                <a:spcPts val="200"/>
              </a:spcAft>
            </a:pPr>
            <a:r>
              <a:rPr lang="en-US" sz="1200" baseline="30000" dirty="0">
                <a:latin typeface="Arial" charset="0"/>
              </a:rPr>
              <a:t>j </a:t>
            </a:r>
            <a:r>
              <a:rPr lang="en-US" sz="1200" dirty="0">
                <a:latin typeface="Arial" charset="0"/>
              </a:rPr>
              <a:t>37.5% × $5,400,000</a:t>
            </a:r>
          </a:p>
          <a:p>
            <a:pPr>
              <a:spcBef>
                <a:spcPts val="0"/>
              </a:spcBef>
              <a:spcAft>
                <a:spcPts val="200"/>
              </a:spcAft>
            </a:pPr>
            <a:r>
              <a:rPr lang="en-US" sz="1200" baseline="30000" dirty="0">
                <a:latin typeface="Arial" charset="0"/>
              </a:rPr>
              <a:t>k </a:t>
            </a:r>
            <a:r>
              <a:rPr lang="en-US" sz="1200" dirty="0">
                <a:latin typeface="Arial" charset="0"/>
              </a:rPr>
              <a:t>$5,800,000 of service department costs were</a:t>
            </a:r>
            <a:br>
              <a:rPr lang="en-US" sz="1200" dirty="0">
                <a:latin typeface="Arial" charset="0"/>
              </a:rPr>
            </a:br>
            <a:r>
              <a:rPr lang="en-US" sz="1200" dirty="0">
                <a:latin typeface="Arial" charset="0"/>
              </a:rPr>
              <a:t>ultimately allocated to production departments.</a:t>
            </a:r>
          </a:p>
        </p:txBody>
      </p:sp>
      <p:sp>
        <p:nvSpPr>
          <p:cNvPr id="9" name="Content Placeholder 6"/>
          <p:cNvSpPr>
            <a:spLocks noGrp="1"/>
          </p:cNvSpPr>
          <p:nvPr>
            <p:ph idx="15"/>
          </p:nvPr>
        </p:nvSpPr>
        <p:spPr>
          <a:xfrm>
            <a:off x="0" y="0"/>
            <a:ext cx="457200" cy="457200"/>
          </a:xfrm>
          <a:solidFill>
            <a:srgbClr val="BEBEBE"/>
          </a:solidFill>
        </p:spPr>
        <p:txBody>
          <a:bodyPr anchor="ctr"/>
          <a:lstStyle/>
          <a:p>
            <a:pPr algn="ctr"/>
            <a:r>
              <a:rPr lang="en-US" sz="1000" b="1" dirty="0"/>
              <a:t>LO 11-3</a:t>
            </a:r>
          </a:p>
        </p:txBody>
      </p:sp>
    </p:spTree>
    <p:extLst>
      <p:ext uri="{BB962C8B-B14F-4D97-AF65-F5344CB8AC3E}">
        <p14:creationId xmlns:p14="http://schemas.microsoft.com/office/powerpoint/2010/main" val="155096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1</a:t>
            </a:r>
          </a:p>
        </p:txBody>
      </p:sp>
      <p:sp>
        <p:nvSpPr>
          <p:cNvPr id="3" name="Content Placeholder 2"/>
          <p:cNvSpPr>
            <a:spLocks noGrp="1"/>
          </p:cNvSpPr>
          <p:nvPr>
            <p:ph idx="1"/>
          </p:nvPr>
        </p:nvSpPr>
        <p:spPr>
          <a:xfrm>
            <a:off x="457200" y="1295400"/>
            <a:ext cx="8229600" cy="914400"/>
          </a:xfrm>
          <a:solidFill>
            <a:srgbClr val="C6D9F1"/>
          </a:solidFill>
        </p:spPr>
        <p:txBody>
          <a:bodyPr/>
          <a:lstStyle/>
          <a:p>
            <a:pPr marL="1554480" indent="-1554480" defTabSz="365125">
              <a:defRPr/>
            </a:pPr>
            <a:r>
              <a:rPr lang="en-US" sz="2800" b="1" dirty="0">
                <a:solidFill>
                  <a:srgbClr val="0000CC"/>
                </a:solidFill>
                <a:ea typeface="ＭＳ Ｐゴシック" charset="-128"/>
              </a:rPr>
              <a:t>LO 11-4	</a:t>
            </a:r>
            <a:r>
              <a:rPr lang="en-US" sz="2400" dirty="0">
                <a:ea typeface="ＭＳ Ｐゴシック" charset="-128"/>
              </a:rPr>
              <a:t>Allocate service department costs using the reciprocal method.</a:t>
            </a:r>
            <a:endParaRPr lang="en-US" sz="2400" dirty="0">
              <a:ea typeface="ＭＳ Ｐゴシック" charset="-128"/>
              <a:cs typeface="Arial" charset="0"/>
            </a:endParaRPr>
          </a:p>
        </p:txBody>
      </p:sp>
      <p:sp>
        <p:nvSpPr>
          <p:cNvPr id="4" name="Content Placeholder 3"/>
          <p:cNvSpPr>
            <a:spLocks noGrp="1"/>
          </p:cNvSpPr>
          <p:nvPr>
            <p:ph idx="13"/>
          </p:nvPr>
        </p:nvSpPr>
        <p:spPr>
          <a:xfrm>
            <a:off x="1143000" y="2514600"/>
            <a:ext cx="6858000" cy="3352800"/>
          </a:xfrm>
        </p:spPr>
        <p:txBody>
          <a:bodyPr/>
          <a:lstStyle/>
          <a:p>
            <a:pPr defTabSz="274320">
              <a:spcBef>
                <a:spcPts val="1200"/>
              </a:spcBef>
              <a:buSzPct val="100000"/>
              <a:defRPr/>
            </a:pPr>
            <a:r>
              <a:rPr lang="en-US" sz="2400" dirty="0"/>
              <a:t>The reciprocal method recognizes all services</a:t>
            </a:r>
            <a:br>
              <a:rPr lang="en-US" sz="2400" dirty="0"/>
            </a:br>
            <a:r>
              <a:rPr lang="en-US" sz="2400" dirty="0"/>
              <a:t>provided by any service department, including services provided to other service departments.</a:t>
            </a:r>
          </a:p>
          <a:p>
            <a:pPr defTabSz="274320">
              <a:spcBef>
                <a:spcPts val="1200"/>
              </a:spcBef>
              <a:buSzPct val="100000"/>
              <a:defRPr/>
            </a:pPr>
            <a:r>
              <a:rPr lang="en-US" sz="2400" dirty="0"/>
              <a:t>It accounts for cost flows among service</a:t>
            </a:r>
            <a:br>
              <a:rPr lang="en-US" sz="2400" dirty="0"/>
            </a:br>
            <a:r>
              <a:rPr lang="en-US" sz="2400" dirty="0"/>
              <a:t>departments providing services to each other.</a:t>
            </a:r>
          </a:p>
          <a:p>
            <a:pPr defTabSz="274320">
              <a:spcBef>
                <a:spcPts val="1200"/>
              </a:spcBef>
              <a:buSzPct val="100000"/>
              <a:defRPr/>
            </a:pPr>
            <a:r>
              <a:rPr lang="en-US" sz="2400" dirty="0"/>
              <a:t>It requires a simultaneous equation solution.</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11-4</a:t>
            </a:r>
          </a:p>
        </p:txBody>
      </p:sp>
    </p:spTree>
    <p:extLst>
      <p:ext uri="{BB962C8B-B14F-4D97-AF65-F5344CB8AC3E}">
        <p14:creationId xmlns:p14="http://schemas.microsoft.com/office/powerpoint/2010/main" val="258183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2</a:t>
            </a:r>
            <a:endParaRPr lang="en-IN" dirty="0"/>
          </a:p>
        </p:txBody>
      </p:sp>
      <p:sp>
        <p:nvSpPr>
          <p:cNvPr id="3" name="Content Placeholder 2"/>
          <p:cNvSpPr>
            <a:spLocks noGrp="1"/>
          </p:cNvSpPr>
          <p:nvPr>
            <p:ph idx="1"/>
          </p:nvPr>
        </p:nvSpPr>
        <p:spPr>
          <a:xfrm>
            <a:off x="457200" y="1447800"/>
            <a:ext cx="8412480" cy="457200"/>
          </a:xfrm>
        </p:spPr>
        <p:txBody>
          <a:bodyPr/>
          <a:lstStyle/>
          <a:p>
            <a:pPr algn="ctr"/>
            <a:r>
              <a:rPr lang="en-US" sz="2400" dirty="0">
                <a:latin typeface="Arial" charset="0"/>
              </a:rPr>
              <a:t>Cost Flow Diagram: Reciprocal Method – Green Valley Mills</a:t>
            </a:r>
          </a:p>
        </p:txBody>
      </p:sp>
      <p:pic>
        <p:nvPicPr>
          <p:cNvPr id="7" name="Picture 3" descr="Diagram depicts cost flow."/>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66787" y="2057400"/>
            <a:ext cx="7210425" cy="4305300"/>
          </a:xfrm>
          <a:prstGeom prst="rect">
            <a:avLst/>
          </a:prstGeom>
        </p:spPr>
      </p:pic>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11-4</a:t>
            </a:r>
          </a:p>
        </p:txBody>
      </p:sp>
      <p:sp>
        <p:nvSpPr>
          <p:cNvPr id="9" name="Text Placeholder 3"/>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3637911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3</a:t>
            </a:r>
            <a:endParaRPr lang="en-US" sz="1200" dirty="0"/>
          </a:p>
        </p:txBody>
      </p:sp>
      <p:sp>
        <p:nvSpPr>
          <p:cNvPr id="3" name="Content Placeholder 2"/>
          <p:cNvSpPr>
            <a:spLocks noGrp="1"/>
          </p:cNvSpPr>
          <p:nvPr>
            <p:ph idx="1"/>
          </p:nvPr>
        </p:nvSpPr>
        <p:spPr>
          <a:xfrm>
            <a:off x="1333500" y="1600200"/>
            <a:ext cx="6477000" cy="838200"/>
          </a:xfrm>
          <a:noFill/>
        </p:spPr>
        <p:txBody>
          <a:bodyPr/>
          <a:lstStyle/>
          <a:p>
            <a:pPr marL="512064" indent="-512064" defTabSz="274320">
              <a:buSzPct val="100000"/>
              <a:buFont typeface="+mj-lt"/>
              <a:buAutoNum type="arabicPeriod"/>
              <a:defRPr/>
            </a:pPr>
            <a:r>
              <a:rPr lang="en-US" sz="2400" dirty="0"/>
              <a:t>Write the costs of each service department</a:t>
            </a:r>
            <a:br>
              <a:rPr lang="en-US" sz="2400" dirty="0"/>
            </a:br>
            <a:r>
              <a:rPr lang="en-US" sz="2400" dirty="0"/>
              <a:t>in equation form.</a:t>
            </a:r>
          </a:p>
        </p:txBody>
      </p:sp>
      <p:graphicFrame>
        <p:nvGraphicFramePr>
          <p:cNvPr id="6" name="Table 3"/>
          <p:cNvGraphicFramePr>
            <a:graphicFrameLocks noGrp="1"/>
          </p:cNvGraphicFramePr>
          <p:nvPr>
            <p:extLst>
              <p:ext uri="{D42A27DB-BD31-4B8C-83A1-F6EECF244321}">
                <p14:modId xmlns:p14="http://schemas.microsoft.com/office/powerpoint/2010/main" val="3821762103"/>
              </p:ext>
            </p:extLst>
          </p:nvPr>
        </p:nvGraphicFramePr>
        <p:xfrm>
          <a:off x="640080" y="2956560"/>
          <a:ext cx="7863840" cy="64008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Total Service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Department costs</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Direct costs of the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Service Department</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Costs allocated to the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Service Department</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extLst>
                  <a:ext uri="{0D108BD9-81ED-4DB2-BD59-A6C34878D82A}">
                    <a16:rowId xmlns:a16="http://schemas.microsoft.com/office/drawing/2014/main" val="3425548771"/>
                  </a:ext>
                </a:extLst>
              </a:tr>
            </a:tbl>
          </a:graphicData>
        </a:graphic>
      </p:graphicFrame>
      <p:sp>
        <p:nvSpPr>
          <p:cNvPr id="4" name="Content Placeholder 4"/>
          <p:cNvSpPr>
            <a:spLocks noGrp="1"/>
          </p:cNvSpPr>
          <p:nvPr>
            <p:ph idx="13"/>
          </p:nvPr>
        </p:nvSpPr>
        <p:spPr>
          <a:xfrm>
            <a:off x="1676400" y="4114800"/>
            <a:ext cx="5791200" cy="838200"/>
          </a:xfrm>
          <a:noFill/>
          <a:ln w="19050">
            <a:noFill/>
          </a:ln>
        </p:spPr>
        <p:txBody>
          <a:bodyPr/>
          <a:lstStyle/>
          <a:p>
            <a:pPr marL="512064" indent="-512064" defTabSz="274320">
              <a:buSzPct val="100000"/>
              <a:buFont typeface="+mj-lt"/>
              <a:buAutoNum type="arabicPeriod" startAt="2"/>
              <a:defRPr/>
            </a:pPr>
            <a:r>
              <a:rPr lang="en-US" sz="2400" dirty="0"/>
              <a:t>Solve equations simultaneously using matrix algebra.</a:t>
            </a:r>
          </a:p>
        </p:txBody>
      </p:sp>
      <p:sp>
        <p:nvSpPr>
          <p:cNvPr id="9" name="Content Placeholder 5"/>
          <p:cNvSpPr>
            <a:spLocks noGrp="1"/>
          </p:cNvSpPr>
          <p:nvPr>
            <p:ph idx="14"/>
          </p:nvPr>
        </p:nvSpPr>
        <p:spPr>
          <a:xfrm>
            <a:off x="0" y="0"/>
            <a:ext cx="457200" cy="457200"/>
          </a:xfrm>
          <a:solidFill>
            <a:srgbClr val="BEBEBE"/>
          </a:solidFill>
        </p:spPr>
        <p:txBody>
          <a:bodyPr anchor="ctr"/>
          <a:lstStyle/>
          <a:p>
            <a:pPr algn="ctr"/>
            <a:r>
              <a:rPr lang="en-US" sz="1000" b="1" dirty="0"/>
              <a:t>LO 11-4</a:t>
            </a:r>
          </a:p>
        </p:txBody>
      </p:sp>
    </p:spTree>
    <p:extLst>
      <p:ext uri="{BB962C8B-B14F-4D97-AF65-F5344CB8AC3E}">
        <p14:creationId xmlns:p14="http://schemas.microsoft.com/office/powerpoint/2010/main" val="3528389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4</a:t>
            </a:r>
            <a:endParaRPr lang="en-US" sz="1200" dirty="0"/>
          </a:p>
        </p:txBody>
      </p:sp>
      <p:graphicFrame>
        <p:nvGraphicFramePr>
          <p:cNvPr id="6" name="Table 2"/>
          <p:cNvGraphicFramePr>
            <a:graphicFrameLocks noGrp="1"/>
          </p:cNvGraphicFramePr>
          <p:nvPr>
            <p:extLst>
              <p:ext uri="{D42A27DB-BD31-4B8C-83A1-F6EECF244321}">
                <p14:modId xmlns:p14="http://schemas.microsoft.com/office/powerpoint/2010/main" val="11058867"/>
              </p:ext>
            </p:extLst>
          </p:nvPr>
        </p:nvGraphicFramePr>
        <p:xfrm>
          <a:off x="640080" y="1534160"/>
          <a:ext cx="7863840" cy="64008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Total Service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Department costs</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1918F"/>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1918F"/>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Direct costs of the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Service Department</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1918F"/>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1918F"/>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Costs allocated to the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Service Department</a:t>
                      </a:r>
                    </a:p>
                  </a:txBody>
                  <a:tcPr>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solidFill>
                      <a:srgbClr val="F1918F"/>
                    </a:solidFill>
                  </a:tcPr>
                </a:tc>
                <a:extLst>
                  <a:ext uri="{0D108BD9-81ED-4DB2-BD59-A6C34878D82A}">
                    <a16:rowId xmlns:a16="http://schemas.microsoft.com/office/drawing/2014/main" val="3425548771"/>
                  </a:ext>
                </a:extLst>
              </a:tr>
            </a:tbl>
          </a:graphicData>
        </a:graphic>
      </p:graphicFrame>
      <p:graphicFrame>
        <p:nvGraphicFramePr>
          <p:cNvPr id="10" name="Table 3"/>
          <p:cNvGraphicFramePr>
            <a:graphicFrameLocks noGrp="1"/>
          </p:cNvGraphicFramePr>
          <p:nvPr>
            <p:extLst>
              <p:ext uri="{D42A27DB-BD31-4B8C-83A1-F6EECF244321}">
                <p14:modId xmlns:p14="http://schemas.microsoft.com/office/powerpoint/2010/main" val="1946106550"/>
              </p:ext>
            </p:extLst>
          </p:nvPr>
        </p:nvGraphicFramePr>
        <p:xfrm>
          <a:off x="640080" y="2278380"/>
          <a:ext cx="7863840" cy="3708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S1</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  800,000</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0.20 S2</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extLst>
                  <a:ext uri="{0D108BD9-81ED-4DB2-BD59-A6C34878D82A}">
                    <a16:rowId xmlns:a16="http://schemas.microsoft.com/office/drawing/2014/main" val="3425548771"/>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3954020978"/>
              </p:ext>
            </p:extLst>
          </p:nvPr>
        </p:nvGraphicFramePr>
        <p:xfrm>
          <a:off x="643544" y="2753360"/>
          <a:ext cx="7863840" cy="3708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S2</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$5,000,000</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0.50 S1</a:t>
                      </a:r>
                    </a:p>
                  </a:txBody>
                  <a:tcPr anchor="ctr">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FECA3"/>
                    </a:solidFill>
                  </a:tcPr>
                </a:tc>
                <a:extLst>
                  <a:ext uri="{0D108BD9-81ED-4DB2-BD59-A6C34878D82A}">
                    <a16:rowId xmlns:a16="http://schemas.microsoft.com/office/drawing/2014/main" val="3425548771"/>
                  </a:ext>
                </a:extLst>
              </a:tr>
            </a:tbl>
          </a:graphicData>
        </a:graphic>
      </p:graphicFrame>
      <p:sp>
        <p:nvSpPr>
          <p:cNvPr id="5" name="Content Placeholder 5"/>
          <p:cNvSpPr>
            <a:spLocks noGrp="1"/>
          </p:cNvSpPr>
          <p:nvPr>
            <p:ph idx="1"/>
          </p:nvPr>
        </p:nvSpPr>
        <p:spPr>
          <a:xfrm>
            <a:off x="609600" y="3276600"/>
            <a:ext cx="7620000" cy="1447800"/>
          </a:xfrm>
        </p:spPr>
        <p:txBody>
          <a:bodyPr/>
          <a:lstStyle/>
          <a:p>
            <a:pPr>
              <a:spcBef>
                <a:spcPts val="0"/>
              </a:spcBef>
              <a:spcAft>
                <a:spcPts val="300"/>
              </a:spcAft>
              <a:defRPr/>
            </a:pPr>
            <a:r>
              <a:rPr lang="en-US" sz="2000" dirty="0">
                <a:solidFill>
                  <a:srgbClr val="214E91"/>
                </a:solidFill>
              </a:rPr>
              <a:t>Substituting the first equation into the second yields:</a:t>
            </a:r>
          </a:p>
          <a:p>
            <a:pPr>
              <a:spcBef>
                <a:spcPts val="0"/>
              </a:spcBef>
              <a:spcAft>
                <a:spcPts val="300"/>
              </a:spcAft>
              <a:defRPr/>
            </a:pPr>
            <a:r>
              <a:rPr lang="en-US" sz="2000" dirty="0"/>
              <a:t>S2 = $5,000,000 + 0.50($800,000 + 0.20 S2)	</a:t>
            </a:r>
          </a:p>
          <a:p>
            <a:pPr>
              <a:spcBef>
                <a:spcPts val="0"/>
              </a:spcBef>
              <a:spcAft>
                <a:spcPts val="300"/>
              </a:spcAft>
              <a:defRPr/>
            </a:pPr>
            <a:r>
              <a:rPr lang="en-US" sz="2000" dirty="0"/>
              <a:t>S2 = $5,000,000 + $400,000 + 0.10 S2</a:t>
            </a:r>
          </a:p>
          <a:p>
            <a:pPr>
              <a:spcBef>
                <a:spcPts val="0"/>
              </a:spcBef>
              <a:spcAft>
                <a:spcPts val="300"/>
              </a:spcAft>
              <a:defRPr/>
            </a:pPr>
            <a:r>
              <a:rPr lang="en-US" sz="2000" dirty="0"/>
              <a:t>0.9 S2 = $5,400,000		S2 = $6,000,000</a:t>
            </a:r>
          </a:p>
        </p:txBody>
      </p:sp>
      <p:sp>
        <p:nvSpPr>
          <p:cNvPr id="7" name="Content Placeholder 6"/>
          <p:cNvSpPr>
            <a:spLocks noGrp="1"/>
          </p:cNvSpPr>
          <p:nvPr>
            <p:ph idx="13"/>
          </p:nvPr>
        </p:nvSpPr>
        <p:spPr>
          <a:xfrm>
            <a:off x="609600" y="5029200"/>
            <a:ext cx="7620000" cy="1066800"/>
          </a:xfrm>
        </p:spPr>
        <p:txBody>
          <a:bodyPr/>
          <a:lstStyle/>
          <a:p>
            <a:pPr>
              <a:spcBef>
                <a:spcPts val="0"/>
              </a:spcBef>
              <a:spcAft>
                <a:spcPts val="300"/>
              </a:spcAft>
              <a:defRPr/>
            </a:pPr>
            <a:r>
              <a:rPr lang="en-US" sz="2000" dirty="0">
                <a:solidFill>
                  <a:srgbClr val="214E91"/>
                </a:solidFill>
              </a:rPr>
              <a:t>Substituting the value of S2 back into the first equation gives:</a:t>
            </a:r>
          </a:p>
          <a:p>
            <a:pPr>
              <a:spcBef>
                <a:spcPts val="0"/>
              </a:spcBef>
              <a:spcAft>
                <a:spcPts val="300"/>
              </a:spcAft>
              <a:defRPr/>
            </a:pPr>
            <a:r>
              <a:rPr lang="en-US" sz="2000" dirty="0"/>
              <a:t>S1 = $800,000 + 0.20($6,000,000)</a:t>
            </a:r>
          </a:p>
          <a:p>
            <a:pPr>
              <a:spcBef>
                <a:spcPts val="0"/>
              </a:spcBef>
              <a:spcAft>
                <a:spcPts val="300"/>
              </a:spcAft>
              <a:defRPr/>
            </a:pPr>
            <a:r>
              <a:rPr lang="en-US" sz="2000" dirty="0"/>
              <a:t>S1 = $2,000,000</a:t>
            </a:r>
          </a:p>
        </p:txBody>
      </p:sp>
      <p:sp>
        <p:nvSpPr>
          <p:cNvPr id="9" name="Content Placeholder 7"/>
          <p:cNvSpPr>
            <a:spLocks noGrp="1"/>
          </p:cNvSpPr>
          <p:nvPr>
            <p:ph idx="14"/>
          </p:nvPr>
        </p:nvSpPr>
        <p:spPr>
          <a:xfrm>
            <a:off x="0" y="0"/>
            <a:ext cx="457200" cy="457200"/>
          </a:xfrm>
          <a:solidFill>
            <a:srgbClr val="BEBEBE"/>
          </a:solidFill>
        </p:spPr>
        <p:txBody>
          <a:bodyPr anchor="ctr"/>
          <a:lstStyle/>
          <a:p>
            <a:pPr algn="ctr"/>
            <a:r>
              <a:rPr lang="en-US" sz="1000" b="1" dirty="0"/>
              <a:t>LO 11-4</a:t>
            </a:r>
          </a:p>
        </p:txBody>
      </p:sp>
    </p:spTree>
    <p:extLst>
      <p:ext uri="{BB962C8B-B14F-4D97-AF65-F5344CB8AC3E}">
        <p14:creationId xmlns:p14="http://schemas.microsoft.com/office/powerpoint/2010/main" val="2839991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5</a:t>
            </a:r>
            <a:endParaRPr lang="en-IN" dirty="0"/>
          </a:p>
        </p:txBody>
      </p:sp>
      <p:sp>
        <p:nvSpPr>
          <p:cNvPr id="3" name="Content Placeholder 2"/>
          <p:cNvSpPr>
            <a:spLocks noGrp="1"/>
          </p:cNvSpPr>
          <p:nvPr>
            <p:ph idx="1"/>
          </p:nvPr>
        </p:nvSpPr>
        <p:spPr>
          <a:xfrm>
            <a:off x="457200" y="1584498"/>
            <a:ext cx="8229600" cy="457200"/>
          </a:xfrm>
        </p:spPr>
        <p:txBody>
          <a:bodyPr/>
          <a:lstStyle/>
          <a:p>
            <a:pPr algn="ctr"/>
            <a:r>
              <a:rPr lang="en-US" sz="2400" dirty="0">
                <a:latin typeface="Arial" charset="0"/>
              </a:rPr>
              <a:t>Service Department Cost Allocation</a:t>
            </a:r>
          </a:p>
        </p:txBody>
      </p:sp>
      <p:sp>
        <p:nvSpPr>
          <p:cNvPr id="4" name="Content Placeholder 3"/>
          <p:cNvSpPr>
            <a:spLocks noGrp="1"/>
          </p:cNvSpPr>
          <p:nvPr>
            <p:ph idx="13"/>
          </p:nvPr>
        </p:nvSpPr>
        <p:spPr>
          <a:xfrm>
            <a:off x="3505200" y="2301240"/>
            <a:ext cx="3886200" cy="365760"/>
          </a:xfrm>
        </p:spPr>
        <p:txBody>
          <a:bodyPr/>
          <a:lstStyle/>
          <a:p>
            <a:pPr algn="ctr"/>
            <a:r>
              <a:rPr lang="en-US" sz="1800" b="1" dirty="0">
                <a:latin typeface="Arial"/>
                <a:cs typeface="Arial"/>
              </a:rPr>
              <a:t>Percent Applicable to</a:t>
            </a:r>
          </a:p>
        </p:txBody>
      </p:sp>
      <p:graphicFrame>
        <p:nvGraphicFramePr>
          <p:cNvPr id="10" name="Table 4"/>
          <p:cNvGraphicFramePr>
            <a:graphicFrameLocks noGrp="1"/>
          </p:cNvGraphicFramePr>
          <p:nvPr>
            <p:extLst>
              <p:ext uri="{D42A27DB-BD31-4B8C-83A1-F6EECF244321}">
                <p14:modId xmlns:p14="http://schemas.microsoft.com/office/powerpoint/2010/main" val="1175977307"/>
              </p:ext>
            </p:extLst>
          </p:nvPr>
        </p:nvGraphicFramePr>
        <p:xfrm>
          <a:off x="381000" y="2667000"/>
          <a:ext cx="8138160" cy="1752600"/>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299409308"/>
                    </a:ext>
                  </a:extLst>
                </a:gridCol>
                <a:gridCol w="1371600">
                  <a:extLst>
                    <a:ext uri="{9D8B030D-6E8A-4147-A177-3AD203B41FA5}">
                      <a16:colId xmlns:a16="http://schemas.microsoft.com/office/drawing/2014/main" val="1110986282"/>
                    </a:ext>
                  </a:extLst>
                </a:gridCol>
                <a:gridCol w="1005840">
                  <a:extLst>
                    <a:ext uri="{9D8B030D-6E8A-4147-A177-3AD203B41FA5}">
                      <a16:colId xmlns:a16="http://schemas.microsoft.com/office/drawing/2014/main" val="2209417855"/>
                    </a:ext>
                  </a:extLst>
                </a:gridCol>
                <a:gridCol w="1005840">
                  <a:extLst>
                    <a:ext uri="{9D8B030D-6E8A-4147-A177-3AD203B41FA5}">
                      <a16:colId xmlns:a16="http://schemas.microsoft.com/office/drawing/2014/main" val="2648526669"/>
                    </a:ext>
                  </a:extLst>
                </a:gridCol>
                <a:gridCol w="1005840">
                  <a:extLst>
                    <a:ext uri="{9D8B030D-6E8A-4147-A177-3AD203B41FA5}">
                      <a16:colId xmlns:a16="http://schemas.microsoft.com/office/drawing/2014/main" val="3851816333"/>
                    </a:ext>
                  </a:extLst>
                </a:gridCol>
                <a:gridCol w="1005840">
                  <a:extLst>
                    <a:ext uri="{9D8B030D-6E8A-4147-A177-3AD203B41FA5}">
                      <a16:colId xmlns:a16="http://schemas.microsoft.com/office/drawing/2014/main" val="2827370128"/>
                    </a:ext>
                  </a:extLst>
                </a:gridCol>
                <a:gridCol w="1005840">
                  <a:extLst>
                    <a:ext uri="{9D8B030D-6E8A-4147-A177-3AD203B41FA5}">
                      <a16:colId xmlns:a16="http://schemas.microsoft.com/office/drawing/2014/main" val="2748411961"/>
                    </a:ext>
                  </a:extLst>
                </a:gridCol>
              </a:tblGrid>
              <a:tr h="370840">
                <a:tc>
                  <a:txBody>
                    <a:bodyPr/>
                    <a:lstStyle/>
                    <a:p>
                      <a:endParaRPr lang="en-IN" b="1"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dirty="0">
                          <a:solidFill>
                            <a:schemeClr val="tx1"/>
                          </a:solidFill>
                          <a:latin typeface="Arial" panose="020B0604020202020204" pitchFamily="34" charset="0"/>
                          <a:cs typeface="Arial" panose="020B0604020202020204" pitchFamily="34" charset="0"/>
                        </a:rPr>
                        <a:t>Total</a:t>
                      </a:r>
                    </a:p>
                    <a:p>
                      <a:pPr algn="ctr"/>
                      <a:r>
                        <a:rPr lang="en-US" sz="1800" b="1" dirty="0">
                          <a:solidFill>
                            <a:schemeClr val="tx1"/>
                          </a:solidFill>
                          <a:latin typeface="Arial" panose="020B0604020202020204" pitchFamily="34" charset="0"/>
                          <a:cs typeface="Arial" panose="020B0604020202020204" pitchFamily="34" charset="0"/>
                        </a:rPr>
                        <a:t>Cost</a:t>
                      </a:r>
                    </a:p>
                  </a:txBody>
                  <a:tcPr anchor="ctr">
                    <a:lnL w="12700" cmpd="sng">
                      <a:noFill/>
                    </a:lnL>
                    <a:lnR w="12700" cmpd="sng">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46071"/>
                          </a:solidFill>
                          <a:latin typeface="Arial" panose="020B0604020202020204" pitchFamily="34" charset="0"/>
                          <a:cs typeface="Arial" panose="020B0604020202020204" pitchFamily="34" charset="0"/>
                        </a:rPr>
                        <a:t>(S1)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246071"/>
                          </a:solidFill>
                          <a:latin typeface="Arial" panose="020B0604020202020204" pitchFamily="34" charset="0"/>
                          <a:cs typeface="Arial" panose="020B0604020202020204" pitchFamily="34" charset="0"/>
                        </a:rPr>
                        <a:t>(S2)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435322"/>
                          </a:solidFill>
                          <a:latin typeface="Arial" panose="020B0604020202020204" pitchFamily="34" charset="0"/>
                          <a:cs typeface="Arial" panose="020B0604020202020204" pitchFamily="34" charset="0"/>
                        </a:rPr>
                        <a:t>(P1)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435322"/>
                          </a:solidFill>
                          <a:latin typeface="Arial" panose="020B0604020202020204" pitchFamily="34" charset="0"/>
                          <a:cs typeface="Arial" panose="020B0604020202020204" pitchFamily="34" charset="0"/>
                        </a:rPr>
                        <a:t>(P2)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7E00B4"/>
                          </a:solidFill>
                          <a:latin typeface="Arial" panose="020B0604020202020204" pitchFamily="34" charset="0"/>
                          <a:cs typeface="Arial" panose="020B0604020202020204" pitchFamily="34" charset="0"/>
                        </a:rPr>
                        <a:t>Total</a:t>
                      </a:r>
                    </a:p>
                  </a:txBody>
                  <a:tcPr anchor="ctr">
                    <a:lnL w="12700" cmpd="sng">
                      <a:noFill/>
                    </a:lnL>
                    <a:lnR w="12700" cmpd="sng">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5767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Service Dept.:</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endParaRPr lang="en-IN" b="1" dirty="0">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endParaRPr lang="en-IN" b="1">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endParaRPr lang="en-IN" b="1">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endParaRPr lang="en-IN" b="1" dirty="0">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endParaRPr lang="en-IN" b="1" dirty="0">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endParaRPr lang="en-IN" b="1" dirty="0">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extLst>
                  <a:ext uri="{0D108BD9-81ED-4DB2-BD59-A6C34878D82A}">
                    <a16:rowId xmlns:a16="http://schemas.microsoft.com/office/drawing/2014/main" val="37639951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(S1)</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$2,000,000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r>
                        <a:rPr lang="en-IN" b="1" dirty="0">
                          <a:latin typeface="Arial" panose="020B0604020202020204" pitchFamily="34" charset="0"/>
                          <a:cs typeface="Arial" panose="020B0604020202020204" pitchFamily="34" charset="0"/>
                        </a:rPr>
                        <a:t>   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a:ea typeface="+mn-ea"/>
                          <a:cs typeface="Arial"/>
                        </a:rPr>
                        <a:t>50.0%</a:t>
                      </a:r>
                      <a:r>
                        <a:rPr lang="en-US" b="1" baseline="30000" dirty="0">
                          <a:solidFill>
                            <a:schemeClr val="dk1"/>
                          </a:solidFill>
                          <a:latin typeface="Arial"/>
                          <a:ea typeface="+mn-ea"/>
                          <a:cs typeface="Arial"/>
                        </a:rPr>
                        <a:t>a</a:t>
                      </a:r>
                      <a:endParaRPr lang="en-US" b="1" dirty="0">
                        <a:solidFill>
                          <a:schemeClr val="dk1"/>
                        </a:solidFill>
                        <a:latin typeface="Arial"/>
                        <a:ea typeface="+mn-ea"/>
                        <a:cs typeface="Arial"/>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10.0%</a:t>
                      </a:r>
                      <a:r>
                        <a:rPr lang="en-US" sz="1800" b="1" baseline="30000" dirty="0">
                          <a:latin typeface="Arial"/>
                          <a:cs typeface="Arial"/>
                        </a:rPr>
                        <a:t>b</a:t>
                      </a:r>
                      <a:endParaRPr lang="en-US" sz="1800" b="1" dirty="0">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 40.0%</a:t>
                      </a:r>
                      <a:r>
                        <a:rPr lang="en-US" sz="1800" b="1" baseline="30000" dirty="0">
                          <a:latin typeface="Arial"/>
                          <a:cs typeface="Arial"/>
                        </a:rPr>
                        <a:t>c</a:t>
                      </a:r>
                      <a:endParaRPr lang="en-US" sz="1800" b="1" dirty="0">
                        <a:latin typeface="Arial"/>
                        <a:cs typeface="Arial"/>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100.0%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extLst>
                  <a:ext uri="{0D108BD9-81ED-4DB2-BD59-A6C34878D82A}">
                    <a16:rowId xmlns:a16="http://schemas.microsoft.com/office/drawing/2014/main" val="6711300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(S2)</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r>
                        <a:rPr lang="en-IN" b="1" dirty="0">
                          <a:latin typeface="Arial" panose="020B0604020202020204" pitchFamily="34" charset="0"/>
                          <a:cs typeface="Arial" panose="020B0604020202020204" pitchFamily="34" charset="0"/>
                        </a:rPr>
                        <a:t>  6,000,000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r>
                        <a:rPr lang="en-US" sz="1800" b="1" dirty="0">
                          <a:latin typeface="Arial"/>
                          <a:cs typeface="Arial"/>
                        </a:rPr>
                        <a:t> 20.0%</a:t>
                      </a:r>
                      <a:r>
                        <a:rPr lang="en-US" sz="1800" b="1" baseline="30000" dirty="0">
                          <a:latin typeface="Arial"/>
                          <a:cs typeface="Arial"/>
                        </a:rPr>
                        <a:t>d</a:t>
                      </a:r>
                      <a:endParaRPr lang="en-IN" b="1" dirty="0">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r>
                        <a:rPr lang="en-IN" b="1" dirty="0">
                          <a:latin typeface="Arial" panose="020B0604020202020204" pitchFamily="34" charset="0"/>
                          <a:cs typeface="Arial" panose="020B0604020202020204" pitchFamily="34" charset="0"/>
                        </a:rPr>
                        <a:t>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50.0%</a:t>
                      </a:r>
                      <a:r>
                        <a:rPr lang="en-US" sz="1800" b="1" baseline="30000" dirty="0">
                          <a:latin typeface="Arial"/>
                          <a:cs typeface="Arial"/>
                        </a:rPr>
                        <a:t>e</a:t>
                      </a:r>
                      <a:endParaRPr lang="en-US" sz="1800" b="1" dirty="0">
                        <a:latin typeface="Arial"/>
                        <a:cs typeface="Arial"/>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latin typeface="Arial"/>
                          <a:cs typeface="Arial"/>
                        </a:rPr>
                        <a:t>30.0%</a:t>
                      </a:r>
                      <a:r>
                        <a:rPr lang="en-US" sz="1800" b="1" baseline="30000" dirty="0">
                          <a:latin typeface="Arial"/>
                          <a:cs typeface="Arial"/>
                        </a:rPr>
                        <a:t>f</a:t>
                      </a:r>
                      <a:endParaRPr lang="en-US" sz="1800" b="1" dirty="0">
                        <a:latin typeface="Arial"/>
                        <a:cs typeface="Arial"/>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100.0%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extLst>
                  <a:ext uri="{0D108BD9-81ED-4DB2-BD59-A6C34878D82A}">
                    <a16:rowId xmlns:a16="http://schemas.microsoft.com/office/drawing/2014/main" val="1450752277"/>
                  </a:ext>
                </a:extLst>
              </a:tr>
            </a:tbl>
          </a:graphicData>
        </a:graphic>
      </p:graphicFrame>
      <p:sp>
        <p:nvSpPr>
          <p:cNvPr id="5" name="Content Placeholder 5"/>
          <p:cNvSpPr>
            <a:spLocks noGrp="1"/>
          </p:cNvSpPr>
          <p:nvPr>
            <p:ph idx="14"/>
          </p:nvPr>
        </p:nvSpPr>
        <p:spPr>
          <a:xfrm>
            <a:off x="457200" y="4572000"/>
            <a:ext cx="6400800" cy="1371600"/>
          </a:xfrm>
        </p:spPr>
        <p:txBody>
          <a:bodyPr/>
          <a:lstStyle/>
          <a:p>
            <a:pPr>
              <a:spcBef>
                <a:spcPts val="0"/>
              </a:spcBef>
              <a:spcAft>
                <a:spcPts val="200"/>
              </a:spcAft>
            </a:pPr>
            <a:r>
              <a:rPr lang="en-US" sz="1200" baseline="30000" dirty="0">
                <a:latin typeface="Arial" charset="0"/>
              </a:rPr>
              <a:t>a</a:t>
            </a:r>
            <a:r>
              <a:rPr lang="en-US" sz="1200" dirty="0">
                <a:latin typeface="Arial" charset="0"/>
              </a:rPr>
              <a:t> 50.0% = 100,000 hours ÷ (100,000 hours + 20,000 hours + 80,000 hours)</a:t>
            </a:r>
          </a:p>
          <a:p>
            <a:pPr>
              <a:spcBef>
                <a:spcPts val="0"/>
              </a:spcBef>
              <a:spcAft>
                <a:spcPts val="200"/>
              </a:spcAft>
            </a:pPr>
            <a:r>
              <a:rPr lang="en-US" sz="1200" baseline="30000" dirty="0">
                <a:latin typeface="Arial" charset="0"/>
              </a:rPr>
              <a:t>b</a:t>
            </a:r>
            <a:r>
              <a:rPr lang="en-US" sz="1200" dirty="0">
                <a:latin typeface="Arial" charset="0"/>
              </a:rPr>
              <a:t> 10.0% = 20,000 hours ÷ (100,000 hours + 20,000 hours + 80,000 hours)</a:t>
            </a:r>
          </a:p>
          <a:p>
            <a:pPr>
              <a:spcBef>
                <a:spcPts val="0"/>
              </a:spcBef>
              <a:spcAft>
                <a:spcPts val="200"/>
              </a:spcAft>
            </a:pPr>
            <a:r>
              <a:rPr lang="en-US" sz="1200" baseline="30000" dirty="0">
                <a:latin typeface="Arial" charset="0"/>
              </a:rPr>
              <a:t>c</a:t>
            </a:r>
            <a:r>
              <a:rPr lang="en-US" sz="1200" dirty="0">
                <a:latin typeface="Arial" charset="0"/>
              </a:rPr>
              <a:t> 40.0% = 80,000 hours ÷ (100,000 hours + 20,000 hours + 80,000 hours)</a:t>
            </a:r>
          </a:p>
          <a:p>
            <a:pPr>
              <a:spcBef>
                <a:spcPts val="0"/>
              </a:spcBef>
              <a:spcAft>
                <a:spcPts val="200"/>
              </a:spcAft>
            </a:pPr>
            <a:r>
              <a:rPr lang="en-US" sz="1200" baseline="30000" dirty="0">
                <a:latin typeface="Arial" charset="0"/>
              </a:rPr>
              <a:t>d</a:t>
            </a:r>
            <a:r>
              <a:rPr lang="en-US" sz="1200" dirty="0">
                <a:latin typeface="Arial" charset="0"/>
              </a:rPr>
              <a:t> 20.0% = 2,000 employees ÷ (2,000 employees + 5,000 employees + 3,000 employees)</a:t>
            </a:r>
          </a:p>
          <a:p>
            <a:pPr>
              <a:spcBef>
                <a:spcPts val="0"/>
              </a:spcBef>
              <a:spcAft>
                <a:spcPts val="200"/>
              </a:spcAft>
            </a:pPr>
            <a:r>
              <a:rPr lang="en-US" sz="1200" baseline="30000" dirty="0">
                <a:latin typeface="Arial" charset="0"/>
              </a:rPr>
              <a:t>e</a:t>
            </a:r>
            <a:r>
              <a:rPr lang="en-US" sz="1200" dirty="0">
                <a:latin typeface="Arial" charset="0"/>
              </a:rPr>
              <a:t> 50.0% = 5,000 employees ÷ (2,000 employees + 5,000 employees + 3,000 employees)</a:t>
            </a:r>
          </a:p>
          <a:p>
            <a:pPr>
              <a:spcBef>
                <a:spcPts val="0"/>
              </a:spcBef>
              <a:spcAft>
                <a:spcPts val="200"/>
              </a:spcAft>
            </a:pPr>
            <a:r>
              <a:rPr lang="en-US" sz="1200" baseline="30000" dirty="0">
                <a:latin typeface="Arial" charset="0"/>
              </a:rPr>
              <a:t>f  </a:t>
            </a:r>
            <a:r>
              <a:rPr lang="en-US" sz="1200" dirty="0">
                <a:latin typeface="Arial" charset="0"/>
              </a:rPr>
              <a:t>30.0% = 3,000 employees ÷ (2,000 employees + 5,000 employees + 3,000 employees)</a:t>
            </a:r>
            <a:endParaRPr lang="en-US" sz="1200" baseline="30000" dirty="0">
              <a:latin typeface="Arial" charset="0"/>
            </a:endParaRPr>
          </a:p>
        </p:txBody>
      </p:sp>
      <p:sp>
        <p:nvSpPr>
          <p:cNvPr id="9" name="Content Placeholder 6"/>
          <p:cNvSpPr>
            <a:spLocks noGrp="1"/>
          </p:cNvSpPr>
          <p:nvPr>
            <p:ph idx="15"/>
          </p:nvPr>
        </p:nvSpPr>
        <p:spPr>
          <a:xfrm>
            <a:off x="0" y="0"/>
            <a:ext cx="457200" cy="457200"/>
          </a:xfrm>
          <a:solidFill>
            <a:srgbClr val="BEBEBE"/>
          </a:solidFill>
        </p:spPr>
        <p:txBody>
          <a:bodyPr anchor="ctr"/>
          <a:lstStyle/>
          <a:p>
            <a:pPr algn="ctr"/>
            <a:r>
              <a:rPr lang="en-US" sz="1000" b="1" dirty="0"/>
              <a:t>LO 11-4</a:t>
            </a:r>
          </a:p>
        </p:txBody>
      </p:sp>
    </p:spTree>
    <p:extLst>
      <p:ext uri="{BB962C8B-B14F-4D97-AF65-F5344CB8AC3E}">
        <p14:creationId xmlns:p14="http://schemas.microsoft.com/office/powerpoint/2010/main" val="3325344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6</a:t>
            </a:r>
            <a:endParaRPr lang="en-IN" dirty="0"/>
          </a:p>
        </p:txBody>
      </p:sp>
      <p:sp>
        <p:nvSpPr>
          <p:cNvPr id="3" name="Content Placeholder 2"/>
          <p:cNvSpPr>
            <a:spLocks noGrp="1"/>
          </p:cNvSpPr>
          <p:nvPr>
            <p:ph idx="1"/>
          </p:nvPr>
        </p:nvSpPr>
        <p:spPr>
          <a:xfrm>
            <a:off x="457200" y="1295400"/>
            <a:ext cx="8229600" cy="457200"/>
          </a:xfrm>
        </p:spPr>
        <p:txBody>
          <a:bodyPr/>
          <a:lstStyle/>
          <a:p>
            <a:pPr algn="ctr"/>
            <a:r>
              <a:rPr lang="en-US" sz="2400" dirty="0">
                <a:latin typeface="Arial" charset="0"/>
              </a:rPr>
              <a:t>Service Department Cost Allocation</a:t>
            </a:r>
          </a:p>
        </p:txBody>
      </p:sp>
      <p:sp>
        <p:nvSpPr>
          <p:cNvPr id="4" name="Content Placeholder 3"/>
          <p:cNvSpPr>
            <a:spLocks noGrp="1"/>
          </p:cNvSpPr>
          <p:nvPr>
            <p:ph idx="13"/>
          </p:nvPr>
        </p:nvSpPr>
        <p:spPr>
          <a:xfrm>
            <a:off x="1752600" y="1905000"/>
            <a:ext cx="5715000" cy="365760"/>
          </a:xfrm>
        </p:spPr>
        <p:txBody>
          <a:bodyPr/>
          <a:lstStyle/>
          <a:p>
            <a:pPr algn="ctr"/>
            <a:r>
              <a:rPr lang="en-US" sz="1800" b="1" dirty="0">
                <a:latin typeface="Arial"/>
                <a:cs typeface="Arial"/>
              </a:rPr>
              <a:t>To</a:t>
            </a:r>
          </a:p>
        </p:txBody>
      </p:sp>
      <p:graphicFrame>
        <p:nvGraphicFramePr>
          <p:cNvPr id="10" name="Table 4"/>
          <p:cNvGraphicFramePr>
            <a:graphicFrameLocks noGrp="1"/>
          </p:cNvGraphicFramePr>
          <p:nvPr>
            <p:extLst>
              <p:ext uri="{D42A27DB-BD31-4B8C-83A1-F6EECF244321}">
                <p14:modId xmlns:p14="http://schemas.microsoft.com/office/powerpoint/2010/main" val="1274965065"/>
              </p:ext>
            </p:extLst>
          </p:nvPr>
        </p:nvGraphicFramePr>
        <p:xfrm>
          <a:off x="182880" y="2270760"/>
          <a:ext cx="8778240" cy="1854200"/>
        </p:xfrm>
        <a:graphic>
          <a:graphicData uri="http://schemas.openxmlformats.org/drawingml/2006/table">
            <a:tbl>
              <a:tblPr firstRow="1" bandRow="1">
                <a:tableStyleId>{5C22544A-7EE6-4342-B048-85BDC9FD1C3A}</a:tableStyleId>
              </a:tblPr>
              <a:tblGrid>
                <a:gridCol w="1554480">
                  <a:extLst>
                    <a:ext uri="{9D8B030D-6E8A-4147-A177-3AD203B41FA5}">
                      <a16:colId xmlns:a16="http://schemas.microsoft.com/office/drawing/2014/main" val="1110986282"/>
                    </a:ext>
                  </a:extLst>
                </a:gridCol>
                <a:gridCol w="1463040">
                  <a:extLst>
                    <a:ext uri="{9D8B030D-6E8A-4147-A177-3AD203B41FA5}">
                      <a16:colId xmlns:a16="http://schemas.microsoft.com/office/drawing/2014/main" val="2209417855"/>
                    </a:ext>
                  </a:extLst>
                </a:gridCol>
                <a:gridCol w="1463040">
                  <a:extLst>
                    <a:ext uri="{9D8B030D-6E8A-4147-A177-3AD203B41FA5}">
                      <a16:colId xmlns:a16="http://schemas.microsoft.com/office/drawing/2014/main" val="2648526669"/>
                    </a:ext>
                  </a:extLst>
                </a:gridCol>
                <a:gridCol w="1371600">
                  <a:extLst>
                    <a:ext uri="{9D8B030D-6E8A-4147-A177-3AD203B41FA5}">
                      <a16:colId xmlns:a16="http://schemas.microsoft.com/office/drawing/2014/main" val="3851816333"/>
                    </a:ext>
                  </a:extLst>
                </a:gridCol>
                <a:gridCol w="1463040">
                  <a:extLst>
                    <a:ext uri="{9D8B030D-6E8A-4147-A177-3AD203B41FA5}">
                      <a16:colId xmlns:a16="http://schemas.microsoft.com/office/drawing/2014/main" val="2827370128"/>
                    </a:ext>
                  </a:extLst>
                </a:gridCol>
                <a:gridCol w="1463040">
                  <a:extLst>
                    <a:ext uri="{9D8B030D-6E8A-4147-A177-3AD203B41FA5}">
                      <a16:colId xmlns:a16="http://schemas.microsoft.com/office/drawing/2014/main" val="2748411961"/>
                    </a:ext>
                  </a:extLst>
                </a:gridCol>
              </a:tblGrid>
              <a:tr h="370840">
                <a:tc>
                  <a:txBody>
                    <a:bodyPr/>
                    <a:lstStyle/>
                    <a:p>
                      <a:pPr algn="ctr"/>
                      <a:r>
                        <a:rPr lang="en-US" sz="1800" b="1" dirty="0">
                          <a:solidFill>
                            <a:schemeClr val="tx1"/>
                          </a:solidFill>
                          <a:latin typeface="Arial" panose="020B0604020202020204" pitchFamily="34" charset="0"/>
                          <a:cs typeface="Arial" panose="020B0604020202020204" pitchFamily="34" charset="0"/>
                        </a:rPr>
                        <a:t>From</a:t>
                      </a:r>
                    </a:p>
                  </a:txBody>
                  <a:tcPr anchor="ctr">
                    <a:lnL w="12700" cmpd="sng">
                      <a:noFill/>
                    </a:lnL>
                    <a:lnR w="12700" cmpd="sng">
                      <a:noFill/>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(S2)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(P2)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chemeClr val="tx1"/>
                          </a:solidFill>
                          <a:latin typeface="Arial" panose="020B0604020202020204" pitchFamily="34" charset="0"/>
                          <a:cs typeface="Arial" panose="020B0604020202020204" pitchFamily="34" charset="0"/>
                        </a:rPr>
                        <a:t>Total</a:t>
                      </a:r>
                    </a:p>
                  </a:txBody>
                  <a:tcPr anchor="ctr">
                    <a:lnL w="12700" cmpd="sng">
                      <a:noFill/>
                    </a:lnL>
                    <a:lnR w="12700" cmpd="sng">
                      <a:noFill/>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5767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a:ea typeface="+mn-ea"/>
                          <a:cs typeface="Arial"/>
                        </a:rPr>
                        <a:t>Direct </a:t>
                      </a:r>
                      <a:r>
                        <a:rPr lang="en-US" b="1" dirty="0">
                          <a:solidFill>
                            <a:schemeClr val="dk1"/>
                          </a:solidFill>
                          <a:latin typeface="Arial" panose="020B0604020202020204" pitchFamily="34" charset="0"/>
                          <a:ea typeface="+mn-ea"/>
                          <a:cs typeface="Arial" panose="020B0604020202020204" pitchFamily="34" charset="0"/>
                        </a:rPr>
                        <a:t>costs</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800,000</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$5,000,000</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a:t>
                      </a:r>
                      <a:r>
                        <a:rPr lang="en-US" b="1" u="none"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         </a:t>
                      </a:r>
                      <a:r>
                        <a:rPr lang="en-US" b="1" i="0" u="none" dirty="0">
                          <a:solidFill>
                            <a:schemeClr val="dk1"/>
                          </a:solidFill>
                          <a:latin typeface="Arial" panose="020B0604020202020204" pitchFamily="34" charset="0"/>
                          <a:ea typeface="+mn-ea"/>
                          <a:cs typeface="Arial" panose="020B0604020202020204" pitchFamily="34" charset="0"/>
                        </a:rPr>
                        <a:t>−</a:t>
                      </a:r>
                      <a:r>
                        <a:rPr lang="en-US" b="1" dirty="0">
                          <a:solidFill>
                            <a:schemeClr val="dk1"/>
                          </a:solidFill>
                          <a:latin typeface="Arial" panose="020B0604020202020204" pitchFamily="34" charset="0"/>
                          <a:ea typeface="+mn-ea"/>
                          <a:cs typeface="Arial" panose="020B0604020202020204" pitchFamily="34" charset="0"/>
                        </a:rPr>
                        <a:t>0</a:t>
                      </a:r>
                      <a:r>
                        <a:rPr lang="en-US" b="1" i="0" u="none" dirty="0">
                          <a:solidFill>
                            <a:schemeClr val="dk1"/>
                          </a:solidFill>
                          <a:latin typeface="Arial" panose="020B0604020202020204" pitchFamily="34" charset="0"/>
                          <a:ea typeface="+mn-ea"/>
                          <a:cs typeface="Arial" panose="020B0604020202020204" pitchFamily="34" charset="0"/>
                        </a:rPr>
                        <a:t>−</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A7D7"/>
                    </a:solidFill>
                  </a:tcPr>
                </a:tc>
                <a:tc>
                  <a:txBody>
                    <a:bodyPr/>
                    <a:lstStyle/>
                    <a:p>
                      <a:pPr>
                        <a:defRPr/>
                      </a:pPr>
                      <a:r>
                        <a:rPr lang="en-US" sz="1800" b="1" dirty="0">
                          <a:latin typeface="Arial"/>
                          <a:cs typeface="Arial"/>
                        </a:rPr>
                        <a:t>$5,800,000</a:t>
                      </a:r>
                      <a:r>
                        <a:rPr lang="en-US" sz="1800" b="1" baseline="30000" dirty="0">
                          <a:latin typeface="Arial"/>
                          <a:cs typeface="Arial"/>
                        </a:rPr>
                        <a:t>i</a:t>
                      </a:r>
                      <a:endParaRPr lang="en-US" sz="1800" b="1" dirty="0">
                        <a:latin typeface="Arial"/>
                        <a:cs typeface="Arial"/>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AA7D7"/>
                    </a:solidFill>
                  </a:tcPr>
                </a:tc>
                <a:extLst>
                  <a:ext uri="{0D108BD9-81ED-4DB2-BD59-A6C34878D82A}">
                    <a16:rowId xmlns:a16="http://schemas.microsoft.com/office/drawing/2014/main" val="37639951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(S1)</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a:ea typeface="+mn-ea"/>
                          <a:cs typeface="Arial"/>
                        </a:rPr>
                        <a:t>(2,000,000)</a:t>
                      </a:r>
                      <a:r>
                        <a:rPr lang="en-US" b="1" baseline="30000" dirty="0">
                          <a:solidFill>
                            <a:schemeClr val="dk1"/>
                          </a:solidFill>
                          <a:latin typeface="Arial"/>
                          <a:ea typeface="+mn-ea"/>
                          <a:cs typeface="Arial"/>
                        </a:rPr>
                        <a:t>a</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a:ea typeface="+mn-ea"/>
                          <a:cs typeface="Arial"/>
                        </a:rPr>
                        <a:t>1,000,000</a:t>
                      </a:r>
                      <a:r>
                        <a:rPr lang="en-US" b="1" baseline="30000" dirty="0">
                          <a:solidFill>
                            <a:schemeClr val="dk1"/>
                          </a:solidFill>
                          <a:latin typeface="Arial"/>
                          <a:ea typeface="+mn-ea"/>
                          <a:cs typeface="Arial"/>
                        </a:rPr>
                        <a:t>b</a:t>
                      </a:r>
                      <a:endParaRPr lang="en-US" b="1" dirty="0">
                        <a:solidFill>
                          <a:schemeClr val="dk1"/>
                        </a:solidFill>
                        <a:latin typeface="Arial"/>
                        <a:ea typeface="+mn-ea"/>
                        <a:cs typeface="Arial"/>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a:ea typeface="+mn-ea"/>
                          <a:cs typeface="Arial"/>
                        </a:rPr>
                        <a:t> 200,000</a:t>
                      </a:r>
                      <a:r>
                        <a:rPr lang="en-US" b="1" baseline="30000" dirty="0">
                          <a:solidFill>
                            <a:schemeClr val="dk1"/>
                          </a:solidFill>
                          <a:latin typeface="Arial"/>
                          <a:ea typeface="+mn-ea"/>
                          <a:cs typeface="Arial"/>
                        </a:rPr>
                        <a:t>c</a:t>
                      </a:r>
                      <a:endParaRPr lang="en-US" sz="1800" b="1" dirty="0">
                        <a:latin typeface="Arial" panose="020B0604020202020204" pitchFamily="34" charset="0"/>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a:ea typeface="+mn-ea"/>
                          <a:cs typeface="Arial"/>
                        </a:rPr>
                        <a:t> 800,000</a:t>
                      </a:r>
                      <a:r>
                        <a:rPr lang="en-US" b="1" baseline="30000" dirty="0">
                          <a:solidFill>
                            <a:schemeClr val="dk1"/>
                          </a:solidFill>
                          <a:latin typeface="Arial"/>
                          <a:ea typeface="+mn-ea"/>
                          <a:cs typeface="Arial"/>
                        </a:rPr>
                        <a:t>d</a:t>
                      </a: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AA7D7"/>
                    </a:solidFill>
                  </a:tcPr>
                </a:tc>
                <a:extLst>
                  <a:ext uri="{0D108BD9-81ED-4DB2-BD59-A6C34878D82A}">
                    <a16:rowId xmlns:a16="http://schemas.microsoft.com/office/drawing/2014/main" val="6711300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solidFill>
                            <a:schemeClr val="dk1"/>
                          </a:solidFill>
                          <a:latin typeface="Arial" panose="020B0604020202020204" pitchFamily="34" charset="0"/>
                          <a:ea typeface="+mn-ea"/>
                          <a:cs typeface="Arial" panose="020B0604020202020204" pitchFamily="34" charset="0"/>
                        </a:rPr>
                        <a:t>(S2)</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a:ea typeface="+mn-ea"/>
                          <a:cs typeface="Arial"/>
                        </a:rPr>
                        <a:t>  1,200,000</a:t>
                      </a:r>
                      <a:r>
                        <a:rPr lang="en-US" b="1" u="sng" baseline="30000" dirty="0">
                          <a:solidFill>
                            <a:schemeClr val="dk1"/>
                          </a:solidFill>
                          <a:latin typeface="Arial"/>
                          <a:ea typeface="+mn-ea"/>
                          <a:cs typeface="Arial"/>
                        </a:rPr>
                        <a:t>e</a:t>
                      </a:r>
                      <a:endParaRPr lang="en-US" b="1" i="0" u="sng"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a:ea typeface="+mn-ea"/>
                          <a:cs typeface="Arial"/>
                        </a:rPr>
                        <a:t>(6,000,000)</a:t>
                      </a:r>
                      <a:r>
                        <a:rPr lang="en-US" b="1" u="sng" baseline="30000" dirty="0">
                          <a:solidFill>
                            <a:schemeClr val="dk1"/>
                          </a:solidFill>
                          <a:latin typeface="Arial"/>
                          <a:ea typeface="+mn-ea"/>
                          <a:cs typeface="Arial"/>
                        </a:rPr>
                        <a:t>f</a:t>
                      </a:r>
                      <a:endParaRPr lang="en-US" b="1" u="sng" dirty="0">
                        <a:solidFill>
                          <a:schemeClr val="dk1"/>
                        </a:solidFill>
                        <a:latin typeface="Arial"/>
                        <a:ea typeface="+mn-ea"/>
                        <a:cs typeface="Arial"/>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a:ea typeface="+mn-ea"/>
                          <a:cs typeface="Arial"/>
                        </a:rPr>
                        <a:t> 3,000,000</a:t>
                      </a:r>
                      <a:r>
                        <a:rPr lang="en-US" b="1" u="sng" baseline="30000" dirty="0">
                          <a:solidFill>
                            <a:schemeClr val="dk1"/>
                          </a:solidFill>
                          <a:latin typeface="Arial"/>
                          <a:ea typeface="+mn-ea"/>
                          <a:cs typeface="Arial"/>
                        </a:rPr>
                        <a:t>g</a:t>
                      </a:r>
                      <a:endParaRPr lang="en-US" sz="1800" b="1" dirty="0">
                        <a:latin typeface="Arial" panose="020B0604020202020204" pitchFamily="34" charset="0"/>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sng" dirty="0">
                          <a:solidFill>
                            <a:schemeClr val="dk1"/>
                          </a:solidFill>
                          <a:latin typeface="Arial"/>
                          <a:ea typeface="+mn-ea"/>
                          <a:cs typeface="Arial"/>
                        </a:rPr>
                        <a:t> 1,800,000</a:t>
                      </a:r>
                      <a:r>
                        <a:rPr lang="en-US" b="1" u="sng" baseline="30000" dirty="0">
                          <a:solidFill>
                            <a:schemeClr val="dk1"/>
                          </a:solidFill>
                          <a:latin typeface="Arial"/>
                          <a:ea typeface="+mn-ea"/>
                          <a:cs typeface="Arial"/>
                        </a:rPr>
                        <a:t>h</a:t>
                      </a:r>
                      <a:endParaRPr lang="en-US" sz="1800" b="1" dirty="0">
                        <a:latin typeface="Arial" panose="020B0604020202020204" pitchFamily="34" charset="0"/>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b="1"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AA7D7"/>
                    </a:solidFill>
                  </a:tcPr>
                </a:tc>
                <a:extLst>
                  <a:ext uri="{0D108BD9-81ED-4DB2-BD59-A6C34878D82A}">
                    <a16:rowId xmlns:a16="http://schemas.microsoft.com/office/drawing/2014/main" val="1450752277"/>
                  </a:ext>
                </a:extLst>
              </a:tr>
              <a:tr h="370840">
                <a:tc>
                  <a:txBody>
                    <a:bodyPr/>
                    <a:lstStyle/>
                    <a:p>
                      <a:endParaRPr lang="en-IN" b="1" dirty="0">
                        <a:latin typeface="Arial" panose="020B0604020202020204" pitchFamily="34" charset="0"/>
                        <a:cs typeface="Arial" panose="020B0604020202020204" pitchFamily="34" charset="0"/>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baseline="0" dirty="0">
                          <a:solidFill>
                            <a:schemeClr val="dk1"/>
                          </a:solidFill>
                          <a:latin typeface="Arial"/>
                          <a:ea typeface="+mn-ea"/>
                          <a:cs typeface="Arial"/>
                        </a:rPr>
                        <a:t>$           </a:t>
                      </a:r>
                      <a:r>
                        <a:rPr lang="en-US" b="1" u="dbl" baseline="0" dirty="0">
                          <a:solidFill>
                            <a:schemeClr val="dk1"/>
                          </a:solidFill>
                          <a:latin typeface="Arial" panose="020B0604020202020204" pitchFamily="34" charset="0"/>
                          <a:ea typeface="+mn-ea"/>
                          <a:cs typeface="Arial" panose="020B0604020202020204" pitchFamily="34" charset="0"/>
                        </a:rPr>
                        <a:t>−</a:t>
                      </a:r>
                      <a:r>
                        <a:rPr lang="en-US" b="1" u="dbl" baseline="0" dirty="0">
                          <a:solidFill>
                            <a:schemeClr val="dk1"/>
                          </a:solidFill>
                          <a:latin typeface="Arial"/>
                          <a:ea typeface="+mn-ea"/>
                          <a:cs typeface="Arial"/>
                        </a:rPr>
                        <a:t>0</a:t>
                      </a:r>
                      <a:r>
                        <a:rPr lang="en-US" b="1" u="dbl" baseline="0" dirty="0">
                          <a:solidFill>
                            <a:schemeClr val="dk1"/>
                          </a:solidFill>
                          <a:latin typeface="Arial" panose="020B0604020202020204" pitchFamily="34" charset="0"/>
                          <a:ea typeface="+mn-ea"/>
                          <a:cs typeface="Arial" panose="020B0604020202020204" pitchFamily="34" charset="0"/>
                        </a:rPr>
                        <a:t>−</a:t>
                      </a:r>
                      <a:endParaRPr lang="en-US" b="1" u="dbl" baseline="0" dirty="0">
                        <a:solidFill>
                          <a:schemeClr val="dk1"/>
                        </a:solidFill>
                        <a:latin typeface="Arial"/>
                        <a:ea typeface="+mn-ea"/>
                        <a:cs typeface="Arial"/>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baseline="0" dirty="0">
                          <a:solidFill>
                            <a:schemeClr val="dk1"/>
                          </a:solidFill>
                          <a:latin typeface="Arial"/>
                          <a:ea typeface="+mn-ea"/>
                          <a:cs typeface="Arial"/>
                        </a:rPr>
                        <a:t>$           </a:t>
                      </a:r>
                      <a:r>
                        <a:rPr lang="en-US" b="1" u="dbl" baseline="0" dirty="0">
                          <a:solidFill>
                            <a:schemeClr val="dk1"/>
                          </a:solidFill>
                          <a:latin typeface="Arial" panose="020B0604020202020204" pitchFamily="34" charset="0"/>
                          <a:ea typeface="+mn-ea"/>
                          <a:cs typeface="Arial" panose="020B0604020202020204" pitchFamily="34" charset="0"/>
                        </a:rPr>
                        <a:t>−</a:t>
                      </a:r>
                      <a:r>
                        <a:rPr lang="en-US" b="1" u="dbl" baseline="0" dirty="0">
                          <a:solidFill>
                            <a:schemeClr val="dk1"/>
                          </a:solidFill>
                          <a:latin typeface="Arial"/>
                          <a:ea typeface="+mn-ea"/>
                          <a:cs typeface="Arial"/>
                        </a:rPr>
                        <a:t>0</a:t>
                      </a:r>
                      <a:r>
                        <a:rPr lang="en-US" b="1" u="dbl" baseline="0" dirty="0">
                          <a:solidFill>
                            <a:schemeClr val="dk1"/>
                          </a:solidFill>
                          <a:latin typeface="Arial" panose="020B0604020202020204" pitchFamily="34" charset="0"/>
                          <a:ea typeface="+mn-ea"/>
                          <a:cs typeface="Arial" panose="020B0604020202020204" pitchFamily="34" charset="0"/>
                        </a:rPr>
                        <a:t>−</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dirty="0">
                          <a:solidFill>
                            <a:schemeClr val="dk1"/>
                          </a:solidFill>
                          <a:latin typeface="Arial"/>
                          <a:ea typeface="+mn-ea"/>
                          <a:cs typeface="Arial"/>
                        </a:rPr>
                        <a:t>$3,200,000</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b="1" u="dbl" dirty="0">
                          <a:solidFill>
                            <a:schemeClr val="dk1"/>
                          </a:solidFill>
                          <a:latin typeface="Arial"/>
                          <a:ea typeface="+mn-ea"/>
                          <a:cs typeface="Arial"/>
                        </a:rPr>
                        <a:t>$2,600,000</a:t>
                      </a: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solidFill>
                      <a:srgbClr val="BAA7D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800" b="1" u="sng" dirty="0">
                          <a:latin typeface="Arial"/>
                          <a:cs typeface="Arial"/>
                        </a:rPr>
                        <a:t>$5,800,000</a:t>
                      </a:r>
                      <a:r>
                        <a:rPr lang="en-US" sz="1800" b="1" u="sng" baseline="30000" dirty="0">
                          <a:latin typeface="Arial"/>
                          <a:cs typeface="Arial"/>
                        </a:rPr>
                        <a:t>i</a:t>
                      </a:r>
                      <a:endParaRPr lang="en-US" sz="1800" b="1" u="sng" dirty="0">
                        <a:latin typeface="Arial"/>
                        <a:cs typeface="Arial"/>
                      </a:endParaRPr>
                    </a:p>
                  </a:txBody>
                  <a:tcP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mpd="sng">
                      <a:noFill/>
                    </a:lnT>
                    <a:lnB w="12700" cap="flat" cmpd="sng" algn="ctr">
                      <a:solidFill>
                        <a:srgbClr val="8064A2"/>
                      </a:solidFill>
                      <a:prstDash val="solid"/>
                      <a:round/>
                      <a:headEnd type="none" w="med" len="med"/>
                      <a:tailEnd type="none" w="med" len="med"/>
                    </a:lnB>
                    <a:lnTlToBr w="12700" cmpd="sng">
                      <a:noFill/>
                      <a:prstDash val="solid"/>
                    </a:lnTlToBr>
                    <a:lnBlToTr w="12700" cmpd="sng">
                      <a:noFill/>
                      <a:prstDash val="solid"/>
                    </a:lnBlToTr>
                    <a:solidFill>
                      <a:srgbClr val="BAA7D7"/>
                    </a:solidFill>
                  </a:tcPr>
                </a:tc>
                <a:extLst>
                  <a:ext uri="{0D108BD9-81ED-4DB2-BD59-A6C34878D82A}">
                    <a16:rowId xmlns:a16="http://schemas.microsoft.com/office/drawing/2014/main" val="3445704592"/>
                  </a:ext>
                </a:extLst>
              </a:tr>
            </a:tbl>
          </a:graphicData>
        </a:graphic>
      </p:graphicFrame>
      <p:sp>
        <p:nvSpPr>
          <p:cNvPr id="5" name="Content Placeholder 5"/>
          <p:cNvSpPr>
            <a:spLocks noGrp="1"/>
          </p:cNvSpPr>
          <p:nvPr>
            <p:ph idx="14"/>
          </p:nvPr>
        </p:nvSpPr>
        <p:spPr>
          <a:xfrm>
            <a:off x="304800" y="4318000"/>
            <a:ext cx="5105400" cy="2159000"/>
          </a:xfrm>
        </p:spPr>
        <p:txBody>
          <a:bodyPr/>
          <a:lstStyle/>
          <a:p>
            <a:pPr>
              <a:spcBef>
                <a:spcPts val="0"/>
              </a:spcBef>
              <a:spcAft>
                <a:spcPts val="200"/>
              </a:spcAft>
            </a:pPr>
            <a:r>
              <a:rPr lang="en-US" sz="1200" baseline="30000" dirty="0">
                <a:latin typeface="Arial" charset="0"/>
              </a:rPr>
              <a:t>a</a:t>
            </a:r>
            <a:r>
              <a:rPr lang="en-US" sz="1200" b="1" baseline="30000" dirty="0">
                <a:latin typeface="Arial" charset="0"/>
              </a:rPr>
              <a:t> </a:t>
            </a:r>
            <a:r>
              <a:rPr lang="en-US" sz="1200" dirty="0">
                <a:latin typeface="Arial" charset="0"/>
              </a:rPr>
              <a:t>Total costs of S1</a:t>
            </a:r>
          </a:p>
          <a:p>
            <a:pPr>
              <a:spcBef>
                <a:spcPts val="0"/>
              </a:spcBef>
              <a:spcAft>
                <a:spcPts val="200"/>
              </a:spcAft>
            </a:pPr>
            <a:r>
              <a:rPr lang="en-US" sz="1200" baseline="30000" dirty="0">
                <a:latin typeface="Arial" charset="0"/>
              </a:rPr>
              <a:t>b </a:t>
            </a:r>
            <a:r>
              <a:rPr lang="en-US" sz="1200" dirty="0">
                <a:latin typeface="Arial" charset="0"/>
              </a:rPr>
              <a:t>Costs allocated from S1 (50% × $2,000,000)</a:t>
            </a:r>
          </a:p>
          <a:p>
            <a:pPr>
              <a:spcBef>
                <a:spcPts val="0"/>
              </a:spcBef>
              <a:spcAft>
                <a:spcPts val="200"/>
              </a:spcAft>
            </a:pPr>
            <a:r>
              <a:rPr lang="en-US" sz="1200" baseline="30000" dirty="0">
                <a:latin typeface="Arial" charset="0"/>
              </a:rPr>
              <a:t>c </a:t>
            </a:r>
            <a:r>
              <a:rPr lang="en-US" sz="1200" dirty="0">
                <a:latin typeface="Arial" charset="0"/>
              </a:rPr>
              <a:t>10.0% × $2,000,000</a:t>
            </a:r>
          </a:p>
          <a:p>
            <a:pPr>
              <a:spcBef>
                <a:spcPts val="0"/>
              </a:spcBef>
              <a:spcAft>
                <a:spcPts val="200"/>
              </a:spcAft>
            </a:pPr>
            <a:r>
              <a:rPr lang="en-US" sz="1200" baseline="30000" dirty="0">
                <a:latin typeface="Arial" charset="0"/>
              </a:rPr>
              <a:t>d</a:t>
            </a:r>
            <a:r>
              <a:rPr lang="en-US" sz="1200" dirty="0">
                <a:latin typeface="Arial" charset="0"/>
              </a:rPr>
              <a:t> 40.0% × $2,000,000</a:t>
            </a:r>
          </a:p>
          <a:p>
            <a:pPr>
              <a:spcBef>
                <a:spcPts val="0"/>
              </a:spcBef>
              <a:spcAft>
                <a:spcPts val="200"/>
              </a:spcAft>
            </a:pPr>
            <a:r>
              <a:rPr lang="en-US" sz="1200" baseline="30000" dirty="0">
                <a:latin typeface="Arial" charset="0"/>
              </a:rPr>
              <a:t>e </a:t>
            </a:r>
            <a:r>
              <a:rPr lang="en-US" sz="1200" dirty="0">
                <a:latin typeface="Arial" charset="0"/>
              </a:rPr>
              <a:t>Costs allocated from S2 (20% × $6,000,000)</a:t>
            </a:r>
          </a:p>
          <a:p>
            <a:pPr>
              <a:spcBef>
                <a:spcPts val="0"/>
              </a:spcBef>
              <a:spcAft>
                <a:spcPts val="200"/>
              </a:spcAft>
            </a:pPr>
            <a:r>
              <a:rPr lang="en-US" sz="1200" baseline="30000" dirty="0">
                <a:latin typeface="Arial" charset="0"/>
              </a:rPr>
              <a:t>f </a:t>
            </a:r>
            <a:r>
              <a:rPr lang="en-US" sz="1200" dirty="0">
                <a:latin typeface="Arial" charset="0"/>
              </a:rPr>
              <a:t>Total costs of S2</a:t>
            </a:r>
          </a:p>
          <a:p>
            <a:pPr>
              <a:spcBef>
                <a:spcPts val="0"/>
              </a:spcBef>
              <a:spcAft>
                <a:spcPts val="200"/>
              </a:spcAft>
            </a:pPr>
            <a:r>
              <a:rPr lang="en-US" sz="1200" baseline="30000" dirty="0">
                <a:latin typeface="Arial" charset="0"/>
              </a:rPr>
              <a:t>g </a:t>
            </a:r>
            <a:r>
              <a:rPr lang="en-US" sz="1200" dirty="0">
                <a:latin typeface="Arial" charset="0"/>
              </a:rPr>
              <a:t>50% × $6,000,000</a:t>
            </a:r>
          </a:p>
          <a:p>
            <a:pPr>
              <a:spcBef>
                <a:spcPts val="0"/>
              </a:spcBef>
              <a:spcAft>
                <a:spcPts val="200"/>
              </a:spcAft>
            </a:pPr>
            <a:r>
              <a:rPr lang="en-US" sz="1200" baseline="30000" dirty="0">
                <a:latin typeface="Arial" charset="0"/>
              </a:rPr>
              <a:t>h</a:t>
            </a:r>
            <a:r>
              <a:rPr lang="en-US" sz="1200" dirty="0">
                <a:latin typeface="Arial" charset="0"/>
              </a:rPr>
              <a:t> 30% × $6,000,000</a:t>
            </a:r>
          </a:p>
          <a:p>
            <a:pPr>
              <a:spcBef>
                <a:spcPts val="0"/>
              </a:spcBef>
              <a:spcAft>
                <a:spcPts val="200"/>
              </a:spcAft>
            </a:pPr>
            <a:r>
              <a:rPr lang="en-US" sz="1200" baseline="30000" dirty="0">
                <a:latin typeface="Arial" charset="0"/>
              </a:rPr>
              <a:t>I </a:t>
            </a:r>
            <a:r>
              <a:rPr lang="en-US" sz="1200" dirty="0">
                <a:latin typeface="Arial" charset="0"/>
              </a:rPr>
              <a:t>$5,800,000 of service department costs were ultimately</a:t>
            </a:r>
            <a:br>
              <a:rPr lang="en-US" sz="1200" dirty="0">
                <a:latin typeface="Arial" charset="0"/>
              </a:rPr>
            </a:br>
            <a:r>
              <a:rPr lang="en-US" sz="1200" dirty="0">
                <a:latin typeface="Arial" charset="0"/>
              </a:rPr>
              <a:t>allocated to production departments.</a:t>
            </a:r>
          </a:p>
        </p:txBody>
      </p:sp>
      <p:sp>
        <p:nvSpPr>
          <p:cNvPr id="9" name="Content Placeholder 6"/>
          <p:cNvSpPr>
            <a:spLocks noGrp="1"/>
          </p:cNvSpPr>
          <p:nvPr>
            <p:ph idx="15"/>
          </p:nvPr>
        </p:nvSpPr>
        <p:spPr>
          <a:xfrm>
            <a:off x="0" y="0"/>
            <a:ext cx="457200" cy="457200"/>
          </a:xfrm>
          <a:solidFill>
            <a:srgbClr val="BEBEBE"/>
          </a:solidFill>
        </p:spPr>
        <p:txBody>
          <a:bodyPr anchor="ctr"/>
          <a:lstStyle/>
          <a:p>
            <a:pPr algn="ctr"/>
            <a:r>
              <a:rPr lang="en-US" sz="1000" b="1" dirty="0"/>
              <a:t>LO 11-4</a:t>
            </a:r>
          </a:p>
        </p:txBody>
      </p:sp>
    </p:spTree>
    <p:extLst>
      <p:ext uri="{BB962C8B-B14F-4D97-AF65-F5344CB8AC3E}">
        <p14:creationId xmlns:p14="http://schemas.microsoft.com/office/powerpoint/2010/main" val="15155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11</a:t>
            </a:r>
          </a:p>
        </p:txBody>
      </p:sp>
      <p:sp>
        <p:nvSpPr>
          <p:cNvPr id="3" name="Content Placeholder 2"/>
          <p:cNvSpPr>
            <a:spLocks noGrp="1"/>
          </p:cNvSpPr>
          <p:nvPr>
            <p:ph idx="1"/>
          </p:nvPr>
        </p:nvSpPr>
        <p:spPr/>
        <p:txBody>
          <a:bodyPr/>
          <a:lstStyle/>
          <a:p>
            <a:r>
              <a:rPr lang="en-IN" dirty="0"/>
              <a:t>Service Department and Joint Cost Allocation</a:t>
            </a:r>
            <a:endParaRPr lang="en-US" dirty="0"/>
          </a:p>
        </p:txBody>
      </p:sp>
    </p:spTree>
    <p:extLst>
      <p:ext uri="{BB962C8B-B14F-4D97-AF65-F5344CB8AC3E}">
        <p14:creationId xmlns:p14="http://schemas.microsoft.com/office/powerpoint/2010/main" val="363768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Cost Allocation: Reciprocal Method</a:t>
            </a:r>
            <a:r>
              <a:rPr lang="en-IN" sz="1200" dirty="0"/>
              <a:t> 7</a:t>
            </a:r>
            <a:endParaRPr lang="en-US" sz="1200" dirty="0"/>
          </a:p>
        </p:txBody>
      </p:sp>
      <p:sp>
        <p:nvSpPr>
          <p:cNvPr id="3" name="Content Placeholder 2"/>
          <p:cNvSpPr>
            <a:spLocks noGrp="1"/>
          </p:cNvSpPr>
          <p:nvPr>
            <p:ph idx="1"/>
          </p:nvPr>
        </p:nvSpPr>
        <p:spPr>
          <a:xfrm>
            <a:off x="876300" y="1447800"/>
            <a:ext cx="7391400" cy="533400"/>
          </a:xfrm>
          <a:noFill/>
          <a:ln w="19050">
            <a:noFill/>
          </a:ln>
        </p:spPr>
        <p:txBody>
          <a:bodyPr/>
          <a:lstStyle/>
          <a:p>
            <a:pPr algn="ctr"/>
            <a:r>
              <a:rPr lang="en-US" sz="2400" dirty="0">
                <a:latin typeface="Arial" charset="0"/>
              </a:rPr>
              <a:t>Comparison of Direct, Step, and Reciprocal Methods</a:t>
            </a:r>
          </a:p>
        </p:txBody>
      </p:sp>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11-4</a:t>
            </a:r>
          </a:p>
        </p:txBody>
      </p:sp>
      <p:graphicFrame>
        <p:nvGraphicFramePr>
          <p:cNvPr id="6" name="Table 4"/>
          <p:cNvGraphicFramePr>
            <a:graphicFrameLocks noGrp="1"/>
          </p:cNvGraphicFramePr>
          <p:nvPr>
            <p:extLst>
              <p:ext uri="{D42A27DB-BD31-4B8C-83A1-F6EECF244321}">
                <p14:modId xmlns:p14="http://schemas.microsoft.com/office/powerpoint/2010/main" val="1581948529"/>
              </p:ext>
            </p:extLst>
          </p:nvPr>
        </p:nvGraphicFramePr>
        <p:xfrm>
          <a:off x="1828800" y="2286000"/>
          <a:ext cx="5486400" cy="148336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299409308"/>
                    </a:ext>
                  </a:extLst>
                </a:gridCol>
                <a:gridCol w="1371600">
                  <a:extLst>
                    <a:ext uri="{9D8B030D-6E8A-4147-A177-3AD203B41FA5}">
                      <a16:colId xmlns:a16="http://schemas.microsoft.com/office/drawing/2014/main" val="1110986282"/>
                    </a:ext>
                  </a:extLst>
                </a:gridCol>
                <a:gridCol w="1371600">
                  <a:extLst>
                    <a:ext uri="{9D8B030D-6E8A-4147-A177-3AD203B41FA5}">
                      <a16:colId xmlns:a16="http://schemas.microsoft.com/office/drawing/2014/main" val="2209417855"/>
                    </a:ext>
                  </a:extLst>
                </a:gridCol>
                <a:gridCol w="1371600">
                  <a:extLst>
                    <a:ext uri="{9D8B030D-6E8A-4147-A177-3AD203B41FA5}">
                      <a16:colId xmlns:a16="http://schemas.microsoft.com/office/drawing/2014/main" val="2748411961"/>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a:cs typeface="Arial"/>
                        </a:rPr>
                        <a:t>Method</a:t>
                      </a:r>
                    </a:p>
                  </a:txBody>
                  <a:tcPr>
                    <a:lnL w="12700" cmpd="sng">
                      <a:noFill/>
                    </a:lnL>
                    <a:lnR w="12700" cmpd="sng">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a:cs typeface="Arial"/>
                        </a:rPr>
                        <a:t>Sierra</a:t>
                      </a:r>
                    </a:p>
                  </a:txBody>
                  <a:tcPr anchor="ctr">
                    <a:lnL w="12700" cmpd="sng">
                      <a:noFill/>
                    </a:lnL>
                    <a:lnR w="12700" cmpd="sng">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a:cs typeface="Arial"/>
                        </a:rPr>
                        <a:t>Cascades </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Arial"/>
                          <a:cs typeface="Arial"/>
                        </a:rPr>
                        <a:t>Total</a:t>
                      </a:r>
                    </a:p>
                  </a:txBody>
                  <a:tcPr anchor="ctr">
                    <a:lnL w="12700" cmpd="sng">
                      <a:noFill/>
                    </a:lnL>
                    <a:lnR w="12700" cmpd="sng">
                      <a:noFill/>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5767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Direct</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$3,285,000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$2,515,000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tc>
                  <a:txBody>
                    <a:bodyPr/>
                    <a:lstStyle/>
                    <a:p>
                      <a:r>
                        <a:rPr lang="en-US" sz="1800" dirty="0">
                          <a:latin typeface="Arial"/>
                          <a:ea typeface="+mn-ea"/>
                          <a:cs typeface="Arial"/>
                        </a:rPr>
                        <a:t>$5,800,000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A0BCEF"/>
                    </a:solidFill>
                  </a:tcPr>
                </a:tc>
                <a:extLst>
                  <a:ext uri="{0D108BD9-81ED-4DB2-BD59-A6C34878D82A}">
                    <a16:rowId xmlns:a16="http://schemas.microsoft.com/office/drawing/2014/main" val="376399516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Step</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 3,455,000</a:t>
                      </a:r>
                      <a:endParaRPr lang="en-US" b="1"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r>
                        <a:rPr lang="en-US" sz="1800" dirty="0">
                          <a:latin typeface="Arial"/>
                          <a:ea typeface="+mn-ea"/>
                          <a:cs typeface="Arial"/>
                        </a:rPr>
                        <a:t> 2,345,000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 5,800,000</a:t>
                      </a:r>
                      <a:endParaRPr lang="en-US" b="1"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0BCEF"/>
                    </a:solidFill>
                  </a:tcPr>
                </a:tc>
                <a:extLst>
                  <a:ext uri="{0D108BD9-81ED-4DB2-BD59-A6C34878D82A}">
                    <a16:rowId xmlns:a16="http://schemas.microsoft.com/office/drawing/2014/main" val="67113005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Reciprocal</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r>
                        <a:rPr lang="en-US" sz="1800" dirty="0">
                          <a:latin typeface="Arial"/>
                          <a:ea typeface="+mn-ea"/>
                          <a:cs typeface="Arial"/>
                        </a:rPr>
                        <a:t> 3,200,000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r>
                        <a:rPr lang="en-US" sz="1800" dirty="0">
                          <a:latin typeface="Arial"/>
                          <a:ea typeface="+mn-ea"/>
                          <a:cs typeface="Arial"/>
                        </a:rPr>
                        <a:t> 2,600,000</a:t>
                      </a:r>
                      <a:endParaRPr lang="en-IN" b="1" dirty="0">
                        <a:solidFill>
                          <a:schemeClr val="tx1"/>
                        </a:solidFill>
                        <a:latin typeface="Arial" panose="020B0604020202020204" pitchFamily="34" charset="0"/>
                        <a:cs typeface="Arial" panose="020B0604020202020204" pitchFamily="34" charset="0"/>
                      </a:endParaRP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a:ea typeface="+mn-ea"/>
                          <a:cs typeface="Arial"/>
                        </a:rPr>
                        <a:t> 5,800,000</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mpd="sng">
                      <a:noFill/>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rgbClr val="A0BCEF"/>
                    </a:solidFill>
                  </a:tcPr>
                </a:tc>
                <a:extLst>
                  <a:ext uri="{0D108BD9-81ED-4DB2-BD59-A6C34878D82A}">
                    <a16:rowId xmlns:a16="http://schemas.microsoft.com/office/drawing/2014/main" val="1450752277"/>
                  </a:ext>
                </a:extLst>
              </a:tr>
            </a:tbl>
          </a:graphicData>
        </a:graphic>
      </p:graphicFrame>
    </p:spTree>
    <p:extLst>
      <p:ext uri="{BB962C8B-B14F-4D97-AF65-F5344CB8AC3E}">
        <p14:creationId xmlns:p14="http://schemas.microsoft.com/office/powerpoint/2010/main" val="161207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The Reciprocal Method and Decision Making</a:t>
            </a:r>
            <a:r>
              <a:rPr lang="en-IN" sz="1200" dirty="0"/>
              <a:t> 1</a:t>
            </a:r>
          </a:p>
        </p:txBody>
      </p:sp>
      <p:sp>
        <p:nvSpPr>
          <p:cNvPr id="3" name="Content Placeholder 2"/>
          <p:cNvSpPr>
            <a:spLocks noGrp="1"/>
          </p:cNvSpPr>
          <p:nvPr>
            <p:ph idx="1"/>
          </p:nvPr>
        </p:nvSpPr>
        <p:spPr>
          <a:xfrm>
            <a:off x="457200" y="1600200"/>
            <a:ext cx="7772400" cy="914400"/>
          </a:xfrm>
          <a:solidFill>
            <a:srgbClr val="C6D9F1"/>
          </a:solidFill>
        </p:spPr>
        <p:txBody>
          <a:bodyPr/>
          <a:lstStyle/>
          <a:p>
            <a:pPr marL="1554480" indent="-1554480" defTabSz="365125">
              <a:defRPr/>
            </a:pPr>
            <a:r>
              <a:rPr lang="en-US" sz="2400" b="1" dirty="0">
                <a:solidFill>
                  <a:srgbClr val="0000CC"/>
                </a:solidFill>
                <a:ea typeface="ＭＳ Ｐゴシック" charset="-128"/>
                <a:cs typeface="Arial" charset="0"/>
              </a:rPr>
              <a:t>LO 11-5</a:t>
            </a:r>
            <a:r>
              <a:rPr lang="en-US" sz="2800" dirty="0">
                <a:solidFill>
                  <a:srgbClr val="000000"/>
                </a:solidFill>
                <a:ea typeface="ＭＳ Ｐゴシック" charset="-128"/>
                <a:cs typeface="Arial" charset="0"/>
              </a:rPr>
              <a:t>	</a:t>
            </a:r>
            <a:r>
              <a:rPr lang="en-US" sz="2400" dirty="0">
                <a:solidFill>
                  <a:srgbClr val="000000"/>
                </a:solidFill>
                <a:ea typeface="ＭＳ Ｐゴシック" charset="-128"/>
                <a:cs typeface="Arial" charset="0"/>
              </a:rPr>
              <a:t>Use the reciprocal approach for outsourcing decisions.</a:t>
            </a:r>
            <a:endParaRPr lang="en-US" sz="2400" dirty="0">
              <a:ea typeface="ＭＳ Ｐゴシック" charset="-128"/>
              <a:cs typeface="Arial" charset="0"/>
            </a:endParaRPr>
          </a:p>
        </p:txBody>
      </p:sp>
      <p:sp>
        <p:nvSpPr>
          <p:cNvPr id="4" name="Content Placeholder 3"/>
          <p:cNvSpPr>
            <a:spLocks noGrp="1"/>
          </p:cNvSpPr>
          <p:nvPr>
            <p:ph idx="13"/>
          </p:nvPr>
        </p:nvSpPr>
        <p:spPr>
          <a:xfrm>
            <a:off x="457200" y="2895600"/>
            <a:ext cx="6949440" cy="2743200"/>
          </a:xfrm>
        </p:spPr>
        <p:txBody>
          <a:bodyPr/>
          <a:lstStyle/>
          <a:p>
            <a:pPr defTabSz="274320">
              <a:spcBef>
                <a:spcPts val="1200"/>
              </a:spcBef>
              <a:buSzPct val="100000"/>
              <a:defRPr/>
            </a:pPr>
            <a:r>
              <a:rPr lang="en-US" sz="2400" dirty="0"/>
              <a:t>Suppose that the variable cost in Information Services (S1) is $200,000 (out of the total of $800,000) and the variable cost in Administration (S2) is $3,500,000 (out of $5,000,000).</a:t>
            </a:r>
          </a:p>
          <a:p>
            <a:pPr defTabSz="274320">
              <a:spcBef>
                <a:spcPts val="1200"/>
              </a:spcBef>
              <a:buSzPct val="100000"/>
              <a:defRPr/>
            </a:pPr>
            <a:r>
              <a:rPr lang="en-US" sz="2400" dirty="0"/>
              <a:t>Let's repeat the reciprocal cost analysis substituting the variable costs from the total costs.</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11-5</a:t>
            </a:r>
          </a:p>
        </p:txBody>
      </p:sp>
    </p:spTree>
    <p:extLst>
      <p:ext uri="{BB962C8B-B14F-4D97-AF65-F5344CB8AC3E}">
        <p14:creationId xmlns:p14="http://schemas.microsoft.com/office/powerpoint/2010/main" val="417528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The Reciprocal Method and Decision Making</a:t>
            </a:r>
            <a:r>
              <a:rPr lang="en-IN" sz="1200" dirty="0"/>
              <a:t> 2</a:t>
            </a:r>
            <a:endParaRPr lang="en-US" sz="1200" dirty="0"/>
          </a:p>
        </p:txBody>
      </p:sp>
      <p:graphicFrame>
        <p:nvGraphicFramePr>
          <p:cNvPr id="6" name="Table 2"/>
          <p:cNvGraphicFramePr>
            <a:graphicFrameLocks noGrp="1"/>
          </p:cNvGraphicFramePr>
          <p:nvPr>
            <p:extLst>
              <p:ext uri="{D42A27DB-BD31-4B8C-83A1-F6EECF244321}">
                <p14:modId xmlns:p14="http://schemas.microsoft.com/office/powerpoint/2010/main" val="925008578"/>
              </p:ext>
            </p:extLst>
          </p:nvPr>
        </p:nvGraphicFramePr>
        <p:xfrm>
          <a:off x="640080" y="1534160"/>
          <a:ext cx="7863840" cy="64008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Total Service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Department costs</a:t>
                      </a: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8DD9F6"/>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8DD9F6"/>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Direct costs of the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Service Department</a:t>
                      </a: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8DD9F6"/>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8DD9F6"/>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Costs allocated to the</a:t>
                      </a:r>
                    </a:p>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Service Department</a:t>
                      </a:r>
                    </a:p>
                  </a:txBody>
                  <a:tcP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8DD9F6"/>
                    </a:solidFill>
                  </a:tcPr>
                </a:tc>
                <a:extLst>
                  <a:ext uri="{0D108BD9-81ED-4DB2-BD59-A6C34878D82A}">
                    <a16:rowId xmlns:a16="http://schemas.microsoft.com/office/drawing/2014/main" val="3425548771"/>
                  </a:ext>
                </a:extLst>
              </a:tr>
            </a:tbl>
          </a:graphicData>
        </a:graphic>
      </p:graphicFrame>
      <p:graphicFrame>
        <p:nvGraphicFramePr>
          <p:cNvPr id="10" name="Table 3"/>
          <p:cNvGraphicFramePr>
            <a:graphicFrameLocks noGrp="1"/>
          </p:cNvGraphicFramePr>
          <p:nvPr>
            <p:extLst>
              <p:ext uri="{D42A27DB-BD31-4B8C-83A1-F6EECF244321}">
                <p14:modId xmlns:p14="http://schemas.microsoft.com/office/powerpoint/2010/main" val="3525524109"/>
              </p:ext>
            </p:extLst>
          </p:nvPr>
        </p:nvGraphicFramePr>
        <p:xfrm>
          <a:off x="640080" y="2278380"/>
          <a:ext cx="7863840" cy="3708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S1</a:t>
                      </a:r>
                    </a:p>
                  </a:txBody>
                  <a:tcPr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BAA7D7"/>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BAA7D7"/>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  200,000</a:t>
                      </a:r>
                    </a:p>
                  </a:txBody>
                  <a:tcPr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BAA7D7"/>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BAA7D7"/>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0.20 S2</a:t>
                      </a:r>
                    </a:p>
                  </a:txBody>
                  <a:tcPr anchor="ctr">
                    <a:lnL w="12700" cap="flat" cmpd="sng" algn="ctr">
                      <a:solidFill>
                        <a:srgbClr val="8064A2"/>
                      </a:solidFill>
                      <a:prstDash val="solid"/>
                      <a:round/>
                      <a:headEnd type="none" w="med" len="med"/>
                      <a:tailEnd type="none" w="med" len="med"/>
                    </a:lnL>
                    <a:lnR w="12700" cap="flat" cmpd="sng" algn="ctr">
                      <a:solidFill>
                        <a:srgbClr val="8064A2"/>
                      </a:solidFill>
                      <a:prstDash val="solid"/>
                      <a:round/>
                      <a:headEnd type="none" w="med" len="med"/>
                      <a:tailEnd type="none" w="med" len="med"/>
                    </a:lnR>
                    <a:lnT w="12700" cap="flat" cmpd="sng" algn="ctr">
                      <a:solidFill>
                        <a:srgbClr val="8064A2"/>
                      </a:solidFill>
                      <a:prstDash val="solid"/>
                      <a:round/>
                      <a:headEnd type="none" w="med" len="med"/>
                      <a:tailEnd type="none" w="med" len="med"/>
                    </a:lnT>
                    <a:lnB w="12700" cap="flat" cmpd="sng" algn="ctr">
                      <a:solidFill>
                        <a:srgbClr val="8064A2"/>
                      </a:solidFill>
                      <a:prstDash val="solid"/>
                      <a:round/>
                      <a:headEnd type="none" w="med" len="med"/>
                      <a:tailEnd type="none" w="med" len="med"/>
                    </a:lnB>
                    <a:solidFill>
                      <a:srgbClr val="BAA7D7"/>
                    </a:solidFill>
                  </a:tcPr>
                </a:tc>
                <a:extLst>
                  <a:ext uri="{0D108BD9-81ED-4DB2-BD59-A6C34878D82A}">
                    <a16:rowId xmlns:a16="http://schemas.microsoft.com/office/drawing/2014/main" val="3425548771"/>
                  </a:ext>
                </a:extLst>
              </a:tr>
            </a:tbl>
          </a:graphicData>
        </a:graphic>
      </p:graphicFrame>
      <p:graphicFrame>
        <p:nvGraphicFramePr>
          <p:cNvPr id="11" name="Table 4"/>
          <p:cNvGraphicFramePr>
            <a:graphicFrameLocks noGrp="1"/>
          </p:cNvGraphicFramePr>
          <p:nvPr>
            <p:extLst>
              <p:ext uri="{D42A27DB-BD31-4B8C-83A1-F6EECF244321}">
                <p14:modId xmlns:p14="http://schemas.microsoft.com/office/powerpoint/2010/main" val="567558084"/>
              </p:ext>
            </p:extLst>
          </p:nvPr>
        </p:nvGraphicFramePr>
        <p:xfrm>
          <a:off x="643544" y="2753360"/>
          <a:ext cx="7863840" cy="370840"/>
        </p:xfrm>
        <a:graphic>
          <a:graphicData uri="http://schemas.openxmlformats.org/drawingml/2006/table">
            <a:tbl>
              <a:tblPr firstRow="1" bandRow="1">
                <a:tableStyleId>{5C22544A-7EE6-4342-B048-85BDC9FD1C3A}</a:tableStyleId>
              </a:tblPr>
              <a:tblGrid>
                <a:gridCol w="2194560">
                  <a:extLst>
                    <a:ext uri="{9D8B030D-6E8A-4147-A177-3AD203B41FA5}">
                      <a16:colId xmlns:a16="http://schemas.microsoft.com/office/drawing/2014/main" val="1920950084"/>
                    </a:ext>
                  </a:extLst>
                </a:gridCol>
                <a:gridCol w="365760">
                  <a:extLst>
                    <a:ext uri="{9D8B030D-6E8A-4147-A177-3AD203B41FA5}">
                      <a16:colId xmlns:a16="http://schemas.microsoft.com/office/drawing/2014/main" val="4242450493"/>
                    </a:ext>
                  </a:extLst>
                </a:gridCol>
                <a:gridCol w="2377440">
                  <a:extLst>
                    <a:ext uri="{9D8B030D-6E8A-4147-A177-3AD203B41FA5}">
                      <a16:colId xmlns:a16="http://schemas.microsoft.com/office/drawing/2014/main" val="3451631361"/>
                    </a:ext>
                  </a:extLst>
                </a:gridCol>
                <a:gridCol w="365760">
                  <a:extLst>
                    <a:ext uri="{9D8B030D-6E8A-4147-A177-3AD203B41FA5}">
                      <a16:colId xmlns:a16="http://schemas.microsoft.com/office/drawing/2014/main" val="2054779178"/>
                    </a:ext>
                  </a:extLst>
                </a:gridCol>
                <a:gridCol w="2560320">
                  <a:extLst>
                    <a:ext uri="{9D8B030D-6E8A-4147-A177-3AD203B41FA5}">
                      <a16:colId xmlns:a16="http://schemas.microsoft.com/office/drawing/2014/main" val="2175839830"/>
                    </a:ext>
                  </a:extLst>
                </a:gridCol>
              </a:tblGrid>
              <a:tr h="370840">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S2</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$3,500,000</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r>
                        <a:rPr lang="en-IN" dirty="0">
                          <a:solidFill>
                            <a:schemeClr val="tx1"/>
                          </a:solidFill>
                          <a:latin typeface="Arial" panose="020B0604020202020204" pitchFamily="34" charset="0"/>
                          <a:cs typeface="Arial" panose="020B0604020202020204" pitchFamily="34" charset="0"/>
                        </a:rPr>
                        <a:t>+</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tc>
                  <a:txBody>
                    <a:bodyPr/>
                    <a:lstStyle/>
                    <a:p>
                      <a:pPr algn="ctr">
                        <a:buClr>
                          <a:srgbClr val="FFFF00"/>
                        </a:buClr>
                        <a:buSzPct val="75000"/>
                        <a:buFont typeface="Monotype Sorts" pitchFamily="2" charset="2"/>
                        <a:buNone/>
                        <a:defRPr/>
                      </a:pPr>
                      <a:r>
                        <a:rPr lang="en-US" sz="1800" dirty="0">
                          <a:solidFill>
                            <a:schemeClr val="tx1"/>
                          </a:solidFill>
                          <a:latin typeface="Arial" panose="020B0604020202020204" pitchFamily="34" charset="0"/>
                          <a:ea typeface="+mn-ea"/>
                          <a:cs typeface="Arial" panose="020B0604020202020204" pitchFamily="34" charset="0"/>
                        </a:rPr>
                        <a:t>0.50 S1</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A0BCEF"/>
                    </a:solidFill>
                  </a:tcPr>
                </a:tc>
                <a:extLst>
                  <a:ext uri="{0D108BD9-81ED-4DB2-BD59-A6C34878D82A}">
                    <a16:rowId xmlns:a16="http://schemas.microsoft.com/office/drawing/2014/main" val="3425548771"/>
                  </a:ext>
                </a:extLst>
              </a:tr>
            </a:tbl>
          </a:graphicData>
        </a:graphic>
      </p:graphicFrame>
      <p:sp>
        <p:nvSpPr>
          <p:cNvPr id="5" name="Content Placeholder 5"/>
          <p:cNvSpPr>
            <a:spLocks noGrp="1"/>
          </p:cNvSpPr>
          <p:nvPr>
            <p:ph idx="1"/>
          </p:nvPr>
        </p:nvSpPr>
        <p:spPr>
          <a:xfrm>
            <a:off x="609600" y="3276600"/>
            <a:ext cx="7620000" cy="1447800"/>
          </a:xfrm>
        </p:spPr>
        <p:txBody>
          <a:bodyPr/>
          <a:lstStyle/>
          <a:p>
            <a:pPr>
              <a:spcBef>
                <a:spcPts val="0"/>
              </a:spcBef>
              <a:spcAft>
                <a:spcPts val="300"/>
              </a:spcAft>
            </a:pPr>
            <a:r>
              <a:rPr lang="en-US" sz="2000" dirty="0">
                <a:solidFill>
                  <a:srgbClr val="7E00B4"/>
                </a:solidFill>
                <a:latin typeface="Arial" charset="0"/>
              </a:rPr>
              <a:t>Substituting the first equation into the second yields:</a:t>
            </a:r>
          </a:p>
          <a:p>
            <a:pPr>
              <a:spcBef>
                <a:spcPts val="0"/>
              </a:spcBef>
              <a:spcAft>
                <a:spcPts val="300"/>
              </a:spcAft>
            </a:pPr>
            <a:r>
              <a:rPr lang="en-US" sz="2000" dirty="0">
                <a:latin typeface="Arial" charset="0"/>
              </a:rPr>
              <a:t>S2 = $3,500,000 + 0.50($200,000 + 0.20 S2)	</a:t>
            </a:r>
          </a:p>
          <a:p>
            <a:pPr>
              <a:spcBef>
                <a:spcPts val="0"/>
              </a:spcBef>
              <a:spcAft>
                <a:spcPts val="300"/>
              </a:spcAft>
            </a:pPr>
            <a:r>
              <a:rPr lang="en-US" sz="2000" dirty="0">
                <a:latin typeface="Arial" charset="0"/>
              </a:rPr>
              <a:t>S2 = $3,500,000 + $100,000 + 0.10 S2</a:t>
            </a:r>
          </a:p>
          <a:p>
            <a:pPr>
              <a:spcBef>
                <a:spcPts val="0"/>
              </a:spcBef>
              <a:spcAft>
                <a:spcPts val="300"/>
              </a:spcAft>
            </a:pPr>
            <a:r>
              <a:rPr lang="en-US" sz="2000" dirty="0">
                <a:latin typeface="Arial" charset="0"/>
              </a:rPr>
              <a:t>0.9 S2 = $3,600,000		</a:t>
            </a:r>
            <a:r>
              <a:rPr lang="en-US" sz="2000" dirty="0">
                <a:solidFill>
                  <a:srgbClr val="823300"/>
                </a:solidFill>
                <a:latin typeface="Arial" charset="0"/>
              </a:rPr>
              <a:t>S2 = $4,000,000</a:t>
            </a:r>
          </a:p>
        </p:txBody>
      </p:sp>
      <p:sp>
        <p:nvSpPr>
          <p:cNvPr id="7" name="Content Placeholder 6"/>
          <p:cNvSpPr>
            <a:spLocks noGrp="1"/>
          </p:cNvSpPr>
          <p:nvPr>
            <p:ph idx="13"/>
          </p:nvPr>
        </p:nvSpPr>
        <p:spPr>
          <a:xfrm>
            <a:off x="609600" y="5029200"/>
            <a:ext cx="7620000" cy="1066800"/>
          </a:xfrm>
        </p:spPr>
        <p:txBody>
          <a:bodyPr/>
          <a:lstStyle/>
          <a:p>
            <a:pPr>
              <a:spcBef>
                <a:spcPts val="0"/>
              </a:spcBef>
              <a:spcAft>
                <a:spcPts val="300"/>
              </a:spcAft>
            </a:pPr>
            <a:r>
              <a:rPr lang="en-US" sz="2000" dirty="0">
                <a:solidFill>
                  <a:srgbClr val="7E00B4"/>
                </a:solidFill>
                <a:latin typeface="Arial" charset="0"/>
              </a:rPr>
              <a:t>Substituting the value of S2 back into the first equation gives:</a:t>
            </a:r>
          </a:p>
          <a:p>
            <a:pPr>
              <a:spcBef>
                <a:spcPts val="0"/>
              </a:spcBef>
              <a:spcAft>
                <a:spcPts val="300"/>
              </a:spcAft>
            </a:pPr>
            <a:r>
              <a:rPr lang="en-US" sz="2000" dirty="0">
                <a:latin typeface="Arial" charset="0"/>
              </a:rPr>
              <a:t>S1 = $200,000 + 0.20($4,000,000)</a:t>
            </a:r>
          </a:p>
          <a:p>
            <a:pPr>
              <a:spcBef>
                <a:spcPts val="0"/>
              </a:spcBef>
              <a:spcAft>
                <a:spcPts val="300"/>
              </a:spcAft>
            </a:pPr>
            <a:r>
              <a:rPr lang="en-US" sz="2000" dirty="0">
                <a:solidFill>
                  <a:srgbClr val="823300"/>
                </a:solidFill>
                <a:latin typeface="Arial" charset="0"/>
              </a:rPr>
              <a:t>S1 = $1,000,000</a:t>
            </a:r>
          </a:p>
        </p:txBody>
      </p:sp>
      <p:sp>
        <p:nvSpPr>
          <p:cNvPr id="9" name="Content Placeholder 7"/>
          <p:cNvSpPr>
            <a:spLocks noGrp="1"/>
          </p:cNvSpPr>
          <p:nvPr>
            <p:ph idx="14"/>
          </p:nvPr>
        </p:nvSpPr>
        <p:spPr>
          <a:xfrm>
            <a:off x="0" y="0"/>
            <a:ext cx="457200" cy="457200"/>
          </a:xfrm>
          <a:solidFill>
            <a:srgbClr val="BEBEBE"/>
          </a:solidFill>
        </p:spPr>
        <p:txBody>
          <a:bodyPr anchor="ctr"/>
          <a:lstStyle/>
          <a:p>
            <a:pPr algn="ctr"/>
            <a:r>
              <a:rPr lang="en-US" sz="1000" b="1" dirty="0"/>
              <a:t>LO 11-5</a:t>
            </a:r>
          </a:p>
        </p:txBody>
      </p:sp>
    </p:spTree>
    <p:extLst>
      <p:ext uri="{BB962C8B-B14F-4D97-AF65-F5344CB8AC3E}">
        <p14:creationId xmlns:p14="http://schemas.microsoft.com/office/powerpoint/2010/main" val="2802453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The Reciprocal Method and Decision Making</a:t>
            </a:r>
            <a:r>
              <a:rPr lang="en-IN" sz="1200" dirty="0"/>
              <a:t> 3</a:t>
            </a:r>
            <a:endParaRPr lang="en-IN" dirty="0"/>
          </a:p>
        </p:txBody>
      </p:sp>
      <p:sp>
        <p:nvSpPr>
          <p:cNvPr id="3" name="Content Placeholder 2"/>
          <p:cNvSpPr>
            <a:spLocks noGrp="1"/>
          </p:cNvSpPr>
          <p:nvPr>
            <p:ph idx="1"/>
          </p:nvPr>
        </p:nvSpPr>
        <p:spPr>
          <a:xfrm>
            <a:off x="457200" y="1981200"/>
            <a:ext cx="8229600" cy="2971800"/>
          </a:xfrm>
        </p:spPr>
        <p:txBody>
          <a:bodyPr/>
          <a:lstStyle/>
          <a:p>
            <a:pPr defTabSz="274320">
              <a:buSzPct val="100000"/>
              <a:defRPr/>
            </a:pPr>
            <a:r>
              <a:rPr lang="en-US" sz="2400" dirty="0"/>
              <a:t>The total variable cost of Information Services, when you consider the use of Administration by Information Services is $1,000,000.</a:t>
            </a:r>
          </a:p>
          <a:p>
            <a:pPr defTabSz="274320">
              <a:buSzPct val="100000"/>
              <a:defRPr/>
            </a:pPr>
            <a:r>
              <a:rPr lang="en-US" sz="2400" dirty="0"/>
              <a:t>The total cost savings that would come from eliminating Information Services are the $1,000,000 variable costs plus any avoidable fixed costs.</a:t>
            </a:r>
          </a:p>
        </p:txBody>
      </p:sp>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11-5</a:t>
            </a:r>
          </a:p>
        </p:txBody>
      </p:sp>
    </p:spTree>
    <p:extLst>
      <p:ext uri="{BB962C8B-B14F-4D97-AF65-F5344CB8AC3E}">
        <p14:creationId xmlns:p14="http://schemas.microsoft.com/office/powerpoint/2010/main" val="2669967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Allocation of Joint Costs</a:t>
            </a:r>
            <a:r>
              <a:rPr lang="en-IN" sz="1200" dirty="0"/>
              <a:t> 1</a:t>
            </a:r>
          </a:p>
        </p:txBody>
      </p:sp>
      <p:sp>
        <p:nvSpPr>
          <p:cNvPr id="3" name="Content Placeholder 2"/>
          <p:cNvSpPr>
            <a:spLocks noGrp="1"/>
          </p:cNvSpPr>
          <p:nvPr>
            <p:ph idx="1"/>
          </p:nvPr>
        </p:nvSpPr>
        <p:spPr>
          <a:xfrm>
            <a:off x="1181100" y="1828800"/>
            <a:ext cx="6781800" cy="533400"/>
          </a:xfrm>
          <a:solidFill>
            <a:srgbClr val="C6D9F1"/>
          </a:solidFill>
        </p:spPr>
        <p:txBody>
          <a:bodyPr/>
          <a:lstStyle/>
          <a:p>
            <a:pPr marL="1554480" indent="-1554480" defTabSz="365125">
              <a:defRPr/>
            </a:pPr>
            <a:r>
              <a:rPr lang="en-US" sz="2800" b="1" dirty="0">
                <a:solidFill>
                  <a:srgbClr val="0000CC"/>
                </a:solidFill>
                <a:ea typeface="ＭＳ Ｐゴシック" charset="-128"/>
                <a:cs typeface="Arial" charset="0"/>
              </a:rPr>
              <a:t>LO 11-6</a:t>
            </a:r>
            <a:r>
              <a:rPr lang="en-US" sz="2800" dirty="0">
                <a:solidFill>
                  <a:srgbClr val="000000"/>
                </a:solidFill>
                <a:ea typeface="ＭＳ Ｐゴシック" charset="-128"/>
                <a:cs typeface="Arial" charset="0"/>
              </a:rPr>
              <a:t>	</a:t>
            </a:r>
            <a:r>
              <a:rPr lang="en-US" sz="2400" dirty="0">
                <a:solidFill>
                  <a:srgbClr val="000000"/>
                </a:solidFill>
                <a:ea typeface="ＭＳ Ｐゴシック" charset="-128"/>
                <a:cs typeface="Arial" charset="0"/>
              </a:rPr>
              <a:t>Explain why joint costs are allocated.</a:t>
            </a:r>
            <a:endParaRPr lang="en-US" sz="2400" dirty="0">
              <a:ea typeface="ＭＳ Ｐゴシック" charset="-128"/>
              <a:cs typeface="Arial" charset="0"/>
            </a:endParaRPr>
          </a:p>
        </p:txBody>
      </p:sp>
      <p:sp>
        <p:nvSpPr>
          <p:cNvPr id="4" name="Content Placeholder 3"/>
          <p:cNvSpPr>
            <a:spLocks noGrp="1"/>
          </p:cNvSpPr>
          <p:nvPr>
            <p:ph idx="13"/>
          </p:nvPr>
        </p:nvSpPr>
        <p:spPr>
          <a:xfrm>
            <a:off x="1181100" y="2590800"/>
            <a:ext cx="6225540" cy="3048000"/>
          </a:xfrm>
        </p:spPr>
        <p:txBody>
          <a:bodyPr/>
          <a:lstStyle/>
          <a:p>
            <a:pPr defTabSz="274320">
              <a:buSzPct val="100000"/>
              <a:defRPr/>
            </a:pPr>
            <a:r>
              <a:rPr lang="en-US" sz="2400" dirty="0"/>
              <a:t>Joint cost is the cost of a manufacturing process with two or more outputs.</a:t>
            </a:r>
          </a:p>
          <a:p>
            <a:pPr marL="457200" indent="-347472" defTabSz="274320">
              <a:buSzPct val="100000"/>
              <a:buFont typeface="Arial" pitchFamily="34" charset="0"/>
              <a:buChar char="•"/>
              <a:defRPr/>
            </a:pPr>
            <a:r>
              <a:rPr lang="en-US" sz="2000" dirty="0"/>
              <a:t>Joint Products:</a:t>
            </a:r>
            <a:br>
              <a:rPr lang="en-US" sz="2000" dirty="0"/>
            </a:br>
            <a:r>
              <a:rPr lang="en-US" sz="2000" dirty="0"/>
              <a:t>Outputs from a common input and common production process</a:t>
            </a:r>
          </a:p>
          <a:p>
            <a:pPr marL="457200" indent="-347472" defTabSz="274320">
              <a:buSzPct val="100000"/>
              <a:buFont typeface="Arial" pitchFamily="34" charset="0"/>
              <a:buChar char="•"/>
              <a:defRPr/>
            </a:pPr>
            <a:r>
              <a:rPr lang="en-US" sz="2000" dirty="0"/>
              <a:t>Split-Off point:</a:t>
            </a:r>
            <a:br>
              <a:rPr lang="en-US" sz="2000" dirty="0"/>
            </a:br>
            <a:r>
              <a:rPr lang="en-US" sz="2000" dirty="0"/>
              <a:t>Stage of processing that separates two or more products</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11-6</a:t>
            </a:r>
          </a:p>
        </p:txBody>
      </p:sp>
    </p:spTree>
    <p:extLst>
      <p:ext uri="{BB962C8B-B14F-4D97-AF65-F5344CB8AC3E}">
        <p14:creationId xmlns:p14="http://schemas.microsoft.com/office/powerpoint/2010/main" val="4039889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Allocation of Joint Costs</a:t>
            </a:r>
            <a:r>
              <a:rPr lang="en-IN" sz="1200" dirty="0"/>
              <a:t> 2</a:t>
            </a:r>
            <a:endParaRPr lang="en-US" dirty="0"/>
          </a:p>
        </p:txBody>
      </p:sp>
      <p:pic>
        <p:nvPicPr>
          <p:cNvPr id="7" name="Picture 2" descr="Diagram depicts the split-off point in the flow of cos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409" y="1815919"/>
            <a:ext cx="8285182" cy="3905549"/>
          </a:xfrm>
          <a:prstGeom prst="rect">
            <a:avLst/>
          </a:prstGeom>
        </p:spPr>
      </p:pic>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11-6</a:t>
            </a:r>
          </a:p>
        </p:txBody>
      </p:sp>
      <p:sp>
        <p:nvSpPr>
          <p:cNvPr id="9"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75815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Allocation of Joint Costs</a:t>
            </a:r>
            <a:r>
              <a:rPr lang="en-IN" sz="1200" dirty="0"/>
              <a:t> 3</a:t>
            </a:r>
            <a:endParaRPr lang="en-US" dirty="0"/>
          </a:p>
        </p:txBody>
      </p:sp>
      <p:sp>
        <p:nvSpPr>
          <p:cNvPr id="3" name="Content Placeholder 2"/>
          <p:cNvSpPr>
            <a:spLocks noGrp="1"/>
          </p:cNvSpPr>
          <p:nvPr>
            <p:ph idx="1"/>
          </p:nvPr>
        </p:nvSpPr>
        <p:spPr>
          <a:xfrm>
            <a:off x="838200" y="1295400"/>
            <a:ext cx="7848600" cy="5029200"/>
          </a:xfrm>
        </p:spPr>
        <p:txBody>
          <a:bodyPr/>
          <a:lstStyle/>
          <a:p>
            <a:pPr algn="ctr"/>
            <a:r>
              <a:rPr lang="en-IN" b="1" dirty="0">
                <a:solidFill>
                  <a:srgbClr val="823300"/>
                </a:solidFill>
              </a:rPr>
              <a:t>Why allocate joint costs?</a:t>
            </a:r>
          </a:p>
          <a:p>
            <a:pPr marL="1828800" indent="-342900">
              <a:buFont typeface="Arial" panose="020B0604020202020204" pitchFamily="34" charset="0"/>
              <a:buChar char="•"/>
            </a:pPr>
            <a:r>
              <a:rPr lang="en-US" sz="2400" dirty="0"/>
              <a:t>Evaluating executive performance</a:t>
            </a:r>
          </a:p>
          <a:p>
            <a:pPr marL="1828800" indent="-342900">
              <a:buFont typeface="Arial" panose="020B0604020202020204" pitchFamily="34" charset="0"/>
              <a:buChar char="•"/>
            </a:pPr>
            <a:r>
              <a:rPr lang="en-US" sz="2400" dirty="0"/>
              <a:t>Determining the inventory value</a:t>
            </a:r>
          </a:p>
          <a:p>
            <a:pPr algn="ctr"/>
            <a:r>
              <a:rPr lang="en-US" b="1" dirty="0">
                <a:solidFill>
                  <a:srgbClr val="823300"/>
                </a:solidFill>
              </a:rPr>
              <a:t>How should joints costs be allocated?</a:t>
            </a:r>
          </a:p>
          <a:p>
            <a:pPr marL="1828800" indent="-342900">
              <a:buFont typeface="Arial" panose="020B0604020202020204" pitchFamily="34" charset="0"/>
              <a:buChar char="•"/>
            </a:pPr>
            <a:r>
              <a:rPr lang="en-US" sz="2400" dirty="0"/>
              <a:t>Net realizable value method</a:t>
            </a:r>
          </a:p>
          <a:p>
            <a:pPr marL="1828800" indent="-342900">
              <a:buFont typeface="Arial" panose="020B0604020202020204" pitchFamily="34" charset="0"/>
              <a:buChar char="•"/>
            </a:pPr>
            <a:r>
              <a:rPr lang="en-US" sz="2400" dirty="0"/>
              <a:t>Physical quantities method</a:t>
            </a:r>
          </a:p>
        </p:txBody>
      </p:sp>
      <p:sp>
        <p:nvSpPr>
          <p:cNvPr id="8"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11-6</a:t>
            </a:r>
          </a:p>
        </p:txBody>
      </p:sp>
    </p:spTree>
    <p:extLst>
      <p:ext uri="{BB962C8B-B14F-4D97-AF65-F5344CB8AC3E}">
        <p14:creationId xmlns:p14="http://schemas.microsoft.com/office/powerpoint/2010/main" val="265488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Joint Cost Allocation Methods</a:t>
            </a:r>
            <a:endParaRPr lang="en-IN" sz="1200" dirty="0"/>
          </a:p>
        </p:txBody>
      </p:sp>
      <p:sp>
        <p:nvSpPr>
          <p:cNvPr id="3" name="Content Placeholder 2"/>
          <p:cNvSpPr>
            <a:spLocks noGrp="1"/>
          </p:cNvSpPr>
          <p:nvPr>
            <p:ph idx="1"/>
          </p:nvPr>
        </p:nvSpPr>
        <p:spPr>
          <a:xfrm>
            <a:off x="800100" y="1447800"/>
            <a:ext cx="7543800" cy="914400"/>
          </a:xfrm>
          <a:solidFill>
            <a:srgbClr val="C6D9F1"/>
          </a:solidFill>
        </p:spPr>
        <p:txBody>
          <a:bodyPr/>
          <a:lstStyle/>
          <a:p>
            <a:pPr marL="1554480" indent="-1554480" defTabSz="365125">
              <a:defRPr/>
            </a:pPr>
            <a:r>
              <a:rPr lang="en-US" sz="2800" b="1" dirty="0">
                <a:solidFill>
                  <a:srgbClr val="0000CC"/>
                </a:solidFill>
                <a:ea typeface="ＭＳ Ｐゴシック" charset="-128"/>
                <a:cs typeface="Arial" charset="0"/>
              </a:rPr>
              <a:t>LO 11-7</a:t>
            </a:r>
            <a:r>
              <a:rPr lang="en-US" sz="2800" dirty="0">
                <a:solidFill>
                  <a:srgbClr val="000000"/>
                </a:solidFill>
                <a:ea typeface="ＭＳ Ｐゴシック" charset="-128"/>
                <a:cs typeface="Arial" charset="0"/>
              </a:rPr>
              <a:t>	</a:t>
            </a:r>
            <a:r>
              <a:rPr lang="en-US" sz="2400" dirty="0">
                <a:solidFill>
                  <a:srgbClr val="000000"/>
                </a:solidFill>
                <a:ea typeface="ＭＳ Ｐゴシック" charset="-128"/>
                <a:cs typeface="Arial" charset="0"/>
              </a:rPr>
              <a:t>Allocate joint costs using the net realizable value method.</a:t>
            </a:r>
            <a:endParaRPr lang="en-US" sz="2400" dirty="0">
              <a:ea typeface="ＭＳ Ｐゴシック" charset="-128"/>
              <a:cs typeface="Arial" charset="0"/>
            </a:endParaRPr>
          </a:p>
        </p:txBody>
      </p:sp>
      <p:sp>
        <p:nvSpPr>
          <p:cNvPr id="4" name="Content Placeholder 3"/>
          <p:cNvSpPr>
            <a:spLocks noGrp="1"/>
          </p:cNvSpPr>
          <p:nvPr>
            <p:ph idx="13"/>
          </p:nvPr>
        </p:nvSpPr>
        <p:spPr>
          <a:xfrm>
            <a:off x="1188720" y="2590800"/>
            <a:ext cx="6766560" cy="3657600"/>
          </a:xfrm>
        </p:spPr>
        <p:txBody>
          <a:bodyPr/>
          <a:lstStyle/>
          <a:p>
            <a:pPr defTabSz="274320">
              <a:buSzPct val="100000"/>
              <a:defRPr/>
            </a:pPr>
            <a:r>
              <a:rPr lang="en-US" sz="2400" dirty="0"/>
              <a:t>Net realizable value method:</a:t>
            </a:r>
            <a:br>
              <a:rPr lang="en-US" sz="2400" dirty="0"/>
            </a:br>
            <a:r>
              <a:rPr lang="en-US" sz="2400" dirty="0"/>
              <a:t>Joint cost allocation based on the proportional values of the products at the split-off point.</a:t>
            </a:r>
          </a:p>
          <a:p>
            <a:pPr defTabSz="274320">
              <a:buSzPct val="100000"/>
              <a:defRPr/>
            </a:pPr>
            <a:r>
              <a:rPr lang="en-US" sz="2400" dirty="0"/>
              <a:t>Net realizable value (NRV):</a:t>
            </a:r>
            <a:br>
              <a:rPr lang="en-US" sz="2400" dirty="0"/>
            </a:br>
            <a:r>
              <a:rPr lang="en-US" sz="2400" dirty="0"/>
              <a:t>Sales value of each product at the split-off point.</a:t>
            </a:r>
          </a:p>
          <a:p>
            <a:pPr defTabSz="274320">
              <a:buSzPct val="100000"/>
              <a:defRPr/>
            </a:pPr>
            <a:r>
              <a:rPr lang="en-US" sz="2400" dirty="0"/>
              <a:t>Estimated net realizable value:</a:t>
            </a:r>
            <a:br>
              <a:rPr lang="en-US" sz="2400" dirty="0"/>
            </a:br>
            <a:r>
              <a:rPr lang="en-US" sz="2400" dirty="0"/>
              <a:t>Sales price of a final product minus additional processing costs necessary to prepare a product for sale.</a:t>
            </a:r>
          </a:p>
        </p:txBody>
      </p:sp>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11-7</a:t>
            </a:r>
          </a:p>
        </p:txBody>
      </p:sp>
    </p:spTree>
    <p:extLst>
      <p:ext uri="{BB962C8B-B14F-4D97-AF65-F5344CB8AC3E}">
        <p14:creationId xmlns:p14="http://schemas.microsoft.com/office/powerpoint/2010/main" val="270349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Net Realizable Value Method</a:t>
            </a:r>
            <a:r>
              <a:rPr lang="en-IN" sz="1200" dirty="0"/>
              <a:t> 1</a:t>
            </a:r>
            <a:endParaRPr lang="en-US" sz="1200" dirty="0"/>
          </a:p>
        </p:txBody>
      </p:sp>
      <p:sp>
        <p:nvSpPr>
          <p:cNvPr id="3" name="Content Placeholder 2"/>
          <p:cNvSpPr>
            <a:spLocks noGrp="1"/>
          </p:cNvSpPr>
          <p:nvPr>
            <p:ph idx="1"/>
          </p:nvPr>
        </p:nvSpPr>
        <p:spPr>
          <a:xfrm>
            <a:off x="1981200" y="1295400"/>
            <a:ext cx="5181600" cy="1295400"/>
          </a:xfrm>
        </p:spPr>
        <p:txBody>
          <a:bodyPr/>
          <a:lstStyle/>
          <a:p>
            <a:pPr algn="ctr"/>
            <a:r>
              <a:rPr lang="en-US" sz="2400" dirty="0">
                <a:latin typeface="Arial" charset="0"/>
              </a:rPr>
              <a:t>Green Valley Mills</a:t>
            </a:r>
            <a:br>
              <a:rPr lang="en-US" sz="2400" dirty="0">
                <a:latin typeface="Arial" charset="0"/>
              </a:rPr>
            </a:br>
            <a:r>
              <a:rPr lang="en-US" sz="2400" dirty="0">
                <a:latin typeface="Arial" charset="0"/>
              </a:rPr>
              <a:t>Joint Allocation – NRV Method</a:t>
            </a:r>
            <a:br>
              <a:rPr lang="en-US" sz="2400" dirty="0">
                <a:latin typeface="Arial" charset="0"/>
              </a:rPr>
            </a:br>
            <a:r>
              <a:rPr lang="en-US" sz="2400" dirty="0">
                <a:latin typeface="Arial" charset="0"/>
              </a:rPr>
              <a:t>(no additional processing costs)</a:t>
            </a:r>
          </a:p>
        </p:txBody>
      </p:sp>
      <p:graphicFrame>
        <p:nvGraphicFramePr>
          <p:cNvPr id="4" name="Table 3"/>
          <p:cNvGraphicFramePr>
            <a:graphicFrameLocks noGrp="1"/>
          </p:cNvGraphicFramePr>
          <p:nvPr>
            <p:extLst>
              <p:ext uri="{D42A27DB-BD31-4B8C-83A1-F6EECF244321}">
                <p14:modId xmlns:p14="http://schemas.microsoft.com/office/powerpoint/2010/main" val="2176735277"/>
              </p:ext>
            </p:extLst>
          </p:nvPr>
        </p:nvGraphicFramePr>
        <p:xfrm>
          <a:off x="381000" y="2663952"/>
          <a:ext cx="8321040" cy="3584448"/>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4123988092"/>
                    </a:ext>
                  </a:extLst>
                </a:gridCol>
                <a:gridCol w="3474720">
                  <a:extLst>
                    <a:ext uri="{9D8B030D-6E8A-4147-A177-3AD203B41FA5}">
                      <a16:colId xmlns:a16="http://schemas.microsoft.com/office/drawing/2014/main" val="163557019"/>
                    </a:ext>
                  </a:extLst>
                </a:gridCol>
                <a:gridCol w="1463040">
                  <a:extLst>
                    <a:ext uri="{9D8B030D-6E8A-4147-A177-3AD203B41FA5}">
                      <a16:colId xmlns:a16="http://schemas.microsoft.com/office/drawing/2014/main" val="4211120232"/>
                    </a:ext>
                  </a:extLst>
                </a:gridCol>
                <a:gridCol w="1371600">
                  <a:extLst>
                    <a:ext uri="{9D8B030D-6E8A-4147-A177-3AD203B41FA5}">
                      <a16:colId xmlns:a16="http://schemas.microsoft.com/office/drawing/2014/main" val="78662128"/>
                    </a:ext>
                  </a:extLst>
                </a:gridCol>
                <a:gridCol w="1463040">
                  <a:extLst>
                    <a:ext uri="{9D8B030D-6E8A-4147-A177-3AD203B41FA5}">
                      <a16:colId xmlns:a16="http://schemas.microsoft.com/office/drawing/2014/main" val="2943878898"/>
                    </a:ext>
                  </a:extLst>
                </a:gridCol>
              </a:tblGrid>
              <a:tr h="274320">
                <a:tc>
                  <a:txBody>
                    <a:bodyPr/>
                    <a:lstStyle/>
                    <a:p>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sz="1600" b="0" dirty="0">
                          <a:solidFill>
                            <a:srgbClr val="231F20"/>
                          </a:solidFill>
                          <a:latin typeface="Arial" panose="020B0604020202020204" pitchFamily="34" charset="0"/>
                          <a:cs typeface="Arial" panose="020B0604020202020204" pitchFamily="34" charset="0"/>
                        </a:rPr>
                        <a:t>A</a:t>
                      </a:r>
                      <a:endParaRPr sz="16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algn="ctr">
                        <a:lnSpc>
                          <a:spcPct val="100000"/>
                        </a:lnSpc>
                      </a:pPr>
                      <a:r>
                        <a:rPr sz="1600" b="0" dirty="0">
                          <a:solidFill>
                            <a:srgbClr val="231F20"/>
                          </a:solidFill>
                          <a:latin typeface="Arial" panose="020B0604020202020204" pitchFamily="34" charset="0"/>
                          <a:cs typeface="Arial" panose="020B0604020202020204" pitchFamily="34" charset="0"/>
                        </a:rPr>
                        <a:t>B</a:t>
                      </a:r>
                      <a:endParaRPr sz="16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 algn="ctr">
                        <a:lnSpc>
                          <a:spcPct val="100000"/>
                        </a:lnSpc>
                      </a:pPr>
                      <a:r>
                        <a:rPr sz="1600" b="0" dirty="0">
                          <a:solidFill>
                            <a:srgbClr val="231F20"/>
                          </a:solidFill>
                          <a:latin typeface="Arial" panose="020B0604020202020204" pitchFamily="34" charset="0"/>
                          <a:cs typeface="Arial" panose="020B0604020202020204" pitchFamily="34" charset="0"/>
                        </a:rPr>
                        <a:t>C</a:t>
                      </a:r>
                      <a:endParaRPr sz="16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 algn="ctr">
                        <a:lnSpc>
                          <a:spcPct val="100000"/>
                        </a:lnSpc>
                      </a:pPr>
                      <a:r>
                        <a:rPr sz="1600" b="0" dirty="0">
                          <a:solidFill>
                            <a:srgbClr val="231F20"/>
                          </a:solidFill>
                          <a:latin typeface="Arial" panose="020B0604020202020204" pitchFamily="34" charset="0"/>
                          <a:cs typeface="Arial" panose="020B0604020202020204" pitchFamily="34" charset="0"/>
                        </a:rPr>
                        <a:t>D</a:t>
                      </a:r>
                      <a:endParaRPr sz="16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4283325"/>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1</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2715">
                        <a:lnSpc>
                          <a:spcPct val="100000"/>
                        </a:lnSpc>
                      </a:pPr>
                      <a:r>
                        <a:rPr sz="1600" dirty="0">
                          <a:solidFill>
                            <a:srgbClr val="231F20"/>
                          </a:solidFill>
                          <a:latin typeface="Arial" panose="020B0604020202020204" pitchFamily="34" charset="0"/>
                          <a:cs typeface="Arial" panose="020B0604020202020204" pitchFamily="34" charset="0"/>
                        </a:rPr>
                        <a:t>#1-Grade</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a:lnSpc>
                          <a:spcPct val="100000"/>
                        </a:lnSpc>
                      </a:pPr>
                      <a:r>
                        <a:rPr sz="1600" dirty="0">
                          <a:solidFill>
                            <a:srgbClr val="231F20"/>
                          </a:solidFill>
                          <a:latin typeface="Arial" panose="020B0604020202020204" pitchFamily="34" charset="0"/>
                          <a:cs typeface="Arial" panose="020B0604020202020204" pitchFamily="34" charset="0"/>
                        </a:rPr>
                        <a:t>#2-Grade</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0190">
                        <a:lnSpc>
                          <a:spcPct val="100000"/>
                        </a:lnSpc>
                      </a:pPr>
                      <a:r>
                        <a:rPr sz="1600" dirty="0">
                          <a:solidFill>
                            <a:srgbClr val="231F20"/>
                          </a:solidFill>
                          <a:latin typeface="Arial" panose="020B0604020202020204" pitchFamily="34" charset="0"/>
                          <a:cs typeface="Arial" panose="020B0604020202020204" pitchFamily="34" charset="0"/>
                        </a:rPr>
                        <a:t>Total</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36732"/>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2</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sz="1600" dirty="0">
                          <a:solidFill>
                            <a:srgbClr val="231F20"/>
                          </a:solidFill>
                          <a:latin typeface="Arial" panose="020B0604020202020204" pitchFamily="34" charset="0"/>
                          <a:cs typeface="Arial" panose="020B0604020202020204" pitchFamily="34" charset="0"/>
                        </a:rPr>
                        <a:t>Final sales value</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algn="r">
                        <a:lnSpc>
                          <a:spcPct val="100000"/>
                        </a:lnSpc>
                      </a:pPr>
                      <a:r>
                        <a:rPr sz="1600" dirty="0">
                          <a:solidFill>
                            <a:srgbClr val="231F20"/>
                          </a:solidFill>
                          <a:latin typeface="Arial" panose="020B0604020202020204" pitchFamily="34" charset="0"/>
                          <a:cs typeface="Arial" panose="020B0604020202020204" pitchFamily="34" charset="0"/>
                        </a:rPr>
                        <a:t>$ 300,000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655" algn="r">
                        <a:lnSpc>
                          <a:spcPct val="100000"/>
                        </a:lnSpc>
                      </a:pPr>
                      <a:r>
                        <a:rPr sz="1600" dirty="0">
                          <a:solidFill>
                            <a:srgbClr val="231F20"/>
                          </a:solidFill>
                          <a:latin typeface="Arial" panose="020B0604020202020204" pitchFamily="34" charset="0"/>
                          <a:cs typeface="Arial" panose="020B0604020202020204" pitchFamily="34" charset="0"/>
                        </a:rPr>
                        <a:t>$ 450,000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3675" algn="r">
                        <a:lnSpc>
                          <a:spcPct val="100000"/>
                        </a:lnSpc>
                      </a:pPr>
                      <a:r>
                        <a:rPr sz="1600" dirty="0">
                          <a:solidFill>
                            <a:srgbClr val="231F20"/>
                          </a:solidFill>
                          <a:latin typeface="Arial" panose="020B0604020202020204" pitchFamily="34" charset="0"/>
                          <a:cs typeface="Arial" panose="020B0604020202020204" pitchFamily="34" charset="0"/>
                        </a:rPr>
                        <a:t>$ 750,000</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015863"/>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3</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sz="1600" dirty="0">
                          <a:solidFill>
                            <a:srgbClr val="231F20"/>
                          </a:solidFill>
                          <a:latin typeface="Arial" panose="020B0604020202020204" pitchFamily="34" charset="0"/>
                          <a:cs typeface="Arial" panose="020B0604020202020204" pitchFamily="34" charset="0"/>
                        </a:rPr>
                        <a:t>Less additional processing costs</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340" algn="r">
                        <a:lnSpc>
                          <a:spcPct val="100000"/>
                        </a:lnSpc>
                        <a:tabLst>
                          <a:tab pos="471805" algn="l"/>
                        </a:tabLst>
                      </a:pPr>
                      <a:r>
                        <a:rPr lang="en-IN" sz="1600" u="sng" baseline="0" dirty="0">
                          <a:solidFill>
                            <a:srgbClr val="231F20"/>
                          </a:solidFill>
                          <a:latin typeface="Arial" panose="020B0604020202020204" pitchFamily="34" charset="0"/>
                          <a:cs typeface="Arial" panose="020B0604020202020204" pitchFamily="34" charset="0"/>
                        </a:rPr>
                        <a:t>            </a:t>
                      </a:r>
                      <a:r>
                        <a:rPr sz="1600" u="sng" baseline="0" dirty="0">
                          <a:solidFill>
                            <a:srgbClr val="231F20"/>
                          </a:solidFill>
                          <a:latin typeface="Arial" panose="020B0604020202020204" pitchFamily="34" charset="0"/>
                          <a:cs typeface="Arial" panose="020B0604020202020204" pitchFamily="34" charset="0"/>
                        </a:rPr>
                        <a:t>0–</a:t>
                      </a:r>
                      <a:endParaRPr sz="1600" u="sng"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2560" algn="r">
                        <a:lnSpc>
                          <a:spcPct val="100000"/>
                        </a:lnSpc>
                        <a:tabLst>
                          <a:tab pos="454025" algn="l"/>
                        </a:tabLst>
                      </a:pPr>
                      <a:r>
                        <a:rPr lang="en-IN" sz="1600" u="sng" baseline="0" dirty="0">
                          <a:solidFill>
                            <a:srgbClr val="231F20"/>
                          </a:solidFill>
                          <a:latin typeface="Arial" panose="020B0604020202020204" pitchFamily="34" charset="0"/>
                          <a:cs typeface="Arial" panose="020B0604020202020204" pitchFamily="34" charset="0"/>
                        </a:rPr>
                        <a:t>         </a:t>
                      </a:r>
                      <a:r>
                        <a:rPr sz="1600" u="sng" baseline="0" dirty="0">
                          <a:solidFill>
                            <a:srgbClr val="231F20"/>
                          </a:solidFill>
                          <a:latin typeface="Arial" panose="020B0604020202020204" pitchFamily="34" charset="0"/>
                          <a:cs typeface="Arial" panose="020B0604020202020204" pitchFamily="34" charset="0"/>
                        </a:rPr>
                        <a:t>–0–</a:t>
                      </a:r>
                      <a:endParaRPr sz="1600" u="sng"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6850" algn="r">
                        <a:lnSpc>
                          <a:spcPct val="100000"/>
                        </a:lnSpc>
                        <a:tabLst>
                          <a:tab pos="486409" algn="l"/>
                        </a:tabLst>
                      </a:pPr>
                      <a:r>
                        <a:rPr lang="en-IN" sz="1600" u="sng" baseline="0" dirty="0">
                          <a:solidFill>
                            <a:srgbClr val="231F20"/>
                          </a:solidFill>
                          <a:latin typeface="Arial" panose="020B0604020202020204" pitchFamily="34" charset="0"/>
                          <a:cs typeface="Arial" panose="020B0604020202020204" pitchFamily="34" charset="0"/>
                        </a:rPr>
                        <a:t>          </a:t>
                      </a:r>
                      <a:r>
                        <a:rPr sz="1600" u="sng" baseline="0" dirty="0">
                          <a:solidFill>
                            <a:srgbClr val="231F20"/>
                          </a:solidFill>
                          <a:latin typeface="Arial" panose="020B0604020202020204" pitchFamily="34" charset="0"/>
                          <a:cs typeface="Arial" panose="020B0604020202020204" pitchFamily="34" charset="0"/>
                        </a:rPr>
                        <a:t>–0–</a:t>
                      </a:r>
                      <a:endParaRPr sz="1600" u="sng"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296575"/>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4</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sz="1600" dirty="0">
                          <a:solidFill>
                            <a:srgbClr val="231F20"/>
                          </a:solidFill>
                          <a:latin typeface="Arial" panose="020B0604020202020204" pitchFamily="34" charset="0"/>
                          <a:cs typeface="Arial" panose="020B0604020202020204" pitchFamily="34" charset="0"/>
                        </a:rPr>
                        <a:t>Net realizable value at split-off point</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algn="r">
                        <a:lnSpc>
                          <a:spcPct val="100000"/>
                        </a:lnSpc>
                      </a:pPr>
                      <a:r>
                        <a:rPr sz="1600" u="sng" dirty="0">
                          <a:solidFill>
                            <a:srgbClr val="231F20"/>
                          </a:solidFill>
                          <a:latin typeface="Arial" panose="020B0604020202020204" pitchFamily="34" charset="0"/>
                          <a:cs typeface="Arial" panose="020B0604020202020204" pitchFamily="34" charset="0"/>
                        </a:rPr>
                        <a:t>$ 300,000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655" algn="r">
                        <a:lnSpc>
                          <a:spcPct val="100000"/>
                        </a:lnSpc>
                      </a:pPr>
                      <a:r>
                        <a:rPr sz="1600" u="sng" dirty="0">
                          <a:solidFill>
                            <a:srgbClr val="231F20"/>
                          </a:solidFill>
                          <a:latin typeface="Arial" panose="020B0604020202020204" pitchFamily="34" charset="0"/>
                          <a:cs typeface="Arial" panose="020B0604020202020204" pitchFamily="34" charset="0"/>
                        </a:rPr>
                        <a:t>$ 450,000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3675" algn="r">
                        <a:lnSpc>
                          <a:spcPct val="100000"/>
                        </a:lnSpc>
                      </a:pPr>
                      <a:r>
                        <a:rPr sz="1600" u="sng" dirty="0">
                          <a:solidFill>
                            <a:srgbClr val="231F20"/>
                          </a:solidFill>
                          <a:latin typeface="Arial" panose="020B0604020202020204" pitchFamily="34" charset="0"/>
                          <a:cs typeface="Arial" panose="020B0604020202020204" pitchFamily="34" charset="0"/>
                        </a:rPr>
                        <a:t>$ 750,000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6794042"/>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5</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sz="1600" dirty="0">
                          <a:solidFill>
                            <a:srgbClr val="231F20"/>
                          </a:solidFill>
                          <a:latin typeface="Arial" panose="020B0604020202020204" pitchFamily="34" charset="0"/>
                          <a:cs typeface="Arial" panose="020B0604020202020204" pitchFamily="34" charset="0"/>
                        </a:rPr>
                        <a:t>Proportionate share</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604303"/>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6</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a:lnSpc>
                          <a:spcPct val="100000"/>
                        </a:lnSpc>
                      </a:pPr>
                      <a:r>
                        <a:rPr sz="1600" dirty="0">
                          <a:solidFill>
                            <a:srgbClr val="231F20"/>
                          </a:solidFill>
                          <a:latin typeface="Arial" panose="020B0604020202020204" pitchFamily="34" charset="0"/>
                          <a:cs typeface="Arial" panose="020B0604020202020204" pitchFamily="34" charset="0"/>
                        </a:rPr>
                        <a:t>= $ 300,000/$ 750,000 (B4/D4)</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r">
                        <a:lnSpc>
                          <a:spcPct val="100000"/>
                        </a:lnSpc>
                      </a:pPr>
                      <a:r>
                        <a:rPr sz="1600" dirty="0">
                          <a:solidFill>
                            <a:srgbClr val="231F20"/>
                          </a:solidFill>
                          <a:latin typeface="Arial" panose="020B0604020202020204" pitchFamily="34" charset="0"/>
                          <a:cs typeface="Arial" panose="020B0604020202020204" pitchFamily="34" charset="0"/>
                        </a:rPr>
                        <a:t>40%</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171922"/>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7</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a:lnSpc>
                          <a:spcPct val="100000"/>
                        </a:lnSpc>
                      </a:pPr>
                      <a:r>
                        <a:rPr sz="1600" dirty="0">
                          <a:solidFill>
                            <a:srgbClr val="231F20"/>
                          </a:solidFill>
                          <a:latin typeface="Arial" panose="020B0604020202020204" pitchFamily="34" charset="0"/>
                          <a:cs typeface="Arial" panose="020B0604020202020204" pitchFamily="34" charset="0"/>
                        </a:rPr>
                        <a:t>= $ 450,000/$ 750,000 (C4/D4)</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39420" algn="r">
                        <a:lnSpc>
                          <a:spcPct val="100000"/>
                        </a:lnSpc>
                      </a:pPr>
                      <a:r>
                        <a:rPr sz="1600" dirty="0">
                          <a:solidFill>
                            <a:srgbClr val="231F20"/>
                          </a:solidFill>
                          <a:latin typeface="Arial" panose="020B0604020202020204" pitchFamily="34" charset="0"/>
                          <a:cs typeface="Arial" panose="020B0604020202020204" pitchFamily="34" charset="0"/>
                        </a:rPr>
                        <a:t>60%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015781"/>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8</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sz="1600" dirty="0">
                          <a:solidFill>
                            <a:srgbClr val="231F20"/>
                          </a:solidFill>
                          <a:latin typeface="Arial" panose="020B0604020202020204" pitchFamily="34" charset="0"/>
                          <a:cs typeface="Arial" panose="020B0604020202020204" pitchFamily="34" charset="0"/>
                        </a:rPr>
                        <a:t>Allocated joint costs</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5244767"/>
                  </a:ext>
                </a:extLst>
              </a:tr>
              <a:tr h="274320">
                <a:tc>
                  <a:txBody>
                    <a:bodyPr/>
                    <a:lstStyle/>
                    <a:p>
                      <a:pPr marL="635" algn="ctr">
                        <a:lnSpc>
                          <a:spcPct val="100000"/>
                        </a:lnSpc>
                      </a:pPr>
                      <a:r>
                        <a:rPr sz="1600" dirty="0">
                          <a:solidFill>
                            <a:srgbClr val="231F20"/>
                          </a:solidFill>
                          <a:latin typeface="Arial" panose="020B0604020202020204" pitchFamily="34" charset="0"/>
                          <a:cs typeface="Arial" panose="020B0604020202020204" pitchFamily="34" charset="0"/>
                        </a:rPr>
                        <a:t>9</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a:lnSpc>
                          <a:spcPct val="100000"/>
                        </a:lnSpc>
                      </a:pPr>
                      <a:r>
                        <a:rPr sz="1600" dirty="0">
                          <a:solidFill>
                            <a:srgbClr val="231F20"/>
                          </a:solidFill>
                          <a:latin typeface="Arial" panose="020B0604020202020204" pitchFamily="34" charset="0"/>
                          <a:cs typeface="Arial" panose="020B0604020202020204" pitchFamily="34" charset="0"/>
                        </a:rPr>
                        <a:t>= $ 270,000 × 40%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algn="r">
                        <a:lnSpc>
                          <a:spcPct val="100000"/>
                        </a:lnSpc>
                      </a:pPr>
                      <a:r>
                        <a:rPr sz="1600" dirty="0">
                          <a:solidFill>
                            <a:srgbClr val="231F20"/>
                          </a:solidFill>
                          <a:latin typeface="Arial" panose="020B0604020202020204" pitchFamily="34" charset="0"/>
                          <a:cs typeface="Arial" panose="020B0604020202020204" pitchFamily="34" charset="0"/>
                        </a:rPr>
                        <a:t>$ 108,000</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8449328"/>
                  </a:ext>
                </a:extLst>
              </a:tr>
              <a:tr h="274320">
                <a:tc>
                  <a:txBody>
                    <a:bodyPr/>
                    <a:lstStyle/>
                    <a:p>
                      <a:pPr marL="41275">
                        <a:lnSpc>
                          <a:spcPct val="100000"/>
                        </a:lnSpc>
                      </a:pPr>
                      <a:r>
                        <a:rPr sz="1600" dirty="0">
                          <a:solidFill>
                            <a:srgbClr val="231F20"/>
                          </a:solidFill>
                          <a:latin typeface="Arial" panose="020B0604020202020204" pitchFamily="34" charset="0"/>
                          <a:cs typeface="Arial" panose="020B0604020202020204" pitchFamily="34" charset="0"/>
                        </a:rPr>
                        <a:t>10</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a:lnSpc>
                          <a:spcPct val="100000"/>
                        </a:lnSpc>
                      </a:pPr>
                      <a:r>
                        <a:rPr sz="1600" dirty="0">
                          <a:solidFill>
                            <a:srgbClr val="231F20"/>
                          </a:solidFill>
                          <a:latin typeface="Arial" panose="020B0604020202020204" pitchFamily="34" charset="0"/>
                          <a:cs typeface="Arial" panose="020B0604020202020204" pitchFamily="34" charset="0"/>
                        </a:rPr>
                        <a:t>= $ 270,000 × 60%</a:t>
                      </a: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59385" algn="r">
                        <a:lnSpc>
                          <a:spcPct val="100000"/>
                        </a:lnSpc>
                      </a:pPr>
                      <a:r>
                        <a:rPr sz="1600" dirty="0">
                          <a:solidFill>
                            <a:srgbClr val="231F20"/>
                          </a:solidFill>
                          <a:latin typeface="Arial" panose="020B0604020202020204" pitchFamily="34" charset="0"/>
                          <a:cs typeface="Arial" panose="020B0604020202020204" pitchFamily="34" charset="0"/>
                        </a:rPr>
                        <a:t>$</a:t>
                      </a:r>
                      <a:r>
                        <a:rPr sz="1600" spc="10" dirty="0">
                          <a:solidFill>
                            <a:srgbClr val="231F20"/>
                          </a:solidFill>
                          <a:latin typeface="Arial" panose="020B0604020202020204" pitchFamily="34" charset="0"/>
                          <a:cs typeface="Arial" panose="020B0604020202020204" pitchFamily="34" charset="0"/>
                        </a:rPr>
                        <a:t> </a:t>
                      </a:r>
                      <a:r>
                        <a:rPr sz="1600" dirty="0">
                          <a:solidFill>
                            <a:srgbClr val="231F20"/>
                          </a:solidFill>
                          <a:latin typeface="Arial" panose="020B0604020202020204" pitchFamily="34" charset="0"/>
                          <a:cs typeface="Arial" panose="020B0604020202020204" pitchFamily="34" charset="0"/>
                        </a:rPr>
                        <a:t>162,000</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8118570"/>
                  </a:ext>
                </a:extLst>
              </a:tr>
              <a:tr h="274320">
                <a:tc>
                  <a:txBody>
                    <a:bodyPr/>
                    <a:lstStyle/>
                    <a:p>
                      <a:pPr marL="41275">
                        <a:lnSpc>
                          <a:spcPct val="100000"/>
                        </a:lnSpc>
                      </a:pPr>
                      <a:r>
                        <a:rPr sz="1600" dirty="0">
                          <a:solidFill>
                            <a:srgbClr val="231F20"/>
                          </a:solidFill>
                          <a:latin typeface="Arial" panose="020B0604020202020204" pitchFamily="34" charset="0"/>
                          <a:cs typeface="Arial" panose="020B0604020202020204" pitchFamily="34" charset="0"/>
                        </a:rPr>
                        <a:t>11</a:t>
                      </a: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6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777843"/>
                  </a:ext>
                </a:extLst>
              </a:tr>
            </a:tbl>
          </a:graphicData>
        </a:graphic>
      </p:graphicFrame>
      <p:sp>
        <p:nvSpPr>
          <p:cNvPr id="8"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11-7</a:t>
            </a:r>
          </a:p>
        </p:txBody>
      </p:sp>
    </p:spTree>
    <p:extLst>
      <p:ext uri="{BB962C8B-B14F-4D97-AF65-F5344CB8AC3E}">
        <p14:creationId xmlns:p14="http://schemas.microsoft.com/office/powerpoint/2010/main" val="3201643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Net Realizable Value Method</a:t>
            </a:r>
            <a:r>
              <a:rPr lang="en-IN" sz="1200" dirty="0"/>
              <a:t> 2</a:t>
            </a:r>
            <a:endParaRPr lang="en-US" sz="1200" dirty="0"/>
          </a:p>
        </p:txBody>
      </p:sp>
      <p:sp>
        <p:nvSpPr>
          <p:cNvPr id="3" name="Content Placeholder 2"/>
          <p:cNvSpPr>
            <a:spLocks noGrp="1"/>
          </p:cNvSpPr>
          <p:nvPr>
            <p:ph idx="1"/>
          </p:nvPr>
        </p:nvSpPr>
        <p:spPr>
          <a:xfrm>
            <a:off x="1981200" y="1295400"/>
            <a:ext cx="5181600" cy="838200"/>
          </a:xfrm>
        </p:spPr>
        <p:txBody>
          <a:bodyPr/>
          <a:lstStyle/>
          <a:p>
            <a:pPr algn="ctr"/>
            <a:r>
              <a:rPr lang="en-US" sz="2400" dirty="0">
                <a:latin typeface="Arial" charset="0"/>
              </a:rPr>
              <a:t>Green Valley Mills</a:t>
            </a:r>
            <a:br>
              <a:rPr lang="en-US" sz="2400" dirty="0">
                <a:latin typeface="Arial" charset="0"/>
              </a:rPr>
            </a:br>
            <a:r>
              <a:rPr lang="en-US" sz="2400" dirty="0">
                <a:latin typeface="Arial" charset="0"/>
              </a:rPr>
              <a:t>For the Month of March</a:t>
            </a:r>
          </a:p>
        </p:txBody>
      </p:sp>
      <p:graphicFrame>
        <p:nvGraphicFramePr>
          <p:cNvPr id="4" name="Table 3"/>
          <p:cNvGraphicFramePr>
            <a:graphicFrameLocks noGrp="1"/>
          </p:cNvGraphicFramePr>
          <p:nvPr>
            <p:extLst>
              <p:ext uri="{D42A27DB-BD31-4B8C-83A1-F6EECF244321}">
                <p14:modId xmlns:p14="http://schemas.microsoft.com/office/powerpoint/2010/main" val="1606221141"/>
              </p:ext>
            </p:extLst>
          </p:nvPr>
        </p:nvGraphicFramePr>
        <p:xfrm>
          <a:off x="457200" y="2362200"/>
          <a:ext cx="8229600" cy="3236976"/>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4123988092"/>
                    </a:ext>
                  </a:extLst>
                </a:gridCol>
                <a:gridCol w="3474720">
                  <a:extLst>
                    <a:ext uri="{9D8B030D-6E8A-4147-A177-3AD203B41FA5}">
                      <a16:colId xmlns:a16="http://schemas.microsoft.com/office/drawing/2014/main" val="163557019"/>
                    </a:ext>
                  </a:extLst>
                </a:gridCol>
                <a:gridCol w="1371600">
                  <a:extLst>
                    <a:ext uri="{9D8B030D-6E8A-4147-A177-3AD203B41FA5}">
                      <a16:colId xmlns:a16="http://schemas.microsoft.com/office/drawing/2014/main" val="4211120232"/>
                    </a:ext>
                  </a:extLst>
                </a:gridCol>
                <a:gridCol w="1371600">
                  <a:extLst>
                    <a:ext uri="{9D8B030D-6E8A-4147-A177-3AD203B41FA5}">
                      <a16:colId xmlns:a16="http://schemas.microsoft.com/office/drawing/2014/main" val="78662128"/>
                    </a:ext>
                  </a:extLst>
                </a:gridCol>
                <a:gridCol w="1463040">
                  <a:extLst>
                    <a:ext uri="{9D8B030D-6E8A-4147-A177-3AD203B41FA5}">
                      <a16:colId xmlns:a16="http://schemas.microsoft.com/office/drawing/2014/main" val="2943878898"/>
                    </a:ext>
                  </a:extLst>
                </a:gridCol>
              </a:tblGrid>
              <a:tr h="274320">
                <a:tc>
                  <a:txBody>
                    <a:bodyPr/>
                    <a:lstStyle/>
                    <a:p>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0000"/>
                        </a:lnSpc>
                      </a:pPr>
                      <a:r>
                        <a:rPr sz="1800" b="0" dirty="0">
                          <a:solidFill>
                            <a:srgbClr val="231F20"/>
                          </a:solidFill>
                          <a:latin typeface="Arial" panose="020B0604020202020204" pitchFamily="34" charset="0"/>
                          <a:cs typeface="Arial" panose="020B0604020202020204" pitchFamily="34" charset="0"/>
                        </a:rPr>
                        <a:t>A</a:t>
                      </a:r>
                      <a:endParaRPr sz="18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75" algn="ctr">
                        <a:lnSpc>
                          <a:spcPct val="100000"/>
                        </a:lnSpc>
                      </a:pPr>
                      <a:r>
                        <a:rPr sz="1800" b="0" dirty="0">
                          <a:solidFill>
                            <a:srgbClr val="231F20"/>
                          </a:solidFill>
                          <a:latin typeface="Arial" panose="020B0604020202020204" pitchFamily="34" charset="0"/>
                          <a:cs typeface="Arial" panose="020B0604020202020204" pitchFamily="34" charset="0"/>
                        </a:rPr>
                        <a:t>B</a:t>
                      </a:r>
                      <a:endParaRPr sz="18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 algn="ctr">
                        <a:lnSpc>
                          <a:spcPct val="100000"/>
                        </a:lnSpc>
                      </a:pPr>
                      <a:r>
                        <a:rPr sz="1800" b="0" dirty="0">
                          <a:solidFill>
                            <a:srgbClr val="231F20"/>
                          </a:solidFill>
                          <a:latin typeface="Arial" panose="020B0604020202020204" pitchFamily="34" charset="0"/>
                          <a:cs typeface="Arial" panose="020B0604020202020204" pitchFamily="34" charset="0"/>
                        </a:rPr>
                        <a:t>C</a:t>
                      </a:r>
                      <a:endParaRPr sz="18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780" algn="ctr">
                        <a:lnSpc>
                          <a:spcPct val="100000"/>
                        </a:lnSpc>
                      </a:pPr>
                      <a:r>
                        <a:rPr sz="1800" b="0" dirty="0">
                          <a:solidFill>
                            <a:srgbClr val="231F20"/>
                          </a:solidFill>
                          <a:latin typeface="Arial" panose="020B0604020202020204" pitchFamily="34" charset="0"/>
                          <a:cs typeface="Arial" panose="020B0604020202020204" pitchFamily="34" charset="0"/>
                        </a:rPr>
                        <a:t>D</a:t>
                      </a:r>
                      <a:endParaRPr sz="1800" b="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4283325"/>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1</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1" i="0" u="none" strike="noStrike" kern="1200" baseline="0" dirty="0">
                          <a:solidFill>
                            <a:schemeClr val="dk1"/>
                          </a:solidFill>
                          <a:latin typeface="Arial" panose="020B0604020202020204" pitchFamily="34" charset="0"/>
                          <a:ea typeface="+mn-ea"/>
                          <a:cs typeface="Arial" panose="020B0604020202020204" pitchFamily="34" charset="0"/>
                        </a:rPr>
                        <a:t>GREEN VALLEY MILLS</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2715">
                        <a:lnSpc>
                          <a:spcPct val="100000"/>
                        </a:lnSpc>
                      </a:pP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33350">
                        <a:lnSpc>
                          <a:spcPct val="100000"/>
                        </a:lnSpc>
                      </a:pP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50190">
                        <a:lnSpc>
                          <a:spcPct val="100000"/>
                        </a:lnSpc>
                      </a:pP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736732"/>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2</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gn="r">
                        <a:lnSpc>
                          <a:spcPct val="100000"/>
                        </a:lnSpc>
                      </a:pPr>
                      <a:r>
                        <a:rPr lang="en-IN" sz="1800" b="1" i="0" u="none" strike="noStrike" kern="1200" baseline="0" dirty="0">
                          <a:solidFill>
                            <a:schemeClr val="dk1"/>
                          </a:solidFill>
                          <a:latin typeface="Arial" panose="020B0604020202020204" pitchFamily="34" charset="0"/>
                          <a:ea typeface="+mn-ea"/>
                          <a:cs typeface="Arial" panose="020B0604020202020204" pitchFamily="34" charset="0"/>
                        </a:rPr>
                        <a:t>For the Month of March</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algn="r">
                        <a:lnSpc>
                          <a:spcPct val="100000"/>
                        </a:lnSpc>
                      </a:pP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655" algn="r">
                        <a:lnSpc>
                          <a:spcPct val="100000"/>
                        </a:lnSpc>
                      </a:pP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3675" algn="r">
                        <a:lnSpc>
                          <a:spcPct val="100000"/>
                        </a:lnSpc>
                      </a:pP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2015863"/>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3</a:t>
                      </a: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0340" algn="ctr">
                        <a:lnSpc>
                          <a:spcPct val="100000"/>
                        </a:lnSpc>
                        <a:tabLst>
                          <a:tab pos="471805" algn="l"/>
                        </a:tabLst>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#1-Grade</a:t>
                      </a:r>
                      <a:endParaRPr sz="1800" u="sng"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2560" algn="ctr">
                        <a:lnSpc>
                          <a:spcPct val="100000"/>
                        </a:lnSpc>
                        <a:tabLst>
                          <a:tab pos="454025" algn="l"/>
                        </a:tabLst>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#2-Grade</a:t>
                      </a:r>
                      <a:endParaRPr sz="1800" u="sng"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6850" algn="ctr">
                        <a:lnSpc>
                          <a:spcPct val="100000"/>
                        </a:lnSpc>
                        <a:tabLst>
                          <a:tab pos="486409" algn="l"/>
                        </a:tabLst>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Total</a:t>
                      </a:r>
                      <a:endParaRPr sz="1800" u="sng"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3296575"/>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4</a:t>
                      </a: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Sales value</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9070" algn="r">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$300,000</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0655" algn="r">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$450,000</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3675" algn="r">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$750,000</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6794042"/>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5</a:t>
                      </a: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Less allocated joint costs</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sng" strike="noStrike" kern="1200" baseline="0" dirty="0">
                          <a:solidFill>
                            <a:schemeClr val="dk1"/>
                          </a:solidFill>
                          <a:latin typeface="Arial" panose="020B0604020202020204" pitchFamily="34" charset="0"/>
                          <a:ea typeface="+mn-ea"/>
                          <a:cs typeface="Arial" panose="020B0604020202020204" pitchFamily="34" charset="0"/>
                        </a:rPr>
                        <a:t>   108,000</a:t>
                      </a:r>
                      <a:endParaRPr sz="1800" u="sng"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sng" strike="noStrike" kern="1200" baseline="0" dirty="0">
                          <a:solidFill>
                            <a:schemeClr val="dk1"/>
                          </a:solidFill>
                          <a:latin typeface="Arial" panose="020B0604020202020204" pitchFamily="34" charset="0"/>
                          <a:ea typeface="+mn-ea"/>
                          <a:cs typeface="Arial" panose="020B0604020202020204" pitchFamily="34" charset="0"/>
                        </a:rPr>
                        <a:t>  162,000</a:t>
                      </a:r>
                      <a:endParaRPr sz="1800" u="sng"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sng" strike="noStrike" kern="1200" baseline="0" dirty="0">
                          <a:solidFill>
                            <a:schemeClr val="dk1"/>
                          </a:solidFill>
                          <a:latin typeface="Arial" panose="020B0604020202020204" pitchFamily="34" charset="0"/>
                          <a:ea typeface="+mn-ea"/>
                          <a:cs typeface="Arial" panose="020B0604020202020204" pitchFamily="34" charset="0"/>
                        </a:rPr>
                        <a:t>  270,000</a:t>
                      </a:r>
                      <a:endParaRPr sz="1800" u="sng"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4604303"/>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6</a:t>
                      </a: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1115">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Gross margin</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r">
                        <a:lnSpc>
                          <a:spcPct val="100000"/>
                        </a:lnSpc>
                      </a:pPr>
                      <a:r>
                        <a:rPr lang="en-IN" sz="1800" b="0" i="0" u="dbl" strike="noStrike" kern="1200" baseline="0" dirty="0">
                          <a:solidFill>
                            <a:schemeClr val="dk1"/>
                          </a:solidFill>
                          <a:latin typeface="Arial" panose="020B0604020202020204" pitchFamily="34" charset="0"/>
                          <a:ea typeface="+mn-ea"/>
                          <a:cs typeface="Arial" panose="020B0604020202020204" pitchFamily="34" charset="0"/>
                        </a:rPr>
                        <a:t>$ 192,000</a:t>
                      </a:r>
                      <a:endParaRPr sz="1800" u="dbl"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dbl" strike="noStrike" kern="1200" baseline="0" dirty="0">
                          <a:solidFill>
                            <a:schemeClr val="dk1"/>
                          </a:solidFill>
                          <a:latin typeface="Arial" panose="020B0604020202020204" pitchFamily="34" charset="0"/>
                          <a:ea typeface="+mn-ea"/>
                          <a:cs typeface="Arial" panose="020B0604020202020204" pitchFamily="34" charset="0"/>
                        </a:rPr>
                        <a:t>$288,000</a:t>
                      </a:r>
                      <a:endParaRPr sz="1800" u="dbl"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dbl" strike="noStrike" kern="1200" baseline="0" dirty="0">
                          <a:solidFill>
                            <a:schemeClr val="dk1"/>
                          </a:solidFill>
                          <a:latin typeface="Arial" panose="020B0604020202020204" pitchFamily="34" charset="0"/>
                          <a:ea typeface="+mn-ea"/>
                          <a:cs typeface="Arial" panose="020B0604020202020204" pitchFamily="34" charset="0"/>
                        </a:rPr>
                        <a:t>$480,000</a:t>
                      </a:r>
                      <a:endParaRPr sz="1800" u="dbl" baseline="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6171922"/>
                  </a:ext>
                </a:extLst>
              </a:tr>
              <a:tr h="274320">
                <a:tc>
                  <a:txBody>
                    <a:bodyPr/>
                    <a:lstStyle/>
                    <a:p>
                      <a:pPr marL="635" algn="ctr">
                        <a:lnSpc>
                          <a:spcPct val="100000"/>
                        </a:lnSpc>
                      </a:pPr>
                      <a:r>
                        <a:rPr sz="1800" dirty="0">
                          <a:solidFill>
                            <a:srgbClr val="231F20"/>
                          </a:solidFill>
                          <a:latin typeface="Arial" panose="020B0604020202020204" pitchFamily="34" charset="0"/>
                          <a:cs typeface="Arial" panose="020B0604020202020204" pitchFamily="34" charset="0"/>
                        </a:rPr>
                        <a:t>7</a:t>
                      </a:r>
                      <a:endParaRPr sz="180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69215">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Gross margin as a percent of sales</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64%</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39420" algn="r">
                        <a:lnSpc>
                          <a:spcPct val="100000"/>
                        </a:lnSpc>
                      </a:pP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64%</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800" b="0" i="0" u="none" strike="noStrike" kern="1200" baseline="0" dirty="0">
                          <a:solidFill>
                            <a:schemeClr val="dk1"/>
                          </a:solidFill>
                          <a:latin typeface="Arial" panose="020B0604020202020204" pitchFamily="34" charset="0"/>
                          <a:ea typeface="+mn-ea"/>
                          <a:cs typeface="Arial" panose="020B0604020202020204" pitchFamily="34" charset="0"/>
                        </a:rPr>
                        <a:t>64%</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2015781"/>
                  </a:ext>
                </a:extLst>
              </a:tr>
              <a:tr h="274320">
                <a:tc>
                  <a:txBody>
                    <a:bodyPr/>
                    <a:lstStyle/>
                    <a:p>
                      <a:pPr marL="41275">
                        <a:lnSpc>
                          <a:spcPct val="100000"/>
                        </a:lnSpc>
                      </a:pPr>
                      <a:r>
                        <a:rPr lang="en-IN" sz="1800" dirty="0">
                          <a:solidFill>
                            <a:srgbClr val="231F20"/>
                          </a:solidFill>
                          <a:latin typeface="Arial" panose="020B0604020202020204" pitchFamily="34" charset="0"/>
                          <a:cs typeface="Arial" panose="020B0604020202020204" pitchFamily="34" charset="0"/>
                        </a:rPr>
                        <a:t>8</a:t>
                      </a: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sz="1800" dirty="0">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777843"/>
                  </a:ext>
                </a:extLst>
              </a:tr>
            </a:tbl>
          </a:graphicData>
        </a:graphic>
      </p:graphicFrame>
      <p:sp>
        <p:nvSpPr>
          <p:cNvPr id="8"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11-7</a:t>
            </a:r>
          </a:p>
        </p:txBody>
      </p:sp>
    </p:spTree>
    <p:extLst>
      <p:ext uri="{BB962C8B-B14F-4D97-AF65-F5344CB8AC3E}">
        <p14:creationId xmlns:p14="http://schemas.microsoft.com/office/powerpoint/2010/main" val="309561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457200" y="1295400"/>
            <a:ext cx="8412480" cy="5212080"/>
          </a:xfrm>
          <a:solidFill>
            <a:srgbClr val="C6D9F1"/>
          </a:solidFill>
        </p:spPr>
        <p:txBody>
          <a:bodyPr/>
          <a:lstStyle/>
          <a:p>
            <a:pPr marL="1371600" indent="-1371600" defTabSz="365125">
              <a:spcBef>
                <a:spcPts val="0"/>
              </a:spcBef>
              <a:spcAft>
                <a:spcPts val="0"/>
              </a:spcAft>
              <a:defRPr/>
            </a:pPr>
            <a:r>
              <a:rPr lang="en-US" sz="2000" b="1" dirty="0">
                <a:solidFill>
                  <a:srgbClr val="0000CC"/>
                </a:solidFill>
                <a:ea typeface="ＭＳ Ｐゴシック" charset="-128"/>
              </a:rPr>
              <a:t>LO 11-1</a:t>
            </a:r>
            <a:r>
              <a:rPr lang="en-US" sz="2400" b="1" dirty="0">
                <a:solidFill>
                  <a:srgbClr val="0000CC"/>
                </a:solidFill>
                <a:effectLst>
                  <a:outerShdw blurRad="38100" dist="38100" dir="2700000" algn="tl">
                    <a:srgbClr val="000000"/>
                  </a:outerShdw>
                </a:effectLst>
                <a:ea typeface="ＭＳ Ｐゴシック" charset="-128"/>
              </a:rPr>
              <a:t>	</a:t>
            </a:r>
            <a:r>
              <a:rPr lang="en-US" sz="2000" dirty="0">
                <a:ea typeface="ＭＳ Ｐゴシック" charset="-128"/>
                <a:cs typeface="Arial" charset="0"/>
              </a:rPr>
              <a:t>Explain why service costs are allocated.</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11-2</a:t>
            </a:r>
            <a:r>
              <a:rPr lang="en-US" sz="2400" b="1" dirty="0">
                <a:solidFill>
                  <a:srgbClr val="0000CC"/>
                </a:solidFill>
                <a:effectLst>
                  <a:outerShdw blurRad="38100" dist="38100" dir="2700000" algn="tl">
                    <a:srgbClr val="000000"/>
                  </a:outerShdw>
                </a:effectLst>
                <a:ea typeface="ＭＳ Ｐゴシック" charset="-128"/>
                <a:cs typeface="Arial" charset="0"/>
              </a:rPr>
              <a:t>	</a:t>
            </a:r>
            <a:r>
              <a:rPr lang="en-US" sz="2000" dirty="0">
                <a:ea typeface="ＭＳ Ｐゴシック" charset="-128"/>
                <a:cs typeface="Arial" charset="0"/>
              </a:rPr>
              <a:t>Allocate service department costs using the direct method.</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11-3</a:t>
            </a:r>
            <a:r>
              <a:rPr lang="en-US" sz="2400" b="1" dirty="0">
                <a:solidFill>
                  <a:srgbClr val="0000CC"/>
                </a:solidFill>
                <a:effectLst>
                  <a:outerShdw blurRad="38100" dist="38100" dir="2700000" algn="tl">
                    <a:srgbClr val="000000"/>
                  </a:outerShdw>
                </a:effectLst>
                <a:ea typeface="ＭＳ Ｐゴシック" charset="-128"/>
                <a:cs typeface="Arial" charset="0"/>
              </a:rPr>
              <a:t>	</a:t>
            </a:r>
            <a:r>
              <a:rPr lang="en-US" sz="2000" dirty="0">
                <a:ea typeface="ＭＳ Ｐゴシック" charset="-128"/>
                <a:cs typeface="Arial" charset="0"/>
              </a:rPr>
              <a:t>Allocate service department costs using the step method.</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11-4</a:t>
            </a:r>
            <a:r>
              <a:rPr lang="en-US" sz="2400" b="1" dirty="0">
                <a:solidFill>
                  <a:srgbClr val="0000CC"/>
                </a:solidFill>
                <a:ea typeface="ＭＳ Ｐゴシック" charset="-128"/>
                <a:cs typeface="Arial" charset="0"/>
              </a:rPr>
              <a:t>	</a:t>
            </a:r>
            <a:r>
              <a:rPr lang="en-US" sz="2000" dirty="0">
                <a:ea typeface="ＭＳ Ｐゴシック" charset="-128"/>
                <a:cs typeface="Arial" charset="0"/>
              </a:rPr>
              <a:t>Allocate service department costs using the reciprocal method.</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11-5</a:t>
            </a:r>
            <a:r>
              <a:rPr lang="en-US" sz="2400" b="1" dirty="0">
                <a:solidFill>
                  <a:srgbClr val="0000CC"/>
                </a:solidFill>
                <a:ea typeface="ＭＳ Ｐゴシック" charset="-128"/>
                <a:cs typeface="Arial" charset="0"/>
              </a:rPr>
              <a:t>	</a:t>
            </a:r>
            <a:r>
              <a:rPr lang="en-US" sz="2000" dirty="0">
                <a:ea typeface="ＭＳ Ｐゴシック" charset="-128"/>
                <a:cs typeface="Arial" charset="0"/>
              </a:rPr>
              <a:t>Use the reciprocal approach for outsourcing decisions.</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11-6</a:t>
            </a:r>
            <a:r>
              <a:rPr lang="en-US" sz="2400" b="1" dirty="0">
                <a:solidFill>
                  <a:srgbClr val="0000CC"/>
                </a:solidFill>
                <a:ea typeface="ＭＳ Ｐゴシック" charset="-128"/>
                <a:cs typeface="Arial" charset="0"/>
              </a:rPr>
              <a:t>	</a:t>
            </a:r>
            <a:r>
              <a:rPr lang="en-US" sz="2000" dirty="0">
                <a:ea typeface="ＭＳ Ｐゴシック" charset="-128"/>
                <a:cs typeface="Arial" charset="0"/>
              </a:rPr>
              <a:t>Explain why joint costs are allocated.</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11-7</a:t>
            </a:r>
            <a:r>
              <a:rPr lang="en-US" sz="2400" b="1" dirty="0">
                <a:solidFill>
                  <a:srgbClr val="0000CC"/>
                </a:solidFill>
                <a:ea typeface="ＭＳ Ｐゴシック" charset="-128"/>
                <a:cs typeface="Arial" charset="0"/>
              </a:rPr>
              <a:t>	</a:t>
            </a:r>
            <a:r>
              <a:rPr lang="en-US" sz="2000" dirty="0">
                <a:ea typeface="ＭＳ Ｐゴシック" charset="-128"/>
                <a:cs typeface="Arial" charset="0"/>
              </a:rPr>
              <a:t>Allocate joint costs using the net realizable value method.</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11-8</a:t>
            </a:r>
            <a:r>
              <a:rPr lang="en-US" sz="2400" b="1" dirty="0">
                <a:solidFill>
                  <a:srgbClr val="0000CC"/>
                </a:solidFill>
                <a:ea typeface="ＭＳ Ｐゴシック" charset="-128"/>
                <a:cs typeface="Arial" charset="0"/>
              </a:rPr>
              <a:t>	</a:t>
            </a:r>
            <a:r>
              <a:rPr lang="en-US" sz="2000" dirty="0">
                <a:ea typeface="ＭＳ Ｐゴシック" charset="-128"/>
                <a:cs typeface="Arial" charset="0"/>
              </a:rPr>
              <a:t>Allocate joint costs using the physical quantities method.</a:t>
            </a:r>
            <a:endParaRPr lang="en-US" sz="2400" dirty="0">
              <a:ea typeface="ＭＳ Ｐゴシック" charset="-128"/>
              <a:cs typeface="Arial" charset="0"/>
            </a:endParaRP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11-9</a:t>
            </a:r>
            <a:r>
              <a:rPr lang="en-US" sz="2400" b="1" dirty="0">
                <a:solidFill>
                  <a:srgbClr val="0000CC"/>
                </a:solidFill>
                <a:ea typeface="ＭＳ Ｐゴシック" charset="-128"/>
                <a:cs typeface="Arial" charset="0"/>
              </a:rPr>
              <a:t>	</a:t>
            </a:r>
            <a:r>
              <a:rPr lang="en-US" sz="2000" dirty="0">
                <a:ea typeface="ＭＳ Ｐゴシック" charset="-128"/>
                <a:cs typeface="Arial" charset="0"/>
              </a:rPr>
              <a:t>Explain how cost data are used in the sell-or-process-further</a:t>
            </a:r>
            <a:br>
              <a:rPr lang="en-US" sz="2000" dirty="0">
                <a:ea typeface="ＭＳ Ｐゴシック" charset="-128"/>
                <a:cs typeface="Arial" charset="0"/>
              </a:rPr>
            </a:br>
            <a:r>
              <a:rPr lang="en-US" sz="2000" dirty="0">
                <a:ea typeface="ＭＳ Ｐゴシック" charset="-128"/>
                <a:cs typeface="Arial" charset="0"/>
              </a:rPr>
              <a:t>decision.</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11-10</a:t>
            </a:r>
            <a:r>
              <a:rPr lang="en-US" sz="2400" b="1" dirty="0">
                <a:solidFill>
                  <a:srgbClr val="0000CC"/>
                </a:solidFill>
                <a:ea typeface="ＭＳ Ｐゴシック" charset="-128"/>
                <a:cs typeface="Arial" charset="0"/>
              </a:rPr>
              <a:t>	</a:t>
            </a:r>
            <a:r>
              <a:rPr lang="en-US" sz="2000" dirty="0">
                <a:ea typeface="ＭＳ Ｐゴシック" charset="-128"/>
                <a:cs typeface="Arial" charset="0"/>
              </a:rPr>
              <a:t>Account for by-products.</a:t>
            </a:r>
          </a:p>
          <a:p>
            <a:pPr marL="1371600" indent="-1371600" defTabSz="365125">
              <a:spcBef>
                <a:spcPts val="0"/>
              </a:spcBef>
              <a:spcAft>
                <a:spcPts val="0"/>
              </a:spcAft>
              <a:defRPr/>
            </a:pPr>
            <a:r>
              <a:rPr lang="en-US" sz="2000" b="1" dirty="0">
                <a:solidFill>
                  <a:srgbClr val="0000CC"/>
                </a:solidFill>
                <a:ea typeface="ＭＳ Ｐゴシック" charset="-128"/>
                <a:cs typeface="Arial" charset="0"/>
              </a:rPr>
              <a:t>LO 11-11</a:t>
            </a:r>
            <a:r>
              <a:rPr lang="en-US" sz="2400" b="1" dirty="0">
                <a:solidFill>
                  <a:srgbClr val="0000CC"/>
                </a:solidFill>
                <a:ea typeface="ＭＳ Ｐゴシック" charset="-128"/>
                <a:cs typeface="Arial" charset="0"/>
              </a:rPr>
              <a:t>	</a:t>
            </a:r>
            <a:r>
              <a:rPr lang="en-US" sz="2000" dirty="0">
                <a:ea typeface="ＭＳ Ｐゴシック" charset="-128"/>
                <a:cs typeface="Arial" charset="0"/>
              </a:rPr>
              <a:t>(Appendix) Use spreadsheets to solve reciprocal cost</a:t>
            </a:r>
            <a:br>
              <a:rPr lang="en-US" sz="2000" dirty="0">
                <a:ea typeface="ＭＳ Ｐゴシック" charset="-128"/>
                <a:cs typeface="Arial" charset="0"/>
              </a:rPr>
            </a:br>
            <a:r>
              <a:rPr lang="en-US" sz="2000" dirty="0">
                <a:ea typeface="ＭＳ Ｐゴシック" charset="-128"/>
                <a:cs typeface="Arial" charset="0"/>
              </a:rPr>
              <a:t>allocation problems.</a:t>
            </a:r>
            <a:endParaRPr lang="en-US" altLang="en-US" sz="1800" dirty="0">
              <a:solidFill>
                <a:prstClr val="black"/>
              </a:solidFill>
            </a:endParaRPr>
          </a:p>
        </p:txBody>
      </p:sp>
    </p:spTree>
    <p:extLst>
      <p:ext uri="{BB962C8B-B14F-4D97-AF65-F5344CB8AC3E}">
        <p14:creationId xmlns:p14="http://schemas.microsoft.com/office/powerpoint/2010/main" val="389815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NRV</a:t>
            </a:r>
            <a:r>
              <a:rPr lang="en-US" sz="1200" dirty="0"/>
              <a:t> 1</a:t>
            </a:r>
          </a:p>
        </p:txBody>
      </p:sp>
      <p:sp>
        <p:nvSpPr>
          <p:cNvPr id="3" name="Content Placeholder 2"/>
          <p:cNvSpPr>
            <a:spLocks noGrp="1"/>
          </p:cNvSpPr>
          <p:nvPr>
            <p:ph idx="1"/>
          </p:nvPr>
        </p:nvSpPr>
        <p:spPr>
          <a:xfrm>
            <a:off x="457200" y="1295400"/>
            <a:ext cx="8229600" cy="838200"/>
          </a:xfrm>
          <a:solidFill>
            <a:srgbClr val="DDD9C3"/>
          </a:solidFill>
        </p:spPr>
        <p:txBody>
          <a:bodyPr/>
          <a:lstStyle/>
          <a:p>
            <a:pPr algn="ctr" defTabSz="274320">
              <a:buSzPct val="100000"/>
              <a:defRPr/>
            </a:pPr>
            <a:r>
              <a:rPr lang="en-US" sz="2400" dirty="0"/>
              <a:t>When no sales value exists for outputs at the split-off point, the estimated NRV should be determined.</a:t>
            </a:r>
          </a:p>
        </p:txBody>
      </p:sp>
      <p:pic>
        <p:nvPicPr>
          <p:cNvPr id="6" name="Picture 3" descr="Diagram depicts the split-off point in the flow of costs.&#10;&#10;&#10;"/>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609600" y="2286000"/>
            <a:ext cx="7772400" cy="3987532"/>
          </a:xfrm>
        </p:spPr>
      </p:pic>
      <p:sp>
        <p:nvSpPr>
          <p:cNvPr id="19" name="Content Placeholder 4"/>
          <p:cNvSpPr>
            <a:spLocks noGrp="1"/>
          </p:cNvSpPr>
          <p:nvPr>
            <p:ph idx="14"/>
          </p:nvPr>
        </p:nvSpPr>
        <p:spPr>
          <a:xfrm>
            <a:off x="0" y="0"/>
            <a:ext cx="457200" cy="457200"/>
          </a:xfrm>
          <a:solidFill>
            <a:srgbClr val="BEBEBE"/>
          </a:solidFill>
        </p:spPr>
        <p:txBody>
          <a:bodyPr anchor="ctr"/>
          <a:lstStyle/>
          <a:p>
            <a:pPr algn="ctr"/>
            <a:r>
              <a:rPr lang="en-US" sz="1000" b="1" dirty="0"/>
              <a:t>LO 11-7</a:t>
            </a:r>
          </a:p>
        </p:txBody>
      </p:sp>
      <p:sp>
        <p:nvSpPr>
          <p:cNvPr id="7" name="Text Placeholder 5"/>
          <p:cNvSpPr>
            <a:spLocks noGrp="1"/>
          </p:cNvSpPr>
          <p:nvPr>
            <p:ph type="body" sz="quarter" idx="16"/>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endParaRPr lang="en-US" dirty="0">
              <a:latin typeface="Arial" panose="020B0604020202020204" pitchFamily="34" charset="0"/>
              <a:cs typeface="Arial" panose="020B0604020202020204" pitchFamily="34" charset="0"/>
              <a:hlinkClick r:id="rId4" action="ppaction://hlinksldjump"/>
            </a:endParaRPr>
          </a:p>
        </p:txBody>
      </p:sp>
    </p:spTree>
    <p:extLst>
      <p:ext uri="{BB962C8B-B14F-4D97-AF65-F5344CB8AC3E}">
        <p14:creationId xmlns:p14="http://schemas.microsoft.com/office/powerpoint/2010/main" val="19271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NRV</a:t>
            </a:r>
            <a:r>
              <a:rPr lang="en-US" sz="1200" dirty="0"/>
              <a:t> 2</a:t>
            </a:r>
            <a:endParaRPr lang="en-US" dirty="0"/>
          </a:p>
        </p:txBody>
      </p:sp>
      <p:sp>
        <p:nvSpPr>
          <p:cNvPr id="4" name="Content Placeholder 2"/>
          <p:cNvSpPr>
            <a:spLocks noGrp="1"/>
          </p:cNvSpPr>
          <p:nvPr>
            <p:ph idx="1"/>
          </p:nvPr>
        </p:nvSpPr>
        <p:spPr>
          <a:xfrm>
            <a:off x="457201" y="1295400"/>
            <a:ext cx="8229598" cy="457200"/>
          </a:xfrm>
        </p:spPr>
        <p:txBody>
          <a:bodyPr/>
          <a:lstStyle/>
          <a:p>
            <a:pPr algn="ctr"/>
            <a:r>
              <a:rPr lang="en-US" sz="2000" dirty="0">
                <a:latin typeface="Arial" charset="0"/>
              </a:rPr>
              <a:t>Green Valley Mills For the Month of March</a:t>
            </a:r>
          </a:p>
        </p:txBody>
      </p:sp>
      <p:graphicFrame>
        <p:nvGraphicFramePr>
          <p:cNvPr id="12" name="Table 3"/>
          <p:cNvGraphicFramePr>
            <a:graphicFrameLocks noGrp="1"/>
          </p:cNvGraphicFramePr>
          <p:nvPr>
            <p:extLst>
              <p:ext uri="{D42A27DB-BD31-4B8C-83A1-F6EECF244321}">
                <p14:modId xmlns:p14="http://schemas.microsoft.com/office/powerpoint/2010/main" val="2317334615"/>
              </p:ext>
            </p:extLst>
          </p:nvPr>
        </p:nvGraphicFramePr>
        <p:xfrm>
          <a:off x="381000" y="1752600"/>
          <a:ext cx="8312909" cy="3724656"/>
        </p:xfrm>
        <a:graphic>
          <a:graphicData uri="http://schemas.openxmlformats.org/drawingml/2006/table">
            <a:tbl>
              <a:tblPr firstRow="1" bandRow="1">
                <a:tableStyleId>{5C22544A-7EE6-4342-B048-85BDC9FD1C3A}</a:tableStyleId>
              </a:tblPr>
              <a:tblGrid>
                <a:gridCol w="540509">
                  <a:extLst>
                    <a:ext uri="{9D8B030D-6E8A-4147-A177-3AD203B41FA5}">
                      <a16:colId xmlns:a16="http://schemas.microsoft.com/office/drawing/2014/main" val="4125060767"/>
                    </a:ext>
                  </a:extLst>
                </a:gridCol>
                <a:gridCol w="4663440">
                  <a:extLst>
                    <a:ext uri="{9D8B030D-6E8A-4147-A177-3AD203B41FA5}">
                      <a16:colId xmlns:a16="http://schemas.microsoft.com/office/drawing/2014/main" val="4194237438"/>
                    </a:ext>
                  </a:extLst>
                </a:gridCol>
                <a:gridCol w="1005840">
                  <a:extLst>
                    <a:ext uri="{9D8B030D-6E8A-4147-A177-3AD203B41FA5}">
                      <a16:colId xmlns:a16="http://schemas.microsoft.com/office/drawing/2014/main" val="3697610465"/>
                    </a:ext>
                  </a:extLst>
                </a:gridCol>
                <a:gridCol w="1097280">
                  <a:extLst>
                    <a:ext uri="{9D8B030D-6E8A-4147-A177-3AD203B41FA5}">
                      <a16:colId xmlns:a16="http://schemas.microsoft.com/office/drawing/2014/main" val="516298037"/>
                    </a:ext>
                  </a:extLst>
                </a:gridCol>
                <a:gridCol w="1005840">
                  <a:extLst>
                    <a:ext uri="{9D8B030D-6E8A-4147-A177-3AD203B41FA5}">
                      <a16:colId xmlns:a16="http://schemas.microsoft.com/office/drawing/2014/main" val="3362818623"/>
                    </a:ext>
                  </a:extLst>
                </a:gridCol>
              </a:tblGrid>
              <a:tr h="274320">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A</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D</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274320">
                <a:tc>
                  <a:txBody>
                    <a:bodyPr/>
                    <a:lstStyle/>
                    <a:p>
                      <a:pPr algn="ctr"/>
                      <a:r>
                        <a:rPr lang="en-US" sz="1400" dirty="0">
                          <a:latin typeface="Arial" panose="020B0604020202020204" pitchFamily="34" charset="0"/>
                          <a:cs typeface="Arial" panose="020B0604020202020204" pitchFamily="34" charset="0"/>
                        </a:rPr>
                        <a:t>1</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latin typeface="Arial" panose="020B0604020202020204" pitchFamily="34" charset="0"/>
                          <a:cs typeface="Arial" panose="020B0604020202020204" pitchFamily="34" charset="0"/>
                        </a:rPr>
                        <a:t>GREEN VALLEY MILLS</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274320">
                <a:tc>
                  <a:txBody>
                    <a:bodyPr/>
                    <a:lstStyle/>
                    <a:p>
                      <a:pPr algn="ctr"/>
                      <a:r>
                        <a:rPr lang="en-US" sz="1400" dirty="0">
                          <a:latin typeface="Arial" panose="020B0604020202020204" pitchFamily="34" charset="0"/>
                          <a:cs typeface="Arial" panose="020B0604020202020204" pitchFamily="34" charset="0"/>
                        </a:rPr>
                        <a:t>2</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For the Month of March</a:t>
                      </a:r>
                      <a:endParaRPr lang="en-US" sz="1400" b="1"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274320">
                <a:tc>
                  <a:txBody>
                    <a:bodyPr/>
                    <a:lstStyle/>
                    <a:p>
                      <a:pPr algn="ctr"/>
                      <a:r>
                        <a:rPr lang="en-US" sz="1400" dirty="0">
                          <a:latin typeface="Arial" panose="020B0604020202020204" pitchFamily="34" charset="0"/>
                          <a:cs typeface="Arial" panose="020B0604020202020204" pitchFamily="34" charset="0"/>
                        </a:rPr>
                        <a:t>3</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#1-Grade</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u="none" dirty="0">
                          <a:latin typeface="Arial" panose="020B0604020202020204" pitchFamily="34" charset="0"/>
                          <a:cs typeface="Arial" panose="020B0604020202020204" pitchFamily="34" charset="0"/>
                        </a:rPr>
                        <a:t>#2A-Grade</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u="none" dirty="0">
                          <a:latin typeface="Arial" panose="020B0604020202020204" pitchFamily="34" charset="0"/>
                          <a:cs typeface="Arial" panose="020B0604020202020204" pitchFamily="34" charset="0"/>
                        </a:rPr>
                        <a:t>Total</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274320">
                <a:tc>
                  <a:txBody>
                    <a:bodyPr/>
                    <a:lstStyle/>
                    <a:p>
                      <a:pPr algn="ctr"/>
                      <a:r>
                        <a:rPr lang="en-US" sz="1400" dirty="0">
                          <a:latin typeface="Arial" panose="020B0604020202020204" pitchFamily="34" charset="0"/>
                          <a:cs typeface="Arial" panose="020B0604020202020204" pitchFamily="34" charset="0"/>
                        </a:rPr>
                        <a:t>4</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Sales value</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$300,000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$550,000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$850,000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274320">
                <a:tc>
                  <a:txBody>
                    <a:bodyPr/>
                    <a:lstStyle/>
                    <a:p>
                      <a:pPr algn="ctr"/>
                      <a:r>
                        <a:rPr lang="en-US" sz="1400" dirty="0">
                          <a:latin typeface="Arial" panose="020B0604020202020204" pitchFamily="34" charset="0"/>
                          <a:cs typeface="Arial" panose="020B0604020202020204" pitchFamily="34" charset="0"/>
                        </a:rPr>
                        <a:t>5</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Less additional cost to process to #2A-Grade Lumber</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u="none" dirty="0">
                          <a:latin typeface="Arial" panose="020B0604020202020204" pitchFamily="34" charset="0"/>
                          <a:cs typeface="Arial" panose="020B0604020202020204" pitchFamily="34" charset="0"/>
                        </a:rPr>
                        <a:t> —</a:t>
                      </a: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sng" dirty="0">
                          <a:latin typeface="Arial" panose="020B0604020202020204" pitchFamily="34" charset="0"/>
                          <a:cs typeface="Arial" panose="020B0604020202020204" pitchFamily="34" charset="0"/>
                        </a:rPr>
                        <a:t>    50,000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sng" dirty="0">
                          <a:latin typeface="Arial" panose="020B0604020202020204" pitchFamily="34" charset="0"/>
                          <a:cs typeface="Arial" panose="020B0604020202020204" pitchFamily="34" charset="0"/>
                        </a:rPr>
                        <a:t>    50,000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274320">
                <a:tc>
                  <a:txBody>
                    <a:bodyPr/>
                    <a:lstStyle/>
                    <a:p>
                      <a:pPr algn="ctr"/>
                      <a:r>
                        <a:rPr lang="en-US" sz="1400" dirty="0">
                          <a:latin typeface="Arial" panose="020B0604020202020204" pitchFamily="34" charset="0"/>
                          <a:cs typeface="Arial" panose="020B0604020202020204" pitchFamily="34" charset="0"/>
                        </a:rPr>
                        <a:t>6</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Estimated net realizable value at split-off</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$300,000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$500,000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$800,000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274320">
                <a:tc>
                  <a:txBody>
                    <a:bodyPr/>
                    <a:lstStyle/>
                    <a:p>
                      <a:pPr algn="ctr"/>
                      <a:r>
                        <a:rPr lang="en-US" sz="1400" dirty="0">
                          <a:latin typeface="Arial" panose="020B0604020202020204" pitchFamily="34" charset="0"/>
                          <a:cs typeface="Arial" panose="020B0604020202020204" pitchFamily="34" charset="0"/>
                        </a:rPr>
                        <a:t>7</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Allocation of joint costs</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274320">
                <a:tc>
                  <a:txBody>
                    <a:bodyPr/>
                    <a:lstStyle/>
                    <a:p>
                      <a:pPr algn="ctr"/>
                      <a:r>
                        <a:rPr lang="en-US" sz="1400" dirty="0">
                          <a:latin typeface="Arial" panose="020B0604020202020204" pitchFamily="34" charset="0"/>
                          <a:cs typeface="Arial" panose="020B0604020202020204" pitchFamily="34" charset="0"/>
                        </a:rPr>
                        <a:t>8</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($ 300,000/$ 800,000) </a:t>
                      </a:r>
                      <a:r>
                        <a:rPr lang="en-US" sz="1400" dirty="0">
                          <a:solidFill>
                            <a:srgbClr val="231F20"/>
                          </a:solidFill>
                          <a:latin typeface="Arial" panose="020B0604020202020204" pitchFamily="34" charset="0"/>
                          <a:cs typeface="Arial" panose="020B0604020202020204" pitchFamily="34" charset="0"/>
                        </a:rPr>
                        <a:t>×</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$ 270,000 = 37.5% </a:t>
                      </a:r>
                      <a:r>
                        <a:rPr lang="en-US" sz="1400" dirty="0">
                          <a:solidFill>
                            <a:srgbClr val="231F20"/>
                          </a:solidFill>
                          <a:latin typeface="Arial" panose="020B0604020202020204" pitchFamily="34" charset="0"/>
                          <a:cs typeface="Arial" panose="020B0604020202020204" pitchFamily="34" charset="0"/>
                        </a:rPr>
                        <a:t>×</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$ 270,000</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101,250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u="none" dirty="0">
                          <a:latin typeface="Arial" panose="020B0604020202020204" pitchFamily="34" charset="0"/>
                          <a:cs typeface="Arial" panose="020B0604020202020204" pitchFamily="34" charset="0"/>
                        </a:rPr>
                        <a:t>—</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101,250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4623"/>
                  </a:ext>
                </a:extLst>
              </a:tr>
              <a:tr h="274320">
                <a:tc>
                  <a:txBody>
                    <a:bodyPr/>
                    <a:lstStyle/>
                    <a:p>
                      <a:pPr algn="ctr"/>
                      <a:r>
                        <a:rPr lang="en-US" sz="1400" dirty="0">
                          <a:latin typeface="Arial" panose="020B0604020202020204" pitchFamily="34" charset="0"/>
                          <a:cs typeface="Arial" panose="020B0604020202020204" pitchFamily="34" charset="0"/>
                        </a:rPr>
                        <a:t>9</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($ 500,000/$ 800,000) </a:t>
                      </a:r>
                      <a:r>
                        <a:rPr lang="en-US" sz="1400" dirty="0">
                          <a:solidFill>
                            <a:srgbClr val="231F20"/>
                          </a:solidFill>
                          <a:latin typeface="Arial" panose="020B0604020202020204" pitchFamily="34" charset="0"/>
                          <a:cs typeface="Arial" panose="020B0604020202020204" pitchFamily="34" charset="0"/>
                        </a:rPr>
                        <a:t>×</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$ 270,000 = 62.5% </a:t>
                      </a:r>
                      <a:r>
                        <a:rPr lang="en-US" sz="1400" dirty="0">
                          <a:solidFill>
                            <a:srgbClr val="231F20"/>
                          </a:solidFill>
                          <a:latin typeface="Arial" panose="020B0604020202020204" pitchFamily="34" charset="0"/>
                          <a:cs typeface="Arial" panose="020B0604020202020204" pitchFamily="34" charset="0"/>
                        </a:rPr>
                        <a:t>×</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$ 270,000</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u="none" baseline="0" dirty="0">
                          <a:latin typeface="Arial" panose="020B0604020202020204" pitchFamily="34" charset="0"/>
                          <a:cs typeface="Arial" panose="020B0604020202020204" pitchFamily="34" charset="0"/>
                        </a:rPr>
                        <a:t> </a:t>
                      </a:r>
                      <a:r>
                        <a:rPr lang="en-US" sz="1400" u="none" dirty="0">
                          <a:latin typeface="Arial" panose="020B0604020202020204" pitchFamily="34" charset="0"/>
                          <a:cs typeface="Arial" panose="020B0604020202020204" pitchFamily="34" charset="0"/>
                        </a:rPr>
                        <a:t>—</a:t>
                      </a:r>
                      <a:endParaRPr lang="en-US" sz="1400" u="none" baseline="0" dirty="0">
                        <a:latin typeface="Arial" panose="020B0604020202020204" pitchFamily="34" charset="0"/>
                        <a:cs typeface="Arial" panose="020B0604020202020204" pitchFamily="34" charset="0"/>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sng" dirty="0">
                          <a:latin typeface="Arial" panose="020B0604020202020204" pitchFamily="34" charset="0"/>
                          <a:cs typeface="Arial" panose="020B0604020202020204" pitchFamily="34" charset="0"/>
                        </a:rPr>
                        <a:t>   168,750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sng" dirty="0">
                          <a:latin typeface="Arial" panose="020B0604020202020204" pitchFamily="34" charset="0"/>
                          <a:cs typeface="Arial" panose="020B0604020202020204" pitchFamily="34" charset="0"/>
                        </a:rPr>
                        <a:t>  168,750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7357235"/>
                  </a:ext>
                </a:extLst>
              </a:tr>
              <a:tr h="274320">
                <a:tc>
                  <a:txBody>
                    <a:bodyPr/>
                    <a:lstStyle/>
                    <a:p>
                      <a:pPr algn="ctr"/>
                      <a:r>
                        <a:rPr lang="en-US" sz="1400" dirty="0">
                          <a:latin typeface="Arial" panose="020B0604020202020204" pitchFamily="34" charset="0"/>
                          <a:cs typeface="Arial" panose="020B0604020202020204" pitchFamily="34" charset="0"/>
                        </a:rPr>
                        <a:t>10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panose="020B0604020202020204" pitchFamily="34" charset="0"/>
                          <a:cs typeface="Arial" panose="020B0604020202020204" pitchFamily="34" charset="0"/>
                        </a:rPr>
                        <a:t>Gross margin</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dbl" baseline="0" dirty="0">
                          <a:latin typeface="Arial" panose="020B0604020202020204" pitchFamily="34" charset="0"/>
                          <a:cs typeface="Arial" panose="020B0604020202020204" pitchFamily="34" charset="0"/>
                        </a:rPr>
                        <a:t>$ 198,750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dbl" baseline="0" dirty="0">
                          <a:latin typeface="Arial" panose="020B0604020202020204" pitchFamily="34" charset="0"/>
                          <a:cs typeface="Arial" panose="020B0604020202020204" pitchFamily="34" charset="0"/>
                        </a:rPr>
                        <a:t>$ 331,250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dbl" baseline="0" dirty="0">
                          <a:latin typeface="Arial" panose="020B0604020202020204" pitchFamily="34" charset="0"/>
                          <a:cs typeface="Arial" panose="020B0604020202020204" pitchFamily="34" charset="0"/>
                        </a:rPr>
                        <a:t>$530,000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4098221"/>
                  </a:ext>
                </a:extLst>
              </a:tr>
              <a:tr h="274320">
                <a:tc>
                  <a:txBody>
                    <a:bodyPr/>
                    <a:lstStyle/>
                    <a:p>
                      <a:pPr algn="ctr"/>
                      <a:r>
                        <a:rPr lang="en-US" sz="1400" dirty="0">
                          <a:latin typeface="Arial" panose="020B0604020202020204" pitchFamily="34" charset="0"/>
                          <a:cs typeface="Arial" panose="020B0604020202020204" pitchFamily="34" charset="0"/>
                        </a:rPr>
                        <a:t>11</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panose="020B0604020202020204" pitchFamily="34" charset="0"/>
                          <a:cs typeface="Arial" panose="020B0604020202020204" pitchFamily="34" charset="0"/>
                        </a:rPr>
                        <a:t>Gross margin as a percent of sales</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66%</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60%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62%</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616690"/>
                  </a:ext>
                </a:extLst>
              </a:tr>
              <a:tr h="274320">
                <a:tc>
                  <a:txBody>
                    <a:bodyPr/>
                    <a:lstStyle/>
                    <a:p>
                      <a:pPr algn="ctr"/>
                      <a:r>
                        <a:rPr lang="en-US" sz="1400" dirty="0">
                          <a:latin typeface="Arial" panose="020B0604020202020204" pitchFamily="34" charset="0"/>
                          <a:cs typeface="Arial" panose="020B0604020202020204" pitchFamily="34" charset="0"/>
                        </a:rPr>
                        <a:t>12</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480670"/>
                  </a:ext>
                </a:extLst>
              </a:tr>
            </a:tbl>
          </a:graphicData>
        </a:graphic>
      </p:graphicFrame>
      <p:sp>
        <p:nvSpPr>
          <p:cNvPr id="8"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11-7</a:t>
            </a:r>
          </a:p>
        </p:txBody>
      </p:sp>
    </p:spTree>
    <p:extLst>
      <p:ext uri="{BB962C8B-B14F-4D97-AF65-F5344CB8AC3E}">
        <p14:creationId xmlns:p14="http://schemas.microsoft.com/office/powerpoint/2010/main" val="3967978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Quantities Method</a:t>
            </a:r>
            <a:r>
              <a:rPr lang="en-US" sz="1200" dirty="0"/>
              <a:t> 1</a:t>
            </a:r>
          </a:p>
        </p:txBody>
      </p:sp>
      <p:sp>
        <p:nvSpPr>
          <p:cNvPr id="3" name="Content Placeholder 2"/>
          <p:cNvSpPr>
            <a:spLocks noGrp="1"/>
          </p:cNvSpPr>
          <p:nvPr>
            <p:ph idx="1"/>
          </p:nvPr>
        </p:nvSpPr>
        <p:spPr>
          <a:xfrm>
            <a:off x="457200" y="1600200"/>
            <a:ext cx="8229600" cy="914400"/>
          </a:xfrm>
          <a:solidFill>
            <a:srgbClr val="C6D9F1"/>
          </a:solidFill>
        </p:spPr>
        <p:txBody>
          <a:bodyPr/>
          <a:lstStyle/>
          <a:p>
            <a:pPr marL="1554480" indent="-1554480"/>
            <a:r>
              <a:rPr lang="en-US" sz="2800" b="1" dirty="0">
                <a:solidFill>
                  <a:srgbClr val="0000CC"/>
                </a:solidFill>
                <a:cs typeface="Arial" charset="0"/>
              </a:rPr>
              <a:t>LO 11-8</a:t>
            </a:r>
            <a:r>
              <a:rPr lang="en-US" sz="2800" dirty="0">
                <a:solidFill>
                  <a:srgbClr val="000000"/>
                </a:solidFill>
                <a:cs typeface="Arial" charset="0"/>
              </a:rPr>
              <a:t>	</a:t>
            </a:r>
            <a:r>
              <a:rPr lang="en-US" sz="2400" dirty="0">
                <a:solidFill>
                  <a:srgbClr val="000000"/>
                </a:solidFill>
                <a:cs typeface="Arial" charset="0"/>
              </a:rPr>
              <a:t>Allocate joint costs using the physical quantities method.</a:t>
            </a:r>
          </a:p>
        </p:txBody>
      </p:sp>
      <p:sp>
        <p:nvSpPr>
          <p:cNvPr id="8" name="Content Placeholder 3"/>
          <p:cNvSpPr>
            <a:spLocks noGrp="1"/>
          </p:cNvSpPr>
          <p:nvPr>
            <p:ph idx="13"/>
          </p:nvPr>
        </p:nvSpPr>
        <p:spPr>
          <a:xfrm>
            <a:off x="457200" y="2819400"/>
            <a:ext cx="8229600" cy="2057400"/>
          </a:xfrm>
        </p:spPr>
        <p:txBody>
          <a:bodyPr/>
          <a:lstStyle/>
          <a:p>
            <a:pPr algn="ctr" defTabSz="274320">
              <a:buSzPct val="100000"/>
              <a:defRPr/>
            </a:pPr>
            <a:r>
              <a:rPr lang="en-US" dirty="0"/>
              <a:t>Joint cost allocation is based on measurement of the volume, weight, or other physical measure of the joint products at the split-off point.</a:t>
            </a:r>
          </a:p>
        </p:txBody>
      </p:sp>
      <p:sp>
        <p:nvSpPr>
          <p:cNvPr id="10" name="Content Placeholder 4"/>
          <p:cNvSpPr>
            <a:spLocks noGrp="1"/>
          </p:cNvSpPr>
          <p:nvPr>
            <p:ph idx="14"/>
          </p:nvPr>
        </p:nvSpPr>
        <p:spPr>
          <a:xfrm>
            <a:off x="0" y="0"/>
            <a:ext cx="457200" cy="457200"/>
          </a:xfrm>
          <a:solidFill>
            <a:srgbClr val="BEBEBE"/>
          </a:solidFill>
        </p:spPr>
        <p:txBody>
          <a:bodyPr anchor="ctr"/>
          <a:lstStyle/>
          <a:p>
            <a:pPr algn="ctr"/>
            <a:r>
              <a:rPr lang="en-US" sz="1000" b="1" dirty="0"/>
              <a:t>LO 11-8</a:t>
            </a:r>
          </a:p>
        </p:txBody>
      </p:sp>
    </p:spTree>
    <p:extLst>
      <p:ext uri="{BB962C8B-B14F-4D97-AF65-F5344CB8AC3E}">
        <p14:creationId xmlns:p14="http://schemas.microsoft.com/office/powerpoint/2010/main" val="397917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Quantities Method</a:t>
            </a:r>
            <a:r>
              <a:rPr lang="en-US" sz="1200" dirty="0"/>
              <a:t> 2</a:t>
            </a:r>
          </a:p>
        </p:txBody>
      </p:sp>
      <p:sp>
        <p:nvSpPr>
          <p:cNvPr id="4" name="Content Placeholder 2"/>
          <p:cNvSpPr>
            <a:spLocks noGrp="1"/>
          </p:cNvSpPr>
          <p:nvPr>
            <p:ph idx="1"/>
          </p:nvPr>
        </p:nvSpPr>
        <p:spPr>
          <a:xfrm>
            <a:off x="3048000" y="1828800"/>
            <a:ext cx="3048000" cy="563880"/>
          </a:xfrm>
        </p:spPr>
        <p:txBody>
          <a:bodyPr/>
          <a:lstStyle/>
          <a:p>
            <a:pPr algn="ctr"/>
            <a:r>
              <a:rPr lang="en-US" b="1" dirty="0">
                <a:solidFill>
                  <a:srgbClr val="B44600"/>
                </a:solidFill>
              </a:rPr>
              <a:t>When to use:</a:t>
            </a:r>
          </a:p>
        </p:txBody>
      </p:sp>
      <p:sp>
        <p:nvSpPr>
          <p:cNvPr id="8" name="Content Placeholder 3"/>
          <p:cNvSpPr>
            <a:spLocks noGrp="1"/>
          </p:cNvSpPr>
          <p:nvPr>
            <p:ph idx="13"/>
          </p:nvPr>
        </p:nvSpPr>
        <p:spPr>
          <a:xfrm>
            <a:off x="457200" y="2819400"/>
            <a:ext cx="8229600" cy="2362200"/>
          </a:xfrm>
        </p:spPr>
        <p:txBody>
          <a:bodyPr/>
          <a:lstStyle/>
          <a:p>
            <a:pPr defTabSz="274320">
              <a:buSzPct val="100000"/>
              <a:defRPr/>
            </a:pPr>
            <a:r>
              <a:rPr lang="en-US" sz="3000" dirty="0"/>
              <a:t>Output product prices are volatile.</a:t>
            </a:r>
          </a:p>
          <a:p>
            <a:pPr defTabSz="274320">
              <a:buSzPct val="100000"/>
              <a:defRPr/>
            </a:pPr>
            <a:r>
              <a:rPr lang="en-US" sz="3000" dirty="0"/>
              <a:t>Significant processing occurs between the </a:t>
            </a:r>
            <a:br>
              <a:rPr lang="en-US" sz="3000" dirty="0"/>
            </a:br>
            <a:r>
              <a:rPr lang="en-US" sz="3000" dirty="0"/>
              <a:t>split-off point and the first point of marketability.</a:t>
            </a:r>
          </a:p>
          <a:p>
            <a:pPr defTabSz="274320">
              <a:buSzPct val="100000"/>
              <a:defRPr/>
            </a:pPr>
            <a:r>
              <a:rPr lang="en-US" sz="3000" dirty="0"/>
              <a:t>Product prices are not set by the market.</a:t>
            </a:r>
          </a:p>
        </p:txBody>
      </p:sp>
      <p:sp>
        <p:nvSpPr>
          <p:cNvPr id="10" name="Content Placeholder 4"/>
          <p:cNvSpPr>
            <a:spLocks noGrp="1"/>
          </p:cNvSpPr>
          <p:nvPr>
            <p:ph idx="14"/>
          </p:nvPr>
        </p:nvSpPr>
        <p:spPr>
          <a:xfrm>
            <a:off x="0" y="0"/>
            <a:ext cx="457200" cy="457200"/>
          </a:xfrm>
          <a:solidFill>
            <a:srgbClr val="BEBEBE"/>
          </a:solidFill>
        </p:spPr>
        <p:txBody>
          <a:bodyPr anchor="ctr"/>
          <a:lstStyle/>
          <a:p>
            <a:pPr algn="ctr"/>
            <a:r>
              <a:rPr lang="en-US" sz="1000" b="1" dirty="0"/>
              <a:t>LO 11-8</a:t>
            </a:r>
          </a:p>
        </p:txBody>
      </p:sp>
    </p:spTree>
    <p:extLst>
      <p:ext uri="{BB962C8B-B14F-4D97-AF65-F5344CB8AC3E}">
        <p14:creationId xmlns:p14="http://schemas.microsoft.com/office/powerpoint/2010/main" val="3157831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Quantities Method</a:t>
            </a:r>
            <a:r>
              <a:rPr lang="en-US" sz="1200" dirty="0"/>
              <a:t> 3</a:t>
            </a:r>
            <a:endParaRPr lang="en-US" dirty="0"/>
          </a:p>
        </p:txBody>
      </p:sp>
      <p:sp>
        <p:nvSpPr>
          <p:cNvPr id="4" name="Content Placeholder 2"/>
          <p:cNvSpPr>
            <a:spLocks noGrp="1"/>
          </p:cNvSpPr>
          <p:nvPr>
            <p:ph idx="1"/>
          </p:nvPr>
        </p:nvSpPr>
        <p:spPr>
          <a:xfrm>
            <a:off x="457201" y="1295400"/>
            <a:ext cx="8229598" cy="457200"/>
          </a:xfrm>
        </p:spPr>
        <p:txBody>
          <a:bodyPr/>
          <a:lstStyle/>
          <a:p>
            <a:pPr algn="ctr"/>
            <a:r>
              <a:rPr lang="en-US" sz="2000" dirty="0">
                <a:latin typeface="Arial" charset="0"/>
              </a:rPr>
              <a:t>Green Valley Mills For the Month of March</a:t>
            </a:r>
          </a:p>
        </p:txBody>
      </p:sp>
      <p:graphicFrame>
        <p:nvGraphicFramePr>
          <p:cNvPr id="12" name="Table 3"/>
          <p:cNvGraphicFramePr>
            <a:graphicFrameLocks noGrp="1"/>
          </p:cNvGraphicFramePr>
          <p:nvPr>
            <p:extLst>
              <p:ext uri="{D42A27DB-BD31-4B8C-83A1-F6EECF244321}">
                <p14:modId xmlns:p14="http://schemas.microsoft.com/office/powerpoint/2010/main" val="2488696927"/>
              </p:ext>
            </p:extLst>
          </p:nvPr>
        </p:nvGraphicFramePr>
        <p:xfrm>
          <a:off x="381000" y="1752600"/>
          <a:ext cx="8404349" cy="4151376"/>
        </p:xfrm>
        <a:graphic>
          <a:graphicData uri="http://schemas.openxmlformats.org/drawingml/2006/table">
            <a:tbl>
              <a:tblPr firstRow="1" bandRow="1">
                <a:tableStyleId>{5C22544A-7EE6-4342-B048-85BDC9FD1C3A}</a:tableStyleId>
              </a:tblPr>
              <a:tblGrid>
                <a:gridCol w="540509">
                  <a:extLst>
                    <a:ext uri="{9D8B030D-6E8A-4147-A177-3AD203B41FA5}">
                      <a16:colId xmlns:a16="http://schemas.microsoft.com/office/drawing/2014/main" val="4125060767"/>
                    </a:ext>
                  </a:extLst>
                </a:gridCol>
                <a:gridCol w="4572000">
                  <a:extLst>
                    <a:ext uri="{9D8B030D-6E8A-4147-A177-3AD203B41FA5}">
                      <a16:colId xmlns:a16="http://schemas.microsoft.com/office/drawing/2014/main" val="4194237438"/>
                    </a:ext>
                  </a:extLst>
                </a:gridCol>
                <a:gridCol w="1097280">
                  <a:extLst>
                    <a:ext uri="{9D8B030D-6E8A-4147-A177-3AD203B41FA5}">
                      <a16:colId xmlns:a16="http://schemas.microsoft.com/office/drawing/2014/main" val="3697610465"/>
                    </a:ext>
                  </a:extLst>
                </a:gridCol>
                <a:gridCol w="1097280">
                  <a:extLst>
                    <a:ext uri="{9D8B030D-6E8A-4147-A177-3AD203B41FA5}">
                      <a16:colId xmlns:a16="http://schemas.microsoft.com/office/drawing/2014/main" val="516298037"/>
                    </a:ext>
                  </a:extLst>
                </a:gridCol>
                <a:gridCol w="1097280">
                  <a:extLst>
                    <a:ext uri="{9D8B030D-6E8A-4147-A177-3AD203B41FA5}">
                      <a16:colId xmlns:a16="http://schemas.microsoft.com/office/drawing/2014/main" val="3362818623"/>
                    </a:ext>
                  </a:extLst>
                </a:gridCol>
              </a:tblGrid>
              <a:tr h="274320">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A</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D</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274320">
                <a:tc>
                  <a:txBody>
                    <a:bodyPr/>
                    <a:lstStyle/>
                    <a:p>
                      <a:pPr algn="ctr"/>
                      <a:r>
                        <a:rPr lang="en-US" sz="1400" dirty="0">
                          <a:latin typeface="Arial" panose="020B0604020202020204" pitchFamily="34" charset="0"/>
                          <a:cs typeface="Arial" panose="020B0604020202020204" pitchFamily="34" charset="0"/>
                        </a:rPr>
                        <a:t>1</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dirty="0">
                          <a:latin typeface="Arial" panose="020B0604020202020204" pitchFamily="34" charset="0"/>
                          <a:cs typeface="Arial" panose="020B0604020202020204" pitchFamily="34" charset="0"/>
                        </a:rPr>
                        <a:t>GREEN VALLEY MILLS</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274320">
                <a:tc>
                  <a:txBody>
                    <a:bodyPr/>
                    <a:lstStyle/>
                    <a:p>
                      <a:pPr algn="ctr"/>
                      <a:r>
                        <a:rPr lang="en-US" sz="1400" dirty="0">
                          <a:latin typeface="Arial" panose="020B0604020202020204" pitchFamily="34" charset="0"/>
                          <a:cs typeface="Arial" panose="020B0604020202020204" pitchFamily="34" charset="0"/>
                        </a:rPr>
                        <a:t>2</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b="1" i="0" u="none" strike="noStrike" kern="1200" baseline="0" dirty="0">
                          <a:solidFill>
                            <a:schemeClr val="dk1"/>
                          </a:solidFill>
                          <a:latin typeface="Arial" panose="020B0604020202020204" pitchFamily="34" charset="0"/>
                          <a:ea typeface="+mn-ea"/>
                          <a:cs typeface="Arial" panose="020B0604020202020204" pitchFamily="34" charset="0"/>
                        </a:rPr>
                        <a:t>For the Month of March</a:t>
                      </a:r>
                      <a:endParaRPr lang="en-US" sz="1400" b="1"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274320">
                <a:tc>
                  <a:txBody>
                    <a:bodyPr/>
                    <a:lstStyle/>
                    <a:p>
                      <a:pPr algn="ctr"/>
                      <a:r>
                        <a:rPr lang="en-US" sz="1400" dirty="0">
                          <a:latin typeface="Arial" panose="020B0604020202020204" pitchFamily="34" charset="0"/>
                          <a:cs typeface="Arial" panose="020B0604020202020204" pitchFamily="34" charset="0"/>
                        </a:rPr>
                        <a:t>3</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#1-Grade</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u="none" dirty="0">
                          <a:latin typeface="Arial" panose="020B0604020202020204" pitchFamily="34" charset="0"/>
                          <a:cs typeface="Arial" panose="020B0604020202020204" pitchFamily="34" charset="0"/>
                        </a:rPr>
                        <a:t>#2A-Grade</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400" u="none" dirty="0">
                          <a:latin typeface="Arial" panose="020B0604020202020204" pitchFamily="34" charset="0"/>
                          <a:cs typeface="Arial" panose="020B0604020202020204" pitchFamily="34" charset="0"/>
                        </a:rPr>
                        <a:t>Total</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274320">
                <a:tc>
                  <a:txBody>
                    <a:bodyPr/>
                    <a:lstStyle/>
                    <a:p>
                      <a:pPr algn="ctr"/>
                      <a:r>
                        <a:rPr lang="en-US" sz="1400" dirty="0">
                          <a:latin typeface="Arial" panose="020B0604020202020204" pitchFamily="34" charset="0"/>
                          <a:cs typeface="Arial" panose="020B0604020202020204" pitchFamily="34" charset="0"/>
                        </a:rPr>
                        <a:t>4</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Quantity (Board-Feet)</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600,000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1,200,000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1,800,000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274320">
                <a:tc>
                  <a:txBody>
                    <a:bodyPr/>
                    <a:lstStyle/>
                    <a:p>
                      <a:pPr algn="ctr"/>
                      <a:r>
                        <a:rPr lang="en-US" sz="1400" dirty="0">
                          <a:latin typeface="Arial" panose="020B0604020202020204" pitchFamily="34" charset="0"/>
                          <a:cs typeface="Arial" panose="020B0604020202020204" pitchFamily="34" charset="0"/>
                        </a:rPr>
                        <a:t>5</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u="none" dirty="0">
                        <a:latin typeface="Arial" panose="020B0604020202020204" pitchFamily="34" charset="0"/>
                        <a:cs typeface="Arial" panose="020B0604020202020204" pitchFamily="34" charset="0"/>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sng" dirty="0">
                        <a:latin typeface="Arial" panose="020B0604020202020204" pitchFamily="34" charset="0"/>
                        <a:cs typeface="Arial" panose="020B0604020202020204" pitchFamily="34" charset="0"/>
                      </a:endParaRP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sng" dirty="0">
                        <a:latin typeface="Arial" panose="020B0604020202020204" pitchFamily="34" charset="0"/>
                        <a:cs typeface="Arial" panose="020B0604020202020204" pitchFamily="34" charset="0"/>
                      </a:endParaRP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274320">
                <a:tc>
                  <a:txBody>
                    <a:bodyPr/>
                    <a:lstStyle/>
                    <a:p>
                      <a:pPr algn="ctr"/>
                      <a:r>
                        <a:rPr lang="en-US" sz="1400" dirty="0">
                          <a:latin typeface="Arial" panose="020B0604020202020204" pitchFamily="34" charset="0"/>
                          <a:cs typeface="Arial" panose="020B0604020202020204" pitchFamily="34" charset="0"/>
                        </a:rPr>
                        <a:t>6</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Sales value</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$ 300,000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$ 450,000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$ 750,000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274320">
                <a:tc>
                  <a:txBody>
                    <a:bodyPr/>
                    <a:lstStyle/>
                    <a:p>
                      <a:pPr algn="ctr"/>
                      <a:r>
                        <a:rPr lang="en-US" sz="1400" dirty="0">
                          <a:latin typeface="Arial" panose="020B0604020202020204" pitchFamily="34" charset="0"/>
                          <a:cs typeface="Arial" panose="020B0604020202020204" pitchFamily="34" charset="0"/>
                        </a:rPr>
                        <a:t>7</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Allocation of joint costs</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274320">
                <a:tc>
                  <a:txBody>
                    <a:bodyPr/>
                    <a:lstStyle/>
                    <a:p>
                      <a:pPr algn="ctr"/>
                      <a:r>
                        <a:rPr lang="en-US" sz="1400" dirty="0">
                          <a:latin typeface="Arial" panose="020B0604020202020204" pitchFamily="34" charset="0"/>
                          <a:cs typeface="Arial" panose="020B0604020202020204" pitchFamily="34" charset="0"/>
                        </a:rPr>
                        <a:t>8</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(600,000/1,800,000) </a:t>
                      </a:r>
                      <a:r>
                        <a:rPr lang="en-US" sz="1400" dirty="0">
                          <a:solidFill>
                            <a:srgbClr val="231F20"/>
                          </a:solidFill>
                          <a:latin typeface="Arial" panose="020B0604020202020204" pitchFamily="34" charset="0"/>
                          <a:cs typeface="Arial" panose="020B0604020202020204" pitchFamily="34" charset="0"/>
                        </a:rPr>
                        <a:t>×</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$270,000 = 33.3% </a:t>
                      </a:r>
                      <a:r>
                        <a:rPr lang="en-US" sz="1400" dirty="0">
                          <a:solidFill>
                            <a:srgbClr val="231F20"/>
                          </a:solidFill>
                          <a:latin typeface="Arial" panose="020B0604020202020204" pitchFamily="34" charset="0"/>
                          <a:cs typeface="Arial" panose="020B0604020202020204" pitchFamily="34" charset="0"/>
                        </a:rPr>
                        <a:t>×</a:t>
                      </a:r>
                      <a:r>
                        <a:rPr lang="en-US" sz="1400" b="0" i="0" u="none" strike="noStrike" kern="1200" baseline="0" dirty="0">
                          <a:solidFill>
                            <a:schemeClr val="dk1"/>
                          </a:solidFill>
                          <a:latin typeface="Arial" panose="020B0604020202020204" pitchFamily="34" charset="0"/>
                          <a:ea typeface="+mn-ea"/>
                          <a:cs typeface="Arial" panose="020B0604020202020204" pitchFamily="34" charset="0"/>
                        </a:rPr>
                        <a:t> $270,000</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90,000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u="none" dirty="0">
                          <a:latin typeface="Arial" panose="020B0604020202020204" pitchFamily="34" charset="0"/>
                          <a:cs typeface="Arial" panose="020B0604020202020204" pitchFamily="34" charset="0"/>
                        </a:rPr>
                        <a:t>—</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90,000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4623"/>
                  </a:ext>
                </a:extLst>
              </a:tr>
              <a:tr h="274320">
                <a:tc>
                  <a:txBody>
                    <a:bodyPr/>
                    <a:lstStyle/>
                    <a:p>
                      <a:pPr algn="ctr"/>
                      <a:r>
                        <a:rPr lang="en-US" sz="1400" dirty="0">
                          <a:latin typeface="Arial" panose="020B0604020202020204" pitchFamily="34" charset="0"/>
                          <a:cs typeface="Arial" panose="020B0604020202020204" pitchFamily="34" charset="0"/>
                        </a:rPr>
                        <a:t>9</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a:r>
                        <a:rPr lang="pt-BR" sz="1400" b="0" i="0" u="none" strike="noStrike" kern="1200" baseline="0" dirty="0">
                          <a:solidFill>
                            <a:schemeClr val="dk1"/>
                          </a:solidFill>
                          <a:latin typeface="Arial" panose="020B0604020202020204" pitchFamily="34" charset="0"/>
                          <a:ea typeface="+mn-ea"/>
                          <a:cs typeface="Arial" panose="020B0604020202020204" pitchFamily="34" charset="0"/>
                        </a:rPr>
                        <a:t>(1,200,000/1,800,000) </a:t>
                      </a:r>
                      <a:r>
                        <a:rPr lang="en-US" sz="1400" dirty="0">
                          <a:solidFill>
                            <a:srgbClr val="231F20"/>
                          </a:solidFill>
                          <a:latin typeface="Arial" panose="020B0604020202020204" pitchFamily="34" charset="0"/>
                          <a:cs typeface="Arial" panose="020B0604020202020204" pitchFamily="34" charset="0"/>
                        </a:rPr>
                        <a:t>×</a:t>
                      </a:r>
                      <a:r>
                        <a:rPr lang="pt-BR" sz="1400" b="0" i="0" u="none" strike="noStrike" kern="1200" baseline="0" dirty="0">
                          <a:solidFill>
                            <a:schemeClr val="dk1"/>
                          </a:solidFill>
                          <a:latin typeface="Arial" panose="020B0604020202020204" pitchFamily="34" charset="0"/>
                          <a:ea typeface="+mn-ea"/>
                          <a:cs typeface="Arial" panose="020B0604020202020204" pitchFamily="34" charset="0"/>
                        </a:rPr>
                        <a:t> $270,000 = 66.7% </a:t>
                      </a:r>
                      <a:r>
                        <a:rPr lang="en-US" sz="1400" dirty="0">
                          <a:solidFill>
                            <a:srgbClr val="231F20"/>
                          </a:solidFill>
                          <a:latin typeface="Arial" panose="020B0604020202020204" pitchFamily="34" charset="0"/>
                          <a:cs typeface="Arial" panose="020B0604020202020204" pitchFamily="34" charset="0"/>
                        </a:rPr>
                        <a:t>×</a:t>
                      </a:r>
                      <a:r>
                        <a:rPr lang="pt-BR" sz="1400" b="0" i="0" u="none" strike="noStrike" kern="1200" baseline="0" dirty="0">
                          <a:solidFill>
                            <a:schemeClr val="dk1"/>
                          </a:solidFill>
                          <a:latin typeface="Arial" panose="020B0604020202020204" pitchFamily="34" charset="0"/>
                          <a:ea typeface="+mn-ea"/>
                          <a:cs typeface="Arial" panose="020B0604020202020204" pitchFamily="34" charset="0"/>
                        </a:rPr>
                        <a:t> $270,000</a:t>
                      </a:r>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u="none" baseline="0" dirty="0">
                          <a:latin typeface="Arial" panose="020B0604020202020204" pitchFamily="34" charset="0"/>
                          <a:cs typeface="Arial" panose="020B0604020202020204" pitchFamily="34" charset="0"/>
                        </a:rPr>
                        <a:t> </a:t>
                      </a:r>
                      <a:r>
                        <a:rPr lang="en-US" sz="1400" u="none" dirty="0">
                          <a:latin typeface="Arial" panose="020B0604020202020204" pitchFamily="34" charset="0"/>
                          <a:cs typeface="Arial" panose="020B0604020202020204" pitchFamily="34" charset="0"/>
                        </a:rPr>
                        <a:t>—</a:t>
                      </a:r>
                      <a:endParaRPr lang="en-US" sz="1400" u="none" baseline="0" dirty="0">
                        <a:latin typeface="Arial" panose="020B0604020202020204" pitchFamily="34" charset="0"/>
                        <a:cs typeface="Arial" panose="020B0604020202020204" pitchFamily="34" charset="0"/>
                      </a:endParaRPr>
                    </a:p>
                  </a:txBody>
                  <a:tcPr marT="36576" marB="365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sng" dirty="0">
                          <a:latin typeface="Arial" panose="020B0604020202020204" pitchFamily="34" charset="0"/>
                          <a:cs typeface="Arial" panose="020B0604020202020204" pitchFamily="34" charset="0"/>
                        </a:rPr>
                        <a:t>   180,000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sng" dirty="0">
                          <a:latin typeface="Arial" panose="020B0604020202020204" pitchFamily="34" charset="0"/>
                          <a:cs typeface="Arial" panose="020B0604020202020204" pitchFamily="34" charset="0"/>
                        </a:rPr>
                        <a:t>   180,000</a:t>
                      </a:r>
                    </a:p>
                  </a:txBody>
                  <a:tcPr marT="36576" marB="365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7357235"/>
                  </a:ext>
                </a:extLst>
              </a:tr>
              <a:tr h="274320">
                <a:tc>
                  <a:txBody>
                    <a:bodyPr/>
                    <a:lstStyle/>
                    <a:p>
                      <a:pPr algn="ctr"/>
                      <a:r>
                        <a:rPr lang="en-US" sz="1400" dirty="0">
                          <a:latin typeface="Arial" panose="020B0604020202020204" pitchFamily="34" charset="0"/>
                          <a:cs typeface="Arial" panose="020B0604020202020204" pitchFamily="34" charset="0"/>
                        </a:rPr>
                        <a:t>10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panose="020B0604020202020204" pitchFamily="34" charset="0"/>
                          <a:cs typeface="Arial" panose="020B0604020202020204" pitchFamily="34" charset="0"/>
                        </a:rPr>
                        <a:t>Gross margin</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dbl" baseline="0" dirty="0">
                          <a:latin typeface="Arial" panose="020B0604020202020204" pitchFamily="34" charset="0"/>
                          <a:cs typeface="Arial" panose="020B0604020202020204" pitchFamily="34" charset="0"/>
                        </a:rPr>
                        <a:t>$ 210,000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dbl" baseline="0" dirty="0">
                          <a:latin typeface="Arial" panose="020B0604020202020204" pitchFamily="34" charset="0"/>
                          <a:cs typeface="Arial" panose="020B0604020202020204" pitchFamily="34" charset="0"/>
                        </a:rPr>
                        <a:t>$ 270,000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dbl" baseline="0" dirty="0">
                          <a:latin typeface="Arial" panose="020B0604020202020204" pitchFamily="34" charset="0"/>
                          <a:cs typeface="Arial" panose="020B0604020202020204" pitchFamily="34" charset="0"/>
                        </a:rPr>
                        <a:t>$ 480,000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4098221"/>
                  </a:ext>
                </a:extLst>
              </a:tr>
              <a:tr h="274320">
                <a:tc>
                  <a:txBody>
                    <a:bodyPr/>
                    <a:lstStyle/>
                    <a:p>
                      <a:pPr algn="ctr"/>
                      <a:r>
                        <a:rPr lang="en-US" sz="1400" dirty="0">
                          <a:latin typeface="Arial" panose="020B0604020202020204" pitchFamily="34" charset="0"/>
                          <a:cs typeface="Arial" panose="020B0604020202020204" pitchFamily="34" charset="0"/>
                        </a:rPr>
                        <a:t>11</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dirty="0">
                          <a:latin typeface="Arial" panose="020B0604020202020204" pitchFamily="34" charset="0"/>
                          <a:cs typeface="Arial" panose="020B0604020202020204" pitchFamily="34" charset="0"/>
                        </a:rPr>
                        <a:t>Gross margin as a percent of sales</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70%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60%</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1400" u="none" dirty="0">
                          <a:latin typeface="Arial" panose="020B0604020202020204" pitchFamily="34" charset="0"/>
                          <a:cs typeface="Arial" panose="020B0604020202020204" pitchFamily="34" charset="0"/>
                        </a:rPr>
                        <a:t>64%</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7616690"/>
                  </a:ext>
                </a:extLst>
              </a:tr>
              <a:tr h="274320">
                <a:tc>
                  <a:txBody>
                    <a:bodyPr/>
                    <a:lstStyle/>
                    <a:p>
                      <a:pPr algn="ctr"/>
                      <a:r>
                        <a:rPr lang="en-US" sz="1400" dirty="0">
                          <a:latin typeface="Arial" panose="020B0604020202020204" pitchFamily="34" charset="0"/>
                          <a:cs typeface="Arial" panose="020B0604020202020204" pitchFamily="34" charset="0"/>
                        </a:rPr>
                        <a:t>12</a:t>
                      </a: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T="36576" marB="365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480670"/>
                  </a:ext>
                </a:extLst>
              </a:tr>
            </a:tbl>
          </a:graphicData>
        </a:graphic>
      </p:graphicFrame>
      <p:sp>
        <p:nvSpPr>
          <p:cNvPr id="8"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11-8</a:t>
            </a:r>
          </a:p>
        </p:txBody>
      </p:sp>
    </p:spTree>
    <p:extLst>
      <p:ext uri="{BB962C8B-B14F-4D97-AF65-F5344CB8AC3E}">
        <p14:creationId xmlns:p14="http://schemas.microsoft.com/office/powerpoint/2010/main" val="2795966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 or Process Further</a:t>
            </a:r>
            <a:r>
              <a:rPr lang="en-US" sz="1200" dirty="0"/>
              <a:t> 1</a:t>
            </a:r>
          </a:p>
        </p:txBody>
      </p:sp>
      <p:sp>
        <p:nvSpPr>
          <p:cNvPr id="4" name="Content Placeholder 2"/>
          <p:cNvSpPr>
            <a:spLocks noGrp="1"/>
          </p:cNvSpPr>
          <p:nvPr>
            <p:ph idx="1"/>
          </p:nvPr>
        </p:nvSpPr>
        <p:spPr>
          <a:xfrm>
            <a:off x="457200" y="1600200"/>
            <a:ext cx="8229600" cy="914400"/>
          </a:xfrm>
          <a:solidFill>
            <a:srgbClr val="C6D9F1"/>
          </a:solidFill>
        </p:spPr>
        <p:txBody>
          <a:bodyPr/>
          <a:lstStyle/>
          <a:p>
            <a:pPr marL="1554480" indent="-1554480"/>
            <a:r>
              <a:rPr lang="en-US" sz="2800" b="1" dirty="0">
                <a:solidFill>
                  <a:srgbClr val="0000CC"/>
                </a:solidFill>
              </a:rPr>
              <a:t>LO 11-9	</a:t>
            </a:r>
            <a:r>
              <a:rPr lang="en-US" sz="2400" dirty="0">
                <a:solidFill>
                  <a:prstClr val="black"/>
                </a:solidFill>
              </a:rPr>
              <a:t>Explain how cost data are used in the sell-or-process-further decision.</a:t>
            </a:r>
          </a:p>
        </p:txBody>
      </p:sp>
      <p:sp>
        <p:nvSpPr>
          <p:cNvPr id="5" name="Content Placeholder 3"/>
          <p:cNvSpPr>
            <a:spLocks noGrp="1"/>
          </p:cNvSpPr>
          <p:nvPr>
            <p:ph idx="13"/>
          </p:nvPr>
        </p:nvSpPr>
        <p:spPr>
          <a:xfrm>
            <a:off x="457200" y="2641600"/>
            <a:ext cx="8229600" cy="2463800"/>
          </a:xfrm>
        </p:spPr>
        <p:txBody>
          <a:bodyPr/>
          <a:lstStyle/>
          <a:p>
            <a:pPr defTabSz="274320">
              <a:buSzPct val="100000"/>
              <a:defRPr/>
            </a:pPr>
            <a:r>
              <a:rPr lang="en-US" sz="2800" dirty="0"/>
              <a:t>Suppose GVM can sell #2-grade lumber for $450,000 at the split-off point or process it further to make #2A-grade lumber.</a:t>
            </a:r>
          </a:p>
          <a:p>
            <a:pPr defTabSz="274320">
              <a:buSzPct val="100000"/>
              <a:defRPr/>
            </a:pPr>
            <a:r>
              <a:rPr lang="en-US" sz="2800" dirty="0"/>
              <a:t>#2A-grade lumber would sell for $550,000 and additional processing costs would be $50,000.</a:t>
            </a:r>
          </a:p>
        </p:txBody>
      </p:sp>
      <p:graphicFrame>
        <p:nvGraphicFramePr>
          <p:cNvPr id="8" name="Table 4"/>
          <p:cNvGraphicFramePr>
            <a:graphicFrameLocks noGrp="1"/>
          </p:cNvGraphicFramePr>
          <p:nvPr>
            <p:extLst>
              <p:ext uri="{D42A27DB-BD31-4B8C-83A1-F6EECF244321}">
                <p14:modId xmlns:p14="http://schemas.microsoft.com/office/powerpoint/2010/main" val="917257056"/>
              </p:ext>
            </p:extLst>
          </p:nvPr>
        </p:nvGraphicFramePr>
        <p:xfrm>
          <a:off x="1143000" y="5232400"/>
          <a:ext cx="6858000" cy="1036320"/>
        </p:xfrm>
        <a:graphic>
          <a:graphicData uri="http://schemas.openxmlformats.org/drawingml/2006/table">
            <a:tbl>
              <a:tblPr firstRow="1" bandRow="1">
                <a:tableStyleId>{5C22544A-7EE6-4342-B048-85BDC9FD1C3A}</a:tableStyleId>
              </a:tblPr>
              <a:tblGrid>
                <a:gridCol w="4181707">
                  <a:extLst>
                    <a:ext uri="{9D8B030D-6E8A-4147-A177-3AD203B41FA5}">
                      <a16:colId xmlns:a16="http://schemas.microsoft.com/office/drawing/2014/main" val="421222201"/>
                    </a:ext>
                  </a:extLst>
                </a:gridCol>
                <a:gridCol w="2676293">
                  <a:extLst>
                    <a:ext uri="{9D8B030D-6E8A-4147-A177-3AD203B41FA5}">
                      <a16:colId xmlns:a16="http://schemas.microsoft.com/office/drawing/2014/main" val="834619262"/>
                    </a:ext>
                  </a:extLst>
                </a:gridCol>
              </a:tblGrid>
              <a:tr h="370840">
                <a:tc>
                  <a:txBody>
                    <a:bodyPr/>
                    <a:lstStyle/>
                    <a:p>
                      <a:r>
                        <a:rPr lang="en-US" sz="2800" b="0" dirty="0">
                          <a:solidFill>
                            <a:schemeClr val="tx1"/>
                          </a:solidFill>
                          <a:latin typeface="Arial" panose="020B0604020202020204" pitchFamily="34" charset="0"/>
                          <a:cs typeface="Arial" panose="020B0604020202020204" pitchFamily="34" charset="0"/>
                        </a:rPr>
                        <a:t>Additional revenue:</a:t>
                      </a:r>
                    </a:p>
                  </a:txBody>
                  <a:tcPr>
                    <a:noFill/>
                  </a:tcPr>
                </a:tc>
                <a:tc>
                  <a:txBody>
                    <a:bodyPr/>
                    <a:lstStyle/>
                    <a:p>
                      <a:pPr algn="r"/>
                      <a:r>
                        <a:rPr lang="en-US" sz="2800" b="0" dirty="0">
                          <a:solidFill>
                            <a:schemeClr val="tx1"/>
                          </a:solidFill>
                          <a:latin typeface="Arial" panose="020B0604020202020204" pitchFamily="34" charset="0"/>
                          <a:cs typeface="Arial" panose="020B0604020202020204" pitchFamily="34" charset="0"/>
                        </a:rPr>
                        <a:t>$100,000</a:t>
                      </a:r>
                    </a:p>
                  </a:txBody>
                  <a:tcPr>
                    <a:noFill/>
                  </a:tcPr>
                </a:tc>
                <a:extLst>
                  <a:ext uri="{0D108BD9-81ED-4DB2-BD59-A6C34878D82A}">
                    <a16:rowId xmlns:a16="http://schemas.microsoft.com/office/drawing/2014/main" val="2797765148"/>
                  </a:ext>
                </a:extLst>
              </a:tr>
              <a:tr h="370840">
                <a:tc>
                  <a:txBody>
                    <a:bodyPr/>
                    <a:lstStyle/>
                    <a:p>
                      <a:r>
                        <a:rPr lang="en-US" sz="2800" b="0" dirty="0">
                          <a:solidFill>
                            <a:schemeClr val="tx1"/>
                          </a:solidFill>
                          <a:latin typeface="Arial" panose="020B0604020202020204" pitchFamily="34" charset="0"/>
                          <a:cs typeface="Arial" panose="020B0604020202020204" pitchFamily="34" charset="0"/>
                        </a:rPr>
                        <a:t>Additional cost:</a:t>
                      </a:r>
                    </a:p>
                  </a:txBody>
                  <a:tcPr>
                    <a:noFill/>
                  </a:tcPr>
                </a:tc>
                <a:tc>
                  <a:txBody>
                    <a:bodyPr/>
                    <a:lstStyle/>
                    <a:p>
                      <a:pPr algn="r"/>
                      <a:r>
                        <a:rPr lang="en-US" sz="2800" b="0" dirty="0">
                          <a:solidFill>
                            <a:schemeClr val="tx1"/>
                          </a:solidFill>
                          <a:latin typeface="Arial" panose="020B0604020202020204" pitchFamily="34" charset="0"/>
                          <a:cs typeface="Arial" panose="020B0604020202020204" pitchFamily="34" charset="0"/>
                        </a:rPr>
                        <a:t>$  50,000</a:t>
                      </a:r>
                    </a:p>
                  </a:txBody>
                  <a:tcPr>
                    <a:noFill/>
                  </a:tcPr>
                </a:tc>
                <a:extLst>
                  <a:ext uri="{0D108BD9-81ED-4DB2-BD59-A6C34878D82A}">
                    <a16:rowId xmlns:a16="http://schemas.microsoft.com/office/drawing/2014/main" val="3986973617"/>
                  </a:ext>
                </a:extLst>
              </a:tr>
            </a:tbl>
          </a:graphicData>
        </a:graphic>
      </p:graphicFrame>
      <p:sp>
        <p:nvSpPr>
          <p:cNvPr id="19" name="Content Placeholder 5"/>
          <p:cNvSpPr>
            <a:spLocks noGrp="1"/>
          </p:cNvSpPr>
          <p:nvPr>
            <p:ph idx="14"/>
          </p:nvPr>
        </p:nvSpPr>
        <p:spPr>
          <a:xfrm>
            <a:off x="0" y="0"/>
            <a:ext cx="457200" cy="457200"/>
          </a:xfrm>
          <a:solidFill>
            <a:srgbClr val="BEBEBE"/>
          </a:solidFill>
        </p:spPr>
        <p:txBody>
          <a:bodyPr anchor="ctr"/>
          <a:lstStyle/>
          <a:p>
            <a:pPr algn="ctr"/>
            <a:r>
              <a:rPr lang="en-US" sz="1000" b="1" dirty="0"/>
              <a:t>LO 11-9</a:t>
            </a:r>
          </a:p>
        </p:txBody>
      </p:sp>
    </p:spTree>
    <p:extLst>
      <p:ext uri="{BB962C8B-B14F-4D97-AF65-F5344CB8AC3E}">
        <p14:creationId xmlns:p14="http://schemas.microsoft.com/office/powerpoint/2010/main" val="1857653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 or Process Further</a:t>
            </a:r>
            <a:r>
              <a:rPr lang="en-US" sz="1200" dirty="0"/>
              <a:t> 2</a:t>
            </a:r>
            <a:endParaRPr lang="en-US" sz="1400" dirty="0"/>
          </a:p>
        </p:txBody>
      </p:sp>
      <p:sp>
        <p:nvSpPr>
          <p:cNvPr id="6" name="Content Placeholder 2"/>
          <p:cNvSpPr>
            <a:spLocks noGrp="1"/>
          </p:cNvSpPr>
          <p:nvPr>
            <p:ph idx="1"/>
          </p:nvPr>
        </p:nvSpPr>
        <p:spPr>
          <a:xfrm>
            <a:off x="3352800" y="1463040"/>
            <a:ext cx="2438400" cy="685800"/>
          </a:xfrm>
        </p:spPr>
        <p:txBody>
          <a:bodyPr/>
          <a:lstStyle/>
          <a:p>
            <a:pPr algn="ctr"/>
            <a:r>
              <a:rPr lang="en-US" sz="2000" dirty="0">
                <a:latin typeface="Arial"/>
                <a:cs typeface="Arial"/>
              </a:rPr>
              <a:t>Differential Analysis</a:t>
            </a:r>
            <a:br>
              <a:rPr lang="en-US" sz="2000" dirty="0">
                <a:latin typeface="Arial"/>
                <a:cs typeface="Arial"/>
              </a:rPr>
            </a:br>
            <a:r>
              <a:rPr lang="en-US" sz="2000" dirty="0">
                <a:latin typeface="Arial"/>
                <a:cs typeface="Arial"/>
              </a:rPr>
              <a:t>Green Valley Mills</a:t>
            </a:r>
          </a:p>
        </p:txBody>
      </p:sp>
      <p:graphicFrame>
        <p:nvGraphicFramePr>
          <p:cNvPr id="11" name="Table 3"/>
          <p:cNvGraphicFramePr>
            <a:graphicFrameLocks noGrp="1"/>
          </p:cNvGraphicFramePr>
          <p:nvPr>
            <p:extLst>
              <p:ext uri="{D42A27DB-BD31-4B8C-83A1-F6EECF244321}">
                <p14:modId xmlns:p14="http://schemas.microsoft.com/office/powerpoint/2010/main" val="2400822720"/>
              </p:ext>
            </p:extLst>
          </p:nvPr>
        </p:nvGraphicFramePr>
        <p:xfrm>
          <a:off x="883920" y="2133600"/>
          <a:ext cx="7772400" cy="2296160"/>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902249139"/>
                    </a:ext>
                  </a:extLst>
                </a:gridCol>
                <a:gridCol w="1645920">
                  <a:extLst>
                    <a:ext uri="{9D8B030D-6E8A-4147-A177-3AD203B41FA5}">
                      <a16:colId xmlns:a16="http://schemas.microsoft.com/office/drawing/2014/main" val="3067070420"/>
                    </a:ext>
                  </a:extLst>
                </a:gridCol>
                <a:gridCol w="1828800">
                  <a:extLst>
                    <a:ext uri="{9D8B030D-6E8A-4147-A177-3AD203B41FA5}">
                      <a16:colId xmlns:a16="http://schemas.microsoft.com/office/drawing/2014/main" val="3433872314"/>
                    </a:ext>
                  </a:extLst>
                </a:gridCol>
                <a:gridCol w="2377440">
                  <a:extLst>
                    <a:ext uri="{9D8B030D-6E8A-4147-A177-3AD203B41FA5}">
                      <a16:colId xmlns:a16="http://schemas.microsoft.com/office/drawing/2014/main" val="556668905"/>
                    </a:ext>
                  </a:extLst>
                </a:gridCol>
              </a:tblGrid>
              <a:tr h="370840">
                <a:tc>
                  <a:txBody>
                    <a:bodyPr/>
                    <a:lstStyle/>
                    <a:p>
                      <a:endParaRPr lang="en-US" sz="1800" b="0" dirty="0">
                        <a:solidFill>
                          <a:schemeClr val="tx1"/>
                        </a:solidFill>
                        <a:latin typeface="Arial" panose="020B0604020202020204" pitchFamily="34" charset="0"/>
                        <a:cs typeface="Arial" panose="020B0604020202020204" pitchFamily="34" charset="0"/>
                      </a:endParaRPr>
                    </a:p>
                  </a:txBody>
                  <a:tcPr anchor="b">
                    <a:lnB w="12700" cap="flat" cmpd="sng" algn="ctr">
                      <a:solidFill>
                        <a:srgbClr val="1F497D"/>
                      </a:solidFill>
                      <a:prstDash val="solid"/>
                      <a:round/>
                      <a:headEnd type="none" w="med" len="med"/>
                      <a:tailEnd type="none" w="med" len="med"/>
                    </a:lnB>
                    <a:no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Sell</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#2-Grade</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Lumber</a:t>
                      </a:r>
                    </a:p>
                  </a:txBody>
                  <a:tcPr anchor="b">
                    <a:lnB w="12700" cap="flat" cmpd="sng" algn="ctr">
                      <a:solidFill>
                        <a:srgbClr val="1F497D"/>
                      </a:solidFill>
                      <a:prstDash val="solid"/>
                      <a:round/>
                      <a:headEnd type="none" w="med" len="med"/>
                      <a:tailEnd type="none" w="med" len="med"/>
                    </a:lnB>
                    <a:no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Process</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Further</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(#2A-Grade)</a:t>
                      </a:r>
                    </a:p>
                  </a:txBody>
                  <a:tcPr anchor="b">
                    <a:lnB w="12700" cap="flat" cmpd="sng" algn="ctr">
                      <a:solidFill>
                        <a:srgbClr val="1F497D"/>
                      </a:solidFill>
                      <a:prstDash val="solid"/>
                      <a:round/>
                      <a:headEnd type="none" w="med" len="med"/>
                      <a:tailEnd type="none" w="med" len="med"/>
                    </a:lnB>
                    <a:noFill/>
                  </a:tcPr>
                </a:tc>
                <a:tc>
                  <a:txBody>
                    <a:bodyPr/>
                    <a:lstStyle/>
                    <a:p>
                      <a:pPr algn="ctr"/>
                      <a:r>
                        <a:rPr lang="en-US" sz="1800" b="0" dirty="0">
                          <a:solidFill>
                            <a:schemeClr val="tx1"/>
                          </a:solidFill>
                          <a:latin typeface="Arial" panose="020B0604020202020204" pitchFamily="34" charset="0"/>
                          <a:cs typeface="Arial" panose="020B0604020202020204" pitchFamily="34" charset="0"/>
                        </a:rPr>
                        <a:t>Additional</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Revenue</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and</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Costs from</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Processing</a:t>
                      </a:r>
                      <a:r>
                        <a:rPr lang="en-US" sz="1800" b="0" baseline="0" dirty="0">
                          <a:solidFill>
                            <a:schemeClr val="tx1"/>
                          </a:solidFill>
                          <a:latin typeface="Arial" panose="020B0604020202020204" pitchFamily="34" charset="0"/>
                          <a:cs typeface="Arial" panose="020B0604020202020204" pitchFamily="34" charset="0"/>
                        </a:rPr>
                        <a:t> </a:t>
                      </a:r>
                      <a:r>
                        <a:rPr lang="en-US" sz="1800" b="0" dirty="0">
                          <a:solidFill>
                            <a:schemeClr val="tx1"/>
                          </a:solidFill>
                          <a:latin typeface="Arial" panose="020B0604020202020204" pitchFamily="34" charset="0"/>
                          <a:cs typeface="Arial" panose="020B0604020202020204" pitchFamily="34" charset="0"/>
                        </a:rPr>
                        <a:t>Further</a:t>
                      </a:r>
                    </a:p>
                  </a:txBody>
                  <a:tcPr anchor="b">
                    <a:lnB w="12700" cap="flat" cmpd="sng" algn="ctr">
                      <a:solidFill>
                        <a:srgbClr val="1F497D"/>
                      </a:solidFill>
                      <a:prstDash val="solid"/>
                      <a:round/>
                      <a:headEnd type="none" w="med" len="med"/>
                      <a:tailEnd type="none" w="med" len="med"/>
                    </a:lnB>
                    <a:noFill/>
                  </a:tcPr>
                </a:tc>
                <a:extLst>
                  <a:ext uri="{0D108BD9-81ED-4DB2-BD59-A6C34878D82A}">
                    <a16:rowId xmlns:a16="http://schemas.microsoft.com/office/drawing/2014/main" val="2459698975"/>
                  </a:ext>
                </a:extLst>
              </a:tr>
              <a:tr h="370840">
                <a:tc>
                  <a:txBody>
                    <a:bodyPr/>
                    <a:lstStyle/>
                    <a:p>
                      <a:r>
                        <a:rPr lang="en-US" sz="1800" b="0" dirty="0">
                          <a:latin typeface="Arial" panose="020B0604020202020204" pitchFamily="34" charset="0"/>
                          <a:cs typeface="Arial" panose="020B0604020202020204" pitchFamily="34" charset="0"/>
                        </a:rPr>
                        <a:t>Revenues</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tc>
                  <a:txBody>
                    <a:bodyPr/>
                    <a:lstStyle/>
                    <a:p>
                      <a:pPr algn="r"/>
                      <a:r>
                        <a:rPr lang="en-US" sz="1800" b="0" dirty="0">
                          <a:latin typeface="Arial" panose="020B0604020202020204" pitchFamily="34" charset="0"/>
                          <a:cs typeface="Arial" panose="020B0604020202020204" pitchFamily="34" charset="0"/>
                        </a:rPr>
                        <a:t>$450,000</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tc>
                  <a:txBody>
                    <a:bodyPr/>
                    <a:lstStyle/>
                    <a:p>
                      <a:pPr algn="r"/>
                      <a:r>
                        <a:rPr lang="en-US" sz="1800" b="0" dirty="0">
                          <a:latin typeface="Arial" panose="020B0604020202020204" pitchFamily="34" charset="0"/>
                          <a:cs typeface="Arial" panose="020B0604020202020204" pitchFamily="34" charset="0"/>
                        </a:rPr>
                        <a:t>$550,000</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tc>
                  <a:txBody>
                    <a:bodyPr/>
                    <a:lstStyle/>
                    <a:p>
                      <a:pPr algn="r"/>
                      <a:r>
                        <a:rPr lang="en-US" sz="1800" b="0" dirty="0">
                          <a:latin typeface="Arial" panose="020B0604020202020204" pitchFamily="34" charset="0"/>
                          <a:cs typeface="Arial" panose="020B0604020202020204" pitchFamily="34" charset="0"/>
                        </a:rPr>
                        <a:t>$100,000</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extLst>
                  <a:ext uri="{0D108BD9-81ED-4DB2-BD59-A6C34878D82A}">
                    <a16:rowId xmlns:a16="http://schemas.microsoft.com/office/drawing/2014/main" val="2249640733"/>
                  </a:ext>
                </a:extLst>
              </a:tr>
              <a:tr h="370840">
                <a:tc>
                  <a:txBody>
                    <a:bodyPr/>
                    <a:lstStyle/>
                    <a:p>
                      <a:r>
                        <a:rPr lang="en-US" sz="1800" b="0" dirty="0">
                          <a:latin typeface="Arial" panose="020B0604020202020204" pitchFamily="34" charset="0"/>
                          <a:cs typeface="Arial" panose="020B0604020202020204" pitchFamily="34" charset="0"/>
                        </a:rPr>
                        <a:t>Less: Separate processing costs</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tc>
                  <a:txBody>
                    <a:bodyPr/>
                    <a:lstStyle/>
                    <a:p>
                      <a:pPr algn="r"/>
                      <a:r>
                        <a:rPr lang="en-US" sz="1800" b="0" u="sng" dirty="0">
                          <a:latin typeface="Arial" panose="020B0604020202020204" pitchFamily="34" charset="0"/>
                          <a:cs typeface="Arial" panose="020B0604020202020204" pitchFamily="34" charset="0"/>
                        </a:rPr>
                        <a:t>            -0-</a:t>
                      </a:r>
                    </a:p>
                  </a:txBody>
                  <a:tcPr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tc>
                  <a:txBody>
                    <a:bodyPr/>
                    <a:lstStyle/>
                    <a:p>
                      <a:pPr algn="r"/>
                      <a:r>
                        <a:rPr lang="en-US" sz="1800" b="0" u="sng" dirty="0">
                          <a:latin typeface="Arial" panose="020B0604020202020204" pitchFamily="34" charset="0"/>
                          <a:cs typeface="Arial" panose="020B0604020202020204" pitchFamily="34" charset="0"/>
                        </a:rPr>
                        <a:t>     50,000</a:t>
                      </a:r>
                    </a:p>
                  </a:txBody>
                  <a:tcPr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tc>
                  <a:txBody>
                    <a:bodyPr/>
                    <a:lstStyle/>
                    <a:p>
                      <a:pPr algn="r"/>
                      <a:r>
                        <a:rPr lang="en-US" sz="1800" b="0" u="sng" dirty="0">
                          <a:latin typeface="Arial" panose="020B0604020202020204" pitchFamily="34" charset="0"/>
                          <a:cs typeface="Arial" panose="020B0604020202020204" pitchFamily="34" charset="0"/>
                        </a:rPr>
                        <a:t>    50,000</a:t>
                      </a:r>
                    </a:p>
                  </a:txBody>
                  <a:tcPr anchor="b">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7C1F0"/>
                    </a:solidFill>
                  </a:tcPr>
                </a:tc>
                <a:extLst>
                  <a:ext uri="{0D108BD9-81ED-4DB2-BD59-A6C34878D82A}">
                    <a16:rowId xmlns:a16="http://schemas.microsoft.com/office/drawing/2014/main" val="3179967208"/>
                  </a:ext>
                </a:extLst>
              </a:tr>
              <a:tr h="370840">
                <a:tc>
                  <a:txBody>
                    <a:bodyPr/>
                    <a:lstStyle/>
                    <a:p>
                      <a:r>
                        <a:rPr lang="en-US" sz="1800" b="0" dirty="0">
                          <a:latin typeface="Arial" panose="020B0604020202020204" pitchFamily="34" charset="0"/>
                          <a:cs typeface="Arial" panose="020B0604020202020204" pitchFamily="34" charset="0"/>
                        </a:rPr>
                        <a:t>Margin</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A7C1F0"/>
                    </a:solidFill>
                  </a:tcPr>
                </a:tc>
                <a:tc>
                  <a:txBody>
                    <a:bodyPr/>
                    <a:lstStyle/>
                    <a:p>
                      <a:pPr algn="r"/>
                      <a:r>
                        <a:rPr lang="en-US" sz="1800" b="0" u="dbl" baseline="0" dirty="0">
                          <a:latin typeface="Arial" panose="020B0604020202020204" pitchFamily="34" charset="0"/>
                          <a:cs typeface="Arial" panose="020B0604020202020204" pitchFamily="34" charset="0"/>
                        </a:rPr>
                        <a:t>$450,000</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A7C1F0"/>
                    </a:solidFill>
                  </a:tcPr>
                </a:tc>
                <a:tc>
                  <a:txBody>
                    <a:bodyPr/>
                    <a:lstStyle/>
                    <a:p>
                      <a:pPr algn="r"/>
                      <a:r>
                        <a:rPr lang="en-US" sz="1800" b="0" u="dbl" baseline="0" dirty="0">
                          <a:latin typeface="Arial" panose="020B0604020202020204" pitchFamily="34" charset="0"/>
                          <a:cs typeface="Arial" panose="020B0604020202020204" pitchFamily="34" charset="0"/>
                        </a:rPr>
                        <a:t>$500,000</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A7C1F0"/>
                    </a:solidFill>
                  </a:tcPr>
                </a:tc>
                <a:tc>
                  <a:txBody>
                    <a:bodyPr/>
                    <a:lstStyle/>
                    <a:p>
                      <a:pPr algn="r"/>
                      <a:r>
                        <a:rPr lang="en-US" sz="1800" b="0" u="dbl" baseline="0" dirty="0">
                          <a:latin typeface="Arial" panose="020B0604020202020204" pitchFamily="34" charset="0"/>
                          <a:cs typeface="Arial" panose="020B0604020202020204" pitchFamily="34" charset="0"/>
                        </a:rPr>
                        <a:t>$  50,000</a:t>
                      </a:r>
                    </a:p>
                  </a:txBody>
                  <a:tcP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F497D"/>
                      </a:solidFill>
                      <a:prstDash val="solid"/>
                      <a:round/>
                      <a:headEnd type="none" w="med" len="med"/>
                      <a:tailEnd type="none" w="med" len="med"/>
                    </a:lnB>
                    <a:solidFill>
                      <a:srgbClr val="A7C1F0"/>
                    </a:solidFill>
                  </a:tcPr>
                </a:tc>
                <a:extLst>
                  <a:ext uri="{0D108BD9-81ED-4DB2-BD59-A6C34878D82A}">
                    <a16:rowId xmlns:a16="http://schemas.microsoft.com/office/drawing/2014/main" val="4043826393"/>
                  </a:ext>
                </a:extLst>
              </a:tr>
            </a:tbl>
          </a:graphicData>
        </a:graphic>
      </p:graphicFrame>
      <p:sp>
        <p:nvSpPr>
          <p:cNvPr id="7" name="Content Placeholder 4"/>
          <p:cNvSpPr>
            <a:spLocks noGrp="1"/>
          </p:cNvSpPr>
          <p:nvPr>
            <p:ph idx="13"/>
          </p:nvPr>
        </p:nvSpPr>
        <p:spPr>
          <a:xfrm>
            <a:off x="4419600" y="4872210"/>
            <a:ext cx="2490470" cy="751840"/>
          </a:xfrm>
        </p:spPr>
        <p:txBody>
          <a:bodyPr/>
          <a:lstStyle/>
          <a:p>
            <a:pPr algn="ctr"/>
            <a:r>
              <a:rPr lang="en-US" sz="2000" dirty="0">
                <a:latin typeface="Arial"/>
                <a:cs typeface="Arial"/>
              </a:rPr>
              <a:t>Net gain from processing further</a:t>
            </a:r>
          </a:p>
        </p:txBody>
      </p:sp>
      <p:cxnSp>
        <p:nvCxnSpPr>
          <p:cNvPr id="13" name="Elbow Connector 5">
            <a:extLst>
              <a:ext uri="{FF2B5EF4-FFF2-40B4-BE49-F238E27FC236}">
                <a16:creationId xmlns:a16="http://schemas.microsoft.com/office/drawing/2014/main" id="{743F3907-E09E-8945-BE73-05E6C6A56A04}"/>
              </a:ext>
            </a:extLst>
          </p:cNvPr>
          <p:cNvCxnSpPr/>
          <p:nvPr/>
        </p:nvCxnSpPr>
        <p:spPr bwMode="auto">
          <a:xfrm flipV="1">
            <a:off x="6934200" y="4475018"/>
            <a:ext cx="1130300" cy="773112"/>
          </a:xfrm>
          <a:prstGeom prst="bentConnector2">
            <a:avLst/>
          </a:prstGeom>
          <a:ln w="28575">
            <a:solidFill>
              <a:srgbClr val="B6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ontent Placeholder 6"/>
          <p:cNvSpPr>
            <a:spLocks noGrp="1"/>
          </p:cNvSpPr>
          <p:nvPr>
            <p:ph idx="14"/>
          </p:nvPr>
        </p:nvSpPr>
        <p:spPr>
          <a:xfrm>
            <a:off x="0" y="0"/>
            <a:ext cx="457200" cy="457200"/>
          </a:xfrm>
          <a:solidFill>
            <a:srgbClr val="BEBEBE"/>
          </a:solidFill>
        </p:spPr>
        <p:txBody>
          <a:bodyPr anchor="ctr"/>
          <a:lstStyle/>
          <a:p>
            <a:pPr algn="ctr"/>
            <a:r>
              <a:rPr lang="en-US" sz="1000" b="1" dirty="0"/>
              <a:t>LO 11-9</a:t>
            </a:r>
          </a:p>
        </p:txBody>
      </p:sp>
    </p:spTree>
    <p:extLst>
      <p:ext uri="{BB962C8B-B14F-4D97-AF65-F5344CB8AC3E}">
        <p14:creationId xmlns:p14="http://schemas.microsoft.com/office/powerpoint/2010/main" val="1794125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Deciding What to Do with By-Products</a:t>
            </a:r>
          </a:p>
        </p:txBody>
      </p:sp>
      <p:sp>
        <p:nvSpPr>
          <p:cNvPr id="3" name="Content Placeholder 2"/>
          <p:cNvSpPr>
            <a:spLocks noGrp="1"/>
          </p:cNvSpPr>
          <p:nvPr>
            <p:ph idx="1"/>
          </p:nvPr>
        </p:nvSpPr>
        <p:spPr>
          <a:xfrm>
            <a:off x="457200" y="1295400"/>
            <a:ext cx="8229600" cy="533400"/>
          </a:xfrm>
          <a:solidFill>
            <a:srgbClr val="C6D9F1"/>
          </a:solidFill>
        </p:spPr>
        <p:txBody>
          <a:bodyPr/>
          <a:lstStyle/>
          <a:p>
            <a:pPr marL="1737360" indent="-1737360"/>
            <a:r>
              <a:rPr lang="en-US" altLang="en-US" sz="2800" b="1" dirty="0">
                <a:solidFill>
                  <a:srgbClr val="0000CC"/>
                </a:solidFill>
              </a:rPr>
              <a:t>LO 11-10</a:t>
            </a:r>
            <a:r>
              <a:rPr lang="en-US" altLang="en-US" sz="2800" dirty="0">
                <a:solidFill>
                  <a:srgbClr val="0000CC"/>
                </a:solidFill>
              </a:rPr>
              <a:t>	</a:t>
            </a:r>
            <a:r>
              <a:rPr lang="en-US" altLang="en-US" sz="2400" dirty="0"/>
              <a:t>Account for by-products.</a:t>
            </a:r>
          </a:p>
        </p:txBody>
      </p:sp>
      <p:sp>
        <p:nvSpPr>
          <p:cNvPr id="10" name="Content Placeholder 3"/>
          <p:cNvSpPr>
            <a:spLocks noGrp="1"/>
          </p:cNvSpPr>
          <p:nvPr>
            <p:ph idx="13"/>
          </p:nvPr>
        </p:nvSpPr>
        <p:spPr>
          <a:xfrm>
            <a:off x="457200" y="1905000"/>
            <a:ext cx="8229600" cy="899160"/>
          </a:xfrm>
        </p:spPr>
        <p:txBody>
          <a:bodyPr/>
          <a:lstStyle/>
          <a:p>
            <a:pPr defTabSz="274320">
              <a:buSzPct val="100000"/>
              <a:defRPr/>
            </a:pPr>
            <a:r>
              <a:rPr lang="en-US" sz="2600" dirty="0"/>
              <a:t>By-products are outputs of joint production processes that are relatively minor in quantity or value.</a:t>
            </a:r>
          </a:p>
        </p:txBody>
      </p:sp>
      <p:sp>
        <p:nvSpPr>
          <p:cNvPr id="11" name="Content Placeholder 4"/>
          <p:cNvSpPr>
            <a:spLocks noGrp="1"/>
          </p:cNvSpPr>
          <p:nvPr>
            <p:ph idx="14"/>
          </p:nvPr>
        </p:nvSpPr>
        <p:spPr>
          <a:xfrm>
            <a:off x="457200" y="2865120"/>
            <a:ext cx="8229600" cy="518160"/>
          </a:xfrm>
        </p:spPr>
        <p:txBody>
          <a:bodyPr/>
          <a:lstStyle/>
          <a:p>
            <a:pPr algn="ctr"/>
            <a:r>
              <a:rPr lang="en-US" sz="2600" b="1" dirty="0">
                <a:solidFill>
                  <a:srgbClr val="B44600"/>
                </a:solidFill>
              </a:rPr>
              <a:t>Accounting for by-products:</a:t>
            </a:r>
          </a:p>
        </p:txBody>
      </p:sp>
      <p:sp>
        <p:nvSpPr>
          <p:cNvPr id="5" name="Content Placeholder 5"/>
          <p:cNvSpPr>
            <a:spLocks noGrp="1"/>
          </p:cNvSpPr>
          <p:nvPr>
            <p:ph idx="15"/>
          </p:nvPr>
        </p:nvSpPr>
        <p:spPr>
          <a:xfrm>
            <a:off x="457200" y="3429000"/>
            <a:ext cx="8229600" cy="3048000"/>
          </a:xfrm>
        </p:spPr>
        <p:txBody>
          <a:bodyPr/>
          <a:lstStyle/>
          <a:p>
            <a:pPr>
              <a:spcBef>
                <a:spcPts val="0"/>
              </a:spcBef>
              <a:buSzPct val="100000"/>
              <a:defRPr/>
            </a:pPr>
            <a:r>
              <a:rPr lang="en-US" sz="2600" dirty="0">
                <a:solidFill>
                  <a:srgbClr val="B60000"/>
                </a:solidFill>
                <a:cs typeface="Arial" charset="0"/>
              </a:rPr>
              <a:t>Method 1:</a:t>
            </a:r>
          </a:p>
          <a:p>
            <a:pPr>
              <a:spcBef>
                <a:spcPts val="0"/>
              </a:spcBef>
              <a:buSzPct val="100000"/>
              <a:defRPr/>
            </a:pPr>
            <a:r>
              <a:rPr lang="en-US" sz="2600" dirty="0">
                <a:cs typeface="Arial" charset="0"/>
              </a:rPr>
              <a:t>The net realizable value from sale of the by-products is deducted from the joint costs before allocation to the main products.</a:t>
            </a:r>
          </a:p>
          <a:p>
            <a:pPr>
              <a:spcBef>
                <a:spcPts val="0"/>
              </a:spcBef>
              <a:buSzPct val="100000"/>
              <a:defRPr/>
            </a:pPr>
            <a:r>
              <a:rPr lang="en-US" sz="2600" dirty="0">
                <a:solidFill>
                  <a:srgbClr val="B60000"/>
                </a:solidFill>
                <a:cs typeface="Arial" charset="0"/>
              </a:rPr>
              <a:t>Method 2:</a:t>
            </a:r>
          </a:p>
          <a:p>
            <a:pPr>
              <a:spcBef>
                <a:spcPts val="0"/>
              </a:spcBef>
              <a:buSzPct val="100000"/>
              <a:defRPr/>
            </a:pPr>
            <a:r>
              <a:rPr lang="en-US" sz="2600" dirty="0">
                <a:cs typeface="Arial" charset="0"/>
              </a:rPr>
              <a:t>The proceeds from sale of the by-product are treated as other revenue.</a:t>
            </a:r>
          </a:p>
        </p:txBody>
      </p:sp>
      <p:sp>
        <p:nvSpPr>
          <p:cNvPr id="12" name="Content Placeholder 6"/>
          <p:cNvSpPr>
            <a:spLocks noGrp="1"/>
          </p:cNvSpPr>
          <p:nvPr>
            <p:ph idx="16"/>
          </p:nvPr>
        </p:nvSpPr>
        <p:spPr>
          <a:xfrm>
            <a:off x="0" y="0"/>
            <a:ext cx="533400" cy="457200"/>
          </a:xfrm>
          <a:solidFill>
            <a:srgbClr val="BEBEBE"/>
          </a:solidFill>
        </p:spPr>
        <p:txBody>
          <a:bodyPr anchor="ctr"/>
          <a:lstStyle/>
          <a:p>
            <a:pPr algn="ctr"/>
            <a:r>
              <a:rPr lang="en-US" sz="1000" b="1" dirty="0"/>
              <a:t>LO 11-10</a:t>
            </a:r>
          </a:p>
        </p:txBody>
      </p:sp>
    </p:spTree>
    <p:extLst>
      <p:ext uri="{BB962C8B-B14F-4D97-AF65-F5344CB8AC3E}">
        <p14:creationId xmlns:p14="http://schemas.microsoft.com/office/powerpoint/2010/main" val="1494111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By-Products – Method One</a:t>
            </a:r>
            <a:endParaRPr lang="en-US" sz="1400" dirty="0"/>
          </a:p>
        </p:txBody>
      </p:sp>
      <p:sp>
        <p:nvSpPr>
          <p:cNvPr id="6" name="Content Placeholder 2"/>
          <p:cNvSpPr>
            <a:spLocks noGrp="1"/>
          </p:cNvSpPr>
          <p:nvPr>
            <p:ph idx="1"/>
          </p:nvPr>
        </p:nvSpPr>
        <p:spPr>
          <a:xfrm>
            <a:off x="2933700" y="1376998"/>
            <a:ext cx="3276600" cy="685800"/>
          </a:xfrm>
        </p:spPr>
        <p:txBody>
          <a:bodyPr/>
          <a:lstStyle/>
          <a:p>
            <a:pPr algn="ctr"/>
            <a:r>
              <a:rPr lang="en-US" sz="2000" dirty="0">
                <a:latin typeface="Arial"/>
                <a:cs typeface="Arial"/>
              </a:rPr>
              <a:t>Green Valley Mills</a:t>
            </a:r>
            <a:br>
              <a:rPr lang="en-US" sz="2000" dirty="0">
                <a:latin typeface="Arial"/>
                <a:cs typeface="Arial"/>
              </a:rPr>
            </a:br>
            <a:r>
              <a:rPr lang="en-US" sz="2000" dirty="0">
                <a:latin typeface="Arial"/>
                <a:cs typeface="Arial"/>
              </a:rPr>
              <a:t>For the Month of March</a:t>
            </a:r>
          </a:p>
        </p:txBody>
      </p:sp>
      <p:graphicFrame>
        <p:nvGraphicFramePr>
          <p:cNvPr id="11" name="Table 3"/>
          <p:cNvGraphicFramePr>
            <a:graphicFrameLocks noGrp="1"/>
          </p:cNvGraphicFramePr>
          <p:nvPr>
            <p:extLst>
              <p:ext uri="{D42A27DB-BD31-4B8C-83A1-F6EECF244321}">
                <p14:modId xmlns:p14="http://schemas.microsoft.com/office/powerpoint/2010/main" val="595637507"/>
              </p:ext>
            </p:extLst>
          </p:nvPr>
        </p:nvGraphicFramePr>
        <p:xfrm>
          <a:off x="472440" y="2062798"/>
          <a:ext cx="8321040" cy="296672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902249139"/>
                    </a:ext>
                  </a:extLst>
                </a:gridCol>
                <a:gridCol w="1188720">
                  <a:extLst>
                    <a:ext uri="{9D8B030D-6E8A-4147-A177-3AD203B41FA5}">
                      <a16:colId xmlns:a16="http://schemas.microsoft.com/office/drawing/2014/main" val="3067070420"/>
                    </a:ext>
                  </a:extLst>
                </a:gridCol>
                <a:gridCol w="1188720">
                  <a:extLst>
                    <a:ext uri="{9D8B030D-6E8A-4147-A177-3AD203B41FA5}">
                      <a16:colId xmlns:a16="http://schemas.microsoft.com/office/drawing/2014/main" val="3433872314"/>
                    </a:ext>
                  </a:extLst>
                </a:gridCol>
                <a:gridCol w="1188720">
                  <a:extLst>
                    <a:ext uri="{9D8B030D-6E8A-4147-A177-3AD203B41FA5}">
                      <a16:colId xmlns:a16="http://schemas.microsoft.com/office/drawing/2014/main" val="556668905"/>
                    </a:ext>
                  </a:extLst>
                </a:gridCol>
                <a:gridCol w="1188720">
                  <a:extLst>
                    <a:ext uri="{9D8B030D-6E8A-4147-A177-3AD203B41FA5}">
                      <a16:colId xmlns:a16="http://schemas.microsoft.com/office/drawing/2014/main" val="1295385216"/>
                    </a:ext>
                  </a:extLst>
                </a:gridCol>
              </a:tblGrid>
              <a:tr h="370840">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txBody>
                  <a:tcPr anchor="b">
                    <a:lnB w="12700" cap="flat" cmpd="sng" algn="ctr">
                      <a:solidFill>
                        <a:srgbClr val="8F6FBD"/>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#1-Grade</a:t>
                      </a:r>
                    </a:p>
                  </a:txBody>
                  <a:tcPr anchor="b">
                    <a:lnB w="12700" cap="flat" cmpd="sng" algn="ctr">
                      <a:solidFill>
                        <a:srgbClr val="8F6FBD"/>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#2-Grade</a:t>
                      </a:r>
                    </a:p>
                  </a:txBody>
                  <a:tcPr anchor="b">
                    <a:lnB w="12700" cap="flat" cmpd="sng" algn="ctr">
                      <a:solidFill>
                        <a:srgbClr val="8F6FBD"/>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Sawdust</a:t>
                      </a:r>
                    </a:p>
                  </a:txBody>
                  <a:tcPr anchor="b">
                    <a:lnB w="12700" cap="flat" cmpd="sng" algn="ctr">
                      <a:solidFill>
                        <a:srgbClr val="8F6FBD"/>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Total</a:t>
                      </a:r>
                    </a:p>
                  </a:txBody>
                  <a:tcPr anchor="b">
                    <a:lnB w="12700" cap="flat" cmpd="sng" algn="ctr">
                      <a:solidFill>
                        <a:srgbClr val="8F6FBD"/>
                      </a:solidFill>
                      <a:prstDash val="solid"/>
                      <a:round/>
                      <a:headEnd type="none" w="med" len="med"/>
                      <a:tailEnd type="none" w="med" len="med"/>
                    </a:lnB>
                    <a:noFill/>
                  </a:tcPr>
                </a:tc>
                <a:extLst>
                  <a:ext uri="{0D108BD9-81ED-4DB2-BD59-A6C34878D82A}">
                    <a16:rowId xmlns:a16="http://schemas.microsoft.com/office/drawing/2014/main" val="2459698975"/>
                  </a:ext>
                </a:extLst>
              </a:tr>
              <a:tr h="370840">
                <a:tc>
                  <a:txBody>
                    <a:bodyPr/>
                    <a:lstStyle/>
                    <a:p>
                      <a:r>
                        <a:rPr lang="en-US" sz="1600" b="0" dirty="0">
                          <a:latin typeface="Arial" panose="020B0604020202020204" pitchFamily="34" charset="0"/>
                          <a:cs typeface="Arial" panose="020B0604020202020204" pitchFamily="34" charset="0"/>
                        </a:rPr>
                        <a:t>Sales value</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ap="flat" cmpd="sng" algn="ctr">
                      <a:solidFill>
                        <a:srgbClr val="8F6F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dirty="0">
                          <a:latin typeface="Arial" panose="020B0604020202020204" pitchFamily="34" charset="0"/>
                          <a:cs typeface="Arial" panose="020B0604020202020204" pitchFamily="34" charset="0"/>
                        </a:rPr>
                        <a:t>$300,000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ap="flat" cmpd="sng" algn="ctr">
                      <a:solidFill>
                        <a:srgbClr val="8F6F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dirty="0">
                          <a:latin typeface="Arial" panose="020B0604020202020204" pitchFamily="34" charset="0"/>
                          <a:cs typeface="Arial" panose="020B0604020202020204" pitchFamily="34" charset="0"/>
                        </a:rPr>
                        <a:t>$450,000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ap="flat" cmpd="sng" algn="ctr">
                      <a:solidFill>
                        <a:srgbClr val="8F6F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dirty="0">
                          <a:latin typeface="Arial" panose="020B0604020202020204" pitchFamily="34" charset="0"/>
                          <a:cs typeface="Arial" panose="020B0604020202020204" pitchFamily="34" charset="0"/>
                        </a:rPr>
                        <a:t>$15,000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ap="flat" cmpd="sng" algn="ctr">
                      <a:solidFill>
                        <a:srgbClr val="8F6F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dirty="0">
                          <a:latin typeface="Arial" panose="020B0604020202020204" pitchFamily="34" charset="0"/>
                          <a:cs typeface="Arial" panose="020B0604020202020204" pitchFamily="34" charset="0"/>
                        </a:rPr>
                        <a:t>$765,000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ap="flat" cmpd="sng" algn="ctr">
                      <a:solidFill>
                        <a:srgbClr val="8F6FBD"/>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2249640733"/>
                  </a:ext>
                </a:extLst>
              </a:tr>
              <a:tr h="370840">
                <a:tc>
                  <a:txBody>
                    <a:bodyPr/>
                    <a:lstStyle/>
                    <a:p>
                      <a:r>
                        <a:rPr lang="en-US" sz="1600" b="0" dirty="0">
                          <a:latin typeface="Arial" panose="020B0604020202020204" pitchFamily="34" charset="0"/>
                          <a:cs typeface="Arial" panose="020B0604020202020204" pitchFamily="34" charset="0"/>
                        </a:rPr>
                        <a:t>Less: Additional processing costs</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u="sng" dirty="0">
                          <a:latin typeface="Arial" panose="020B0604020202020204" pitchFamily="34" charset="0"/>
                          <a:cs typeface="Arial" panose="020B0604020202020204" pitchFamily="34" charset="0"/>
                        </a:rPr>
                        <a:t>          -0-</a:t>
                      </a:r>
                    </a:p>
                  </a:txBody>
                  <a:tcPr anchor="b">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u="sng" dirty="0">
                          <a:latin typeface="Arial" panose="020B0604020202020204" pitchFamily="34" charset="0"/>
                          <a:cs typeface="Arial" panose="020B0604020202020204" pitchFamily="34" charset="0"/>
                        </a:rPr>
                        <a:t>          -0-</a:t>
                      </a:r>
                    </a:p>
                  </a:txBody>
                  <a:tcPr anchor="b">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9A5D6"/>
                    </a:solidFill>
                  </a:tcPr>
                </a:tc>
                <a:tc>
                  <a:txBody>
                    <a:bodyPr/>
                    <a:lstStyle/>
                    <a:p>
                      <a:pPr algn="r"/>
                      <a:r>
                        <a:rPr lang="en-US" sz="1600" b="0" u="sng" dirty="0">
                          <a:latin typeface="Arial" panose="020B0604020202020204" pitchFamily="34" charset="0"/>
                          <a:cs typeface="Arial" panose="020B0604020202020204" pitchFamily="34" charset="0"/>
                        </a:rPr>
                        <a:t>        -0-</a:t>
                      </a:r>
                    </a:p>
                  </a:txBody>
                  <a:tcPr anchor="b">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latin typeface="Arial" panose="020B0604020202020204" pitchFamily="34" charset="0"/>
                          <a:cs typeface="Arial" panose="020B0604020202020204" pitchFamily="34" charset="0"/>
                        </a:rPr>
                        <a:t>          -0-</a:t>
                      </a:r>
                    </a:p>
                  </a:txBody>
                  <a:tcPr anchor="b">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3179967208"/>
                  </a:ext>
                </a:extLst>
              </a:tr>
              <a:tr h="370840">
                <a:tc>
                  <a:txBody>
                    <a:bodyPr/>
                    <a:lstStyle/>
                    <a:p>
                      <a:r>
                        <a:rPr lang="en-US" sz="1600" b="0" dirty="0">
                          <a:latin typeface="Arial" panose="020B0604020202020204" pitchFamily="34" charset="0"/>
                          <a:cs typeface="Arial" panose="020B0604020202020204" pitchFamily="34" charset="0"/>
                        </a:rPr>
                        <a:t>Net realizable value at split-off point</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$300,000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$450,000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$15,000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$765,000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4043826393"/>
                  </a:ext>
                </a:extLst>
              </a:tr>
              <a:tr h="370840">
                <a:tc>
                  <a:txBody>
                    <a:bodyPr/>
                    <a:lstStyle/>
                    <a:p>
                      <a:r>
                        <a:rPr lang="en-US" sz="1600" b="0" dirty="0">
                          <a:latin typeface="Arial" panose="020B0604020202020204" pitchFamily="34" charset="0"/>
                          <a:cs typeface="Arial" panose="020B0604020202020204" pitchFamily="34" charset="0"/>
                        </a:rPr>
                        <a:t>Deduct: Sales value of by-</a:t>
                      </a:r>
                      <a:r>
                        <a:rPr lang="en-US" sz="1600" b="0" dirty="0" err="1">
                          <a:latin typeface="Arial" panose="020B0604020202020204" pitchFamily="34" charset="0"/>
                          <a:cs typeface="Arial" panose="020B0604020202020204" pitchFamily="34" charset="0"/>
                        </a:rPr>
                        <a:t>product</a:t>
                      </a:r>
                      <a:r>
                        <a:rPr lang="en-US" sz="1600" b="0" baseline="30000" dirty="0" err="1">
                          <a:latin typeface="Arial" panose="020B0604020202020204" pitchFamily="34" charset="0"/>
                          <a:cs typeface="Arial" panose="020B0604020202020204" pitchFamily="34" charset="0"/>
                        </a:rPr>
                        <a:t>a</a:t>
                      </a:r>
                      <a:endParaRPr lang="en-US" sz="1600" b="0" baseline="30000" dirty="0">
                        <a:latin typeface="Arial" panose="020B0604020202020204" pitchFamily="34" charset="0"/>
                        <a:cs typeface="Arial" panose="020B0604020202020204" pitchFamily="34" charset="0"/>
                      </a:endParaRP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none" dirty="0">
                          <a:latin typeface="Arial" panose="020B0604020202020204" pitchFamily="34" charset="0"/>
                          <a:cs typeface="Arial" panose="020B0604020202020204" pitchFamily="34" charset="0"/>
                        </a:rPr>
                        <a:t>-0-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none" dirty="0">
                          <a:latin typeface="Arial" panose="020B0604020202020204" pitchFamily="34" charset="0"/>
                          <a:cs typeface="Arial" panose="020B0604020202020204" pitchFamily="34" charset="0"/>
                        </a:rPr>
                        <a:t>-0-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none" dirty="0">
                          <a:latin typeface="Arial" panose="020B0604020202020204" pitchFamily="34" charset="0"/>
                          <a:cs typeface="Arial" panose="020B0604020202020204" pitchFamily="34" charset="0"/>
                        </a:rPr>
                        <a:t>15,000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none" dirty="0">
                          <a:latin typeface="Arial" panose="020B0604020202020204" pitchFamily="34" charset="0"/>
                          <a:cs typeface="Arial" panose="020B0604020202020204" pitchFamily="34" charset="0"/>
                        </a:rPr>
                        <a:t>15,000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461158839"/>
                  </a:ext>
                </a:extLst>
              </a:tr>
              <a:tr h="370840">
                <a:tc>
                  <a:txBody>
                    <a:bodyPr/>
                    <a:lstStyle/>
                    <a:p>
                      <a:r>
                        <a:rPr lang="en-US" sz="1600" b="0" dirty="0">
                          <a:latin typeface="Arial" panose="020B0604020202020204" pitchFamily="34" charset="0"/>
                          <a:cs typeface="Arial" panose="020B0604020202020204" pitchFamily="34" charset="0"/>
                        </a:rPr>
                        <a:t>Allocated remaining joint </a:t>
                      </a:r>
                      <a:r>
                        <a:rPr lang="en-US" sz="1600" b="0" dirty="0" err="1">
                          <a:latin typeface="Arial" panose="020B0604020202020204" pitchFamily="34" charset="0"/>
                          <a:cs typeface="Arial" panose="020B0604020202020204" pitchFamily="34" charset="0"/>
                        </a:rPr>
                        <a:t>costs</a:t>
                      </a:r>
                      <a:r>
                        <a:rPr lang="en-US" sz="1600" b="0" baseline="30000" dirty="0" err="1">
                          <a:latin typeface="Arial" panose="020B0604020202020204" pitchFamily="34" charset="0"/>
                          <a:cs typeface="Arial" panose="020B0604020202020204" pitchFamily="34" charset="0"/>
                        </a:rPr>
                        <a:t>a</a:t>
                      </a:r>
                      <a:endParaRPr lang="en-US" sz="1600" b="0" baseline="30000" dirty="0">
                        <a:latin typeface="Arial" panose="020B0604020202020204" pitchFamily="34" charset="0"/>
                        <a:cs typeface="Arial" panose="020B0604020202020204" pitchFamily="34" charset="0"/>
                      </a:endParaRP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sng" baseline="0" dirty="0">
                          <a:latin typeface="Arial" panose="020B0604020202020204" pitchFamily="34" charset="0"/>
                          <a:cs typeface="Arial" panose="020B0604020202020204" pitchFamily="34" charset="0"/>
                        </a:rPr>
                        <a:t> </a:t>
                      </a:r>
                      <a:r>
                        <a:rPr lang="en-US" sz="1600" b="0" u="sng" dirty="0">
                          <a:latin typeface="Arial" panose="020B0604020202020204" pitchFamily="34" charset="0"/>
                          <a:cs typeface="Arial" panose="020B0604020202020204" pitchFamily="34" charset="0"/>
                        </a:rPr>
                        <a:t>102,000</a:t>
                      </a:r>
                      <a:r>
                        <a:rPr lang="en-US" sz="1600" b="0" u="sng" baseline="30000" dirty="0">
                          <a:latin typeface="Arial" panose="020B0604020202020204" pitchFamily="34" charset="0"/>
                          <a:cs typeface="Arial" panose="020B0604020202020204" pitchFamily="34" charset="0"/>
                        </a:rPr>
                        <a:t>b</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sng" dirty="0">
                          <a:latin typeface="Arial" panose="020B0604020202020204" pitchFamily="34" charset="0"/>
                          <a:cs typeface="Arial" panose="020B0604020202020204" pitchFamily="34" charset="0"/>
                        </a:rPr>
                        <a:t>153,000</a:t>
                      </a:r>
                      <a:r>
                        <a:rPr lang="en-US" sz="1600" b="0" u="sng" baseline="30000" dirty="0">
                          <a:latin typeface="Arial" panose="020B0604020202020204" pitchFamily="34" charset="0"/>
                          <a:cs typeface="Arial" panose="020B0604020202020204" pitchFamily="34" charset="0"/>
                        </a:rPr>
                        <a:t>c</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solidFill>
                            <a:schemeClr val="dk1"/>
                          </a:solidFill>
                          <a:latin typeface="Arial" panose="020B0604020202020204" pitchFamily="34" charset="0"/>
                          <a:ea typeface="+mn-ea"/>
                          <a:cs typeface="Arial" panose="020B0604020202020204" pitchFamily="34" charset="0"/>
                        </a:rPr>
                        <a:t>        -0-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sng" dirty="0">
                          <a:latin typeface="Arial" panose="020B0604020202020204" pitchFamily="34" charset="0"/>
                          <a:cs typeface="Arial" panose="020B0604020202020204" pitchFamily="34" charset="0"/>
                        </a:rPr>
                        <a:t>  255,000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142241988"/>
                  </a:ext>
                </a:extLst>
              </a:tr>
              <a:tr h="370840">
                <a:tc>
                  <a:txBody>
                    <a:bodyPr/>
                    <a:lstStyle/>
                    <a:p>
                      <a:r>
                        <a:rPr lang="en-US" sz="1600" b="0" dirty="0">
                          <a:latin typeface="Arial" panose="020B0604020202020204" pitchFamily="34" charset="0"/>
                          <a:cs typeface="Arial" panose="020B0604020202020204" pitchFamily="34" charset="0"/>
                        </a:rPr>
                        <a:t>Gross margin</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dbl" baseline="0" dirty="0">
                          <a:latin typeface="Arial" panose="020B0604020202020204" pitchFamily="34" charset="0"/>
                          <a:cs typeface="Arial" panose="020B0604020202020204" pitchFamily="34" charset="0"/>
                        </a:rPr>
                        <a:t>$198,000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dbl" baseline="0" dirty="0">
                          <a:latin typeface="Arial" panose="020B0604020202020204" pitchFamily="34" charset="0"/>
                          <a:cs typeface="Arial" panose="020B0604020202020204" pitchFamily="34" charset="0"/>
                        </a:rPr>
                        <a:t>$297,000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dbl" baseline="0" dirty="0">
                          <a:solidFill>
                            <a:schemeClr val="dk1"/>
                          </a:solidFill>
                          <a:latin typeface="Arial" panose="020B0604020202020204" pitchFamily="34" charset="0"/>
                          <a:ea typeface="+mn-ea"/>
                          <a:cs typeface="Arial" panose="020B0604020202020204" pitchFamily="34" charset="0"/>
                        </a:rPr>
                        <a:t>        -0-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dbl" baseline="0" dirty="0">
                          <a:latin typeface="Arial" panose="020B0604020202020204" pitchFamily="34" charset="0"/>
                          <a:cs typeface="Arial" panose="020B0604020202020204" pitchFamily="34" charset="0"/>
                        </a:rPr>
                        <a:t>$495,000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1613118818"/>
                  </a:ext>
                </a:extLst>
              </a:tr>
              <a:tr h="370840">
                <a:tc>
                  <a:txBody>
                    <a:bodyPr/>
                    <a:lstStyle/>
                    <a:p>
                      <a:r>
                        <a:rPr lang="en-US" sz="1600" b="0" dirty="0">
                          <a:latin typeface="Arial" panose="020B0604020202020204" pitchFamily="34" charset="0"/>
                          <a:cs typeface="Arial" panose="020B0604020202020204" pitchFamily="34" charset="0"/>
                        </a:rPr>
                        <a:t>Gross margin as a percent of sales</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solidFill>
                        <a:srgbClr val="8F6FBD"/>
                      </a:solid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66%</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solidFill>
                        <a:srgbClr val="8F6FBD"/>
                      </a:solid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66%</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solidFill>
                        <a:srgbClr val="8F6FBD"/>
                      </a:solid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u="none" dirty="0">
                          <a:latin typeface="Arial" panose="020B0604020202020204" pitchFamily="34" charset="0"/>
                          <a:cs typeface="Arial" panose="020B0604020202020204" pitchFamily="34" charset="0"/>
                        </a:rPr>
                        <a:t>0%</a:t>
                      </a: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solidFill>
                        <a:srgbClr val="8F6FBD"/>
                      </a:solidFill>
                      <a:prstDash val="solid"/>
                      <a:round/>
                      <a:headEnd type="none" w="med" len="med"/>
                      <a:tailEnd type="none" w="med" len="med"/>
                    </a:lnB>
                    <a:lnTlToBr w="12700" cmpd="sng">
                      <a:noFill/>
                      <a:prstDash val="solid"/>
                    </a:lnTlToBr>
                    <a:lnBlToTr w="12700" cmpd="sng">
                      <a:noFill/>
                      <a:prstDash val="solid"/>
                    </a:lnBlToTr>
                    <a:solidFill>
                      <a:srgbClr val="B9A5D6"/>
                    </a:solidFill>
                  </a:tcPr>
                </a:tc>
                <a:tc>
                  <a:txBody>
                    <a:bodyPr/>
                    <a:lstStyle/>
                    <a:p>
                      <a:pPr algn="r"/>
                      <a:r>
                        <a:rPr lang="en-US" sz="1600" b="0" dirty="0">
                          <a:solidFill>
                            <a:schemeClr val="dk1"/>
                          </a:solidFill>
                          <a:latin typeface="Arial"/>
                          <a:ea typeface="+mn-ea"/>
                          <a:cs typeface="Arial"/>
                        </a:rPr>
                        <a:t>65%</a:t>
                      </a:r>
                      <a:endParaRPr lang="en-US" sz="1600" b="0" u="none" dirty="0">
                        <a:latin typeface="Arial" panose="020B0604020202020204" pitchFamily="34" charset="0"/>
                        <a:cs typeface="Arial" panose="020B0604020202020204" pitchFamily="34" charset="0"/>
                      </a:endParaRPr>
                    </a:p>
                  </a:txBody>
                  <a:tcPr>
                    <a:lnL w="12700" cap="flat" cmpd="sng" algn="ctr">
                      <a:solidFill>
                        <a:srgbClr val="8F6FBD"/>
                      </a:solidFill>
                      <a:prstDash val="solid"/>
                      <a:round/>
                      <a:headEnd type="none" w="med" len="med"/>
                      <a:tailEnd type="none" w="med" len="med"/>
                    </a:lnL>
                    <a:lnR w="12700" cap="flat" cmpd="sng" algn="ctr">
                      <a:solidFill>
                        <a:srgbClr val="8F6FBD"/>
                      </a:solidFill>
                      <a:prstDash val="solid"/>
                      <a:round/>
                      <a:headEnd type="none" w="med" len="med"/>
                      <a:tailEnd type="none" w="med" len="med"/>
                    </a:lnR>
                    <a:lnT w="12700" cmpd="sng">
                      <a:noFill/>
                    </a:lnT>
                    <a:lnB w="12700" cap="flat" cmpd="sng" algn="ctr">
                      <a:solidFill>
                        <a:srgbClr val="8F6FBD"/>
                      </a:solidFill>
                      <a:prstDash val="solid"/>
                      <a:round/>
                      <a:headEnd type="none" w="med" len="med"/>
                      <a:tailEnd type="none" w="med" len="med"/>
                    </a:lnB>
                    <a:lnTlToBr w="12700" cmpd="sng">
                      <a:noFill/>
                      <a:prstDash val="solid"/>
                    </a:lnTlToBr>
                    <a:lnBlToTr w="12700" cmpd="sng">
                      <a:noFill/>
                      <a:prstDash val="solid"/>
                    </a:lnBlToTr>
                    <a:solidFill>
                      <a:srgbClr val="B9A5D6"/>
                    </a:solidFill>
                  </a:tcPr>
                </a:tc>
                <a:extLst>
                  <a:ext uri="{0D108BD9-81ED-4DB2-BD59-A6C34878D82A}">
                    <a16:rowId xmlns:a16="http://schemas.microsoft.com/office/drawing/2014/main" val="1070904730"/>
                  </a:ext>
                </a:extLst>
              </a:tr>
            </a:tbl>
          </a:graphicData>
        </a:graphic>
      </p:graphicFrame>
      <p:sp>
        <p:nvSpPr>
          <p:cNvPr id="3" name="Content Placeholder 4"/>
          <p:cNvSpPr>
            <a:spLocks noGrp="1"/>
          </p:cNvSpPr>
          <p:nvPr>
            <p:ph idx="13"/>
          </p:nvPr>
        </p:nvSpPr>
        <p:spPr>
          <a:xfrm>
            <a:off x="480060" y="5063808"/>
            <a:ext cx="8313420" cy="929640"/>
          </a:xfrm>
        </p:spPr>
        <p:txBody>
          <a:bodyPr/>
          <a:lstStyle/>
          <a:p>
            <a:pPr>
              <a:spcBef>
                <a:spcPts val="0"/>
              </a:spcBef>
            </a:pPr>
            <a:r>
              <a:rPr lang="en-US" sz="1600" baseline="30000" dirty="0">
                <a:latin typeface="Arial"/>
                <a:cs typeface="Arial"/>
              </a:rPr>
              <a:t>a</a:t>
            </a:r>
            <a:r>
              <a:rPr lang="en-US" sz="1600" dirty="0">
                <a:latin typeface="Arial"/>
                <a:cs typeface="Arial"/>
              </a:rPr>
              <a:t> Joint costs adjusted for sales value of by-product (sawdust)</a:t>
            </a:r>
          </a:p>
          <a:p>
            <a:pPr>
              <a:spcBef>
                <a:spcPts val="0"/>
              </a:spcBef>
            </a:pPr>
            <a:r>
              <a:rPr lang="en-US" sz="1600" baseline="30000" dirty="0">
                <a:latin typeface="Arial"/>
                <a:cs typeface="Arial"/>
              </a:rPr>
              <a:t>b</a:t>
            </a:r>
            <a:r>
              <a:rPr lang="en-US" sz="1600" dirty="0">
                <a:latin typeface="Arial"/>
                <a:cs typeface="Arial"/>
              </a:rPr>
              <a:t> ($300,000 ÷ $750,000) or 40% × ($270,000 – $15,000)</a:t>
            </a:r>
          </a:p>
          <a:p>
            <a:pPr>
              <a:spcBef>
                <a:spcPts val="0"/>
              </a:spcBef>
            </a:pPr>
            <a:r>
              <a:rPr lang="en-US" sz="1600" baseline="30000" dirty="0">
                <a:latin typeface="Arial"/>
                <a:cs typeface="Arial"/>
              </a:rPr>
              <a:t>c</a:t>
            </a:r>
            <a:r>
              <a:rPr lang="en-US" sz="1600" dirty="0">
                <a:latin typeface="Arial"/>
                <a:cs typeface="Arial"/>
              </a:rPr>
              <a:t> ($450,000 ÷ $750,000) or 60% × ($270,000 – $15,000)</a:t>
            </a:r>
          </a:p>
        </p:txBody>
      </p:sp>
      <p:sp>
        <p:nvSpPr>
          <p:cNvPr id="10" name="Content Placeholder 5"/>
          <p:cNvSpPr>
            <a:spLocks noGrp="1"/>
          </p:cNvSpPr>
          <p:nvPr>
            <p:ph idx="14"/>
          </p:nvPr>
        </p:nvSpPr>
        <p:spPr>
          <a:xfrm>
            <a:off x="0" y="0"/>
            <a:ext cx="530352" cy="457200"/>
          </a:xfrm>
          <a:solidFill>
            <a:srgbClr val="BEBEBE"/>
          </a:solidFill>
        </p:spPr>
        <p:txBody>
          <a:bodyPr anchor="ctr"/>
          <a:lstStyle/>
          <a:p>
            <a:pPr algn="ctr"/>
            <a:r>
              <a:rPr lang="en-US" sz="1000" b="1" dirty="0"/>
              <a:t>LO 11-10</a:t>
            </a:r>
          </a:p>
        </p:txBody>
      </p:sp>
    </p:spTree>
    <p:extLst>
      <p:ext uri="{BB962C8B-B14F-4D97-AF65-F5344CB8AC3E}">
        <p14:creationId xmlns:p14="http://schemas.microsoft.com/office/powerpoint/2010/main" val="952876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By-Products – Method Two</a:t>
            </a:r>
            <a:endParaRPr lang="en-US" sz="1400" dirty="0"/>
          </a:p>
        </p:txBody>
      </p:sp>
      <p:sp>
        <p:nvSpPr>
          <p:cNvPr id="6" name="Content Placeholder 2"/>
          <p:cNvSpPr>
            <a:spLocks noGrp="1"/>
          </p:cNvSpPr>
          <p:nvPr>
            <p:ph idx="1"/>
          </p:nvPr>
        </p:nvSpPr>
        <p:spPr>
          <a:xfrm>
            <a:off x="2933700" y="1376998"/>
            <a:ext cx="3276600" cy="685800"/>
          </a:xfrm>
        </p:spPr>
        <p:txBody>
          <a:bodyPr/>
          <a:lstStyle/>
          <a:p>
            <a:pPr algn="ctr"/>
            <a:r>
              <a:rPr lang="en-US" sz="2000" dirty="0">
                <a:latin typeface="Arial"/>
                <a:cs typeface="Arial"/>
              </a:rPr>
              <a:t>Green Valley Mills</a:t>
            </a:r>
            <a:br>
              <a:rPr lang="en-US" sz="2000" dirty="0">
                <a:latin typeface="Arial"/>
                <a:cs typeface="Arial"/>
              </a:rPr>
            </a:br>
            <a:r>
              <a:rPr lang="en-US" sz="2000" dirty="0">
                <a:latin typeface="Arial"/>
                <a:cs typeface="Arial"/>
              </a:rPr>
              <a:t>For the Month of March</a:t>
            </a:r>
          </a:p>
        </p:txBody>
      </p:sp>
      <p:graphicFrame>
        <p:nvGraphicFramePr>
          <p:cNvPr id="11" name="Table 3"/>
          <p:cNvGraphicFramePr>
            <a:graphicFrameLocks noGrp="1"/>
          </p:cNvGraphicFramePr>
          <p:nvPr>
            <p:extLst>
              <p:ext uri="{D42A27DB-BD31-4B8C-83A1-F6EECF244321}">
                <p14:modId xmlns:p14="http://schemas.microsoft.com/office/powerpoint/2010/main" val="4180742524"/>
              </p:ext>
            </p:extLst>
          </p:nvPr>
        </p:nvGraphicFramePr>
        <p:xfrm>
          <a:off x="472440" y="2062798"/>
          <a:ext cx="8321040" cy="2595880"/>
        </p:xfrm>
        <a:graphic>
          <a:graphicData uri="http://schemas.openxmlformats.org/drawingml/2006/table">
            <a:tbl>
              <a:tblPr firstRow="1" bandRow="1">
                <a:tableStyleId>{5C22544A-7EE6-4342-B048-85BDC9FD1C3A}</a:tableStyleId>
              </a:tblPr>
              <a:tblGrid>
                <a:gridCol w="3566160">
                  <a:extLst>
                    <a:ext uri="{9D8B030D-6E8A-4147-A177-3AD203B41FA5}">
                      <a16:colId xmlns:a16="http://schemas.microsoft.com/office/drawing/2014/main" val="2902249139"/>
                    </a:ext>
                  </a:extLst>
                </a:gridCol>
                <a:gridCol w="1188720">
                  <a:extLst>
                    <a:ext uri="{9D8B030D-6E8A-4147-A177-3AD203B41FA5}">
                      <a16:colId xmlns:a16="http://schemas.microsoft.com/office/drawing/2014/main" val="3067070420"/>
                    </a:ext>
                  </a:extLst>
                </a:gridCol>
                <a:gridCol w="1188720">
                  <a:extLst>
                    <a:ext uri="{9D8B030D-6E8A-4147-A177-3AD203B41FA5}">
                      <a16:colId xmlns:a16="http://schemas.microsoft.com/office/drawing/2014/main" val="3433872314"/>
                    </a:ext>
                  </a:extLst>
                </a:gridCol>
                <a:gridCol w="1188720">
                  <a:extLst>
                    <a:ext uri="{9D8B030D-6E8A-4147-A177-3AD203B41FA5}">
                      <a16:colId xmlns:a16="http://schemas.microsoft.com/office/drawing/2014/main" val="556668905"/>
                    </a:ext>
                  </a:extLst>
                </a:gridCol>
                <a:gridCol w="1188720">
                  <a:extLst>
                    <a:ext uri="{9D8B030D-6E8A-4147-A177-3AD203B41FA5}">
                      <a16:colId xmlns:a16="http://schemas.microsoft.com/office/drawing/2014/main" val="1295385216"/>
                    </a:ext>
                  </a:extLst>
                </a:gridCol>
              </a:tblGrid>
              <a:tr h="370840">
                <a:tc>
                  <a:txBody>
                    <a:bodyPr/>
                    <a:lstStyle/>
                    <a:p>
                      <a:pPr algn="ctr"/>
                      <a:endParaRPr lang="en-US" sz="1600" b="0" dirty="0">
                        <a:solidFill>
                          <a:schemeClr val="tx1"/>
                        </a:solidFill>
                        <a:latin typeface="Arial" panose="020B0604020202020204" pitchFamily="34" charset="0"/>
                        <a:cs typeface="Arial" panose="020B0604020202020204" pitchFamily="34" charset="0"/>
                      </a:endParaRPr>
                    </a:p>
                  </a:txBody>
                  <a:tcPr anchor="b">
                    <a:lnB w="12700" cap="flat" cmpd="sng" algn="ctr">
                      <a:solidFill>
                        <a:srgbClr val="96D834"/>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#1-Grade</a:t>
                      </a:r>
                    </a:p>
                  </a:txBody>
                  <a:tcPr anchor="b">
                    <a:lnB w="12700" cap="flat" cmpd="sng" algn="ctr">
                      <a:solidFill>
                        <a:srgbClr val="96D834"/>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#2-Grade</a:t>
                      </a:r>
                    </a:p>
                  </a:txBody>
                  <a:tcPr anchor="b">
                    <a:lnB w="12700" cap="flat" cmpd="sng" algn="ctr">
                      <a:solidFill>
                        <a:srgbClr val="96D834"/>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Sawdust</a:t>
                      </a:r>
                    </a:p>
                  </a:txBody>
                  <a:tcPr anchor="b">
                    <a:lnB w="12700" cap="flat" cmpd="sng" algn="ctr">
                      <a:solidFill>
                        <a:srgbClr val="96D834"/>
                      </a:solidFill>
                      <a:prstDash val="solid"/>
                      <a:round/>
                      <a:headEnd type="none" w="med" len="med"/>
                      <a:tailEnd type="none" w="med" len="med"/>
                    </a:lnB>
                    <a:noFill/>
                  </a:tcPr>
                </a:tc>
                <a:tc>
                  <a:txBody>
                    <a:bodyPr/>
                    <a:lstStyle/>
                    <a:p>
                      <a:pPr algn="ctr"/>
                      <a:r>
                        <a:rPr lang="en-US" sz="1600" b="0" dirty="0">
                          <a:solidFill>
                            <a:schemeClr val="tx1"/>
                          </a:solidFill>
                          <a:latin typeface="Arial" panose="020B0604020202020204" pitchFamily="34" charset="0"/>
                          <a:cs typeface="Arial" panose="020B0604020202020204" pitchFamily="34" charset="0"/>
                        </a:rPr>
                        <a:t>Total</a:t>
                      </a:r>
                    </a:p>
                  </a:txBody>
                  <a:tcPr anchor="b">
                    <a:lnB w="12700" cap="flat" cmpd="sng" algn="ctr">
                      <a:solidFill>
                        <a:srgbClr val="96D834"/>
                      </a:solidFill>
                      <a:prstDash val="solid"/>
                      <a:round/>
                      <a:headEnd type="none" w="med" len="med"/>
                      <a:tailEnd type="none" w="med" len="med"/>
                    </a:lnB>
                    <a:noFill/>
                  </a:tcPr>
                </a:tc>
                <a:extLst>
                  <a:ext uri="{0D108BD9-81ED-4DB2-BD59-A6C34878D82A}">
                    <a16:rowId xmlns:a16="http://schemas.microsoft.com/office/drawing/2014/main" val="2459698975"/>
                  </a:ext>
                </a:extLst>
              </a:tr>
              <a:tr h="370840">
                <a:tc>
                  <a:txBody>
                    <a:bodyPr/>
                    <a:lstStyle/>
                    <a:p>
                      <a:r>
                        <a:rPr lang="en-US" sz="1600" b="0" dirty="0">
                          <a:latin typeface="Arial" panose="020B0604020202020204" pitchFamily="34" charset="0"/>
                          <a:cs typeface="Arial" panose="020B0604020202020204" pitchFamily="34" charset="0"/>
                        </a:rPr>
                        <a:t>Sales value</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ap="flat" cmpd="sng" algn="ctr">
                      <a:solidFill>
                        <a:srgbClr val="96D83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dirty="0">
                          <a:latin typeface="Arial" panose="020B0604020202020204" pitchFamily="34" charset="0"/>
                          <a:cs typeface="Arial" panose="020B0604020202020204" pitchFamily="34" charset="0"/>
                        </a:rPr>
                        <a:t>$300,000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ap="flat" cmpd="sng" algn="ctr">
                      <a:solidFill>
                        <a:srgbClr val="96D83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dirty="0">
                          <a:latin typeface="Arial" panose="020B0604020202020204" pitchFamily="34" charset="0"/>
                          <a:cs typeface="Arial" panose="020B0604020202020204" pitchFamily="34" charset="0"/>
                        </a:rPr>
                        <a:t>$450,000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ap="flat" cmpd="sng" algn="ctr">
                      <a:solidFill>
                        <a:srgbClr val="96D83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dirty="0">
                          <a:latin typeface="Arial" panose="020B0604020202020204" pitchFamily="34" charset="0"/>
                          <a:cs typeface="Arial" panose="020B0604020202020204" pitchFamily="34" charset="0"/>
                        </a:rPr>
                        <a:t>$15,000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ap="flat" cmpd="sng" algn="ctr">
                      <a:solidFill>
                        <a:srgbClr val="96D83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dirty="0">
                          <a:latin typeface="Arial" panose="020B0604020202020204" pitchFamily="34" charset="0"/>
                          <a:cs typeface="Arial" panose="020B0604020202020204" pitchFamily="34" charset="0"/>
                        </a:rPr>
                        <a:t>$765,000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ap="flat" cmpd="sng" algn="ctr">
                      <a:solidFill>
                        <a:srgbClr val="96D834"/>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AEB97"/>
                    </a:solidFill>
                  </a:tcPr>
                </a:tc>
                <a:extLst>
                  <a:ext uri="{0D108BD9-81ED-4DB2-BD59-A6C34878D82A}">
                    <a16:rowId xmlns:a16="http://schemas.microsoft.com/office/drawing/2014/main" val="2249640733"/>
                  </a:ext>
                </a:extLst>
              </a:tr>
              <a:tr h="370840">
                <a:tc>
                  <a:txBody>
                    <a:bodyPr/>
                    <a:lstStyle/>
                    <a:p>
                      <a:r>
                        <a:rPr lang="en-US" sz="1600" b="0" dirty="0">
                          <a:latin typeface="Arial" panose="020B0604020202020204" pitchFamily="34" charset="0"/>
                          <a:cs typeface="Arial" panose="020B0604020202020204" pitchFamily="34" charset="0"/>
                        </a:rPr>
                        <a:t>Less: Additional processing costs</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u="sng" dirty="0">
                          <a:latin typeface="Arial" panose="020B0604020202020204" pitchFamily="34" charset="0"/>
                          <a:cs typeface="Arial" panose="020B0604020202020204" pitchFamily="34" charset="0"/>
                        </a:rPr>
                        <a:t>          -0-</a:t>
                      </a:r>
                    </a:p>
                  </a:txBody>
                  <a:tcPr anchor="b">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u="sng" dirty="0">
                          <a:latin typeface="Arial" panose="020B0604020202020204" pitchFamily="34" charset="0"/>
                          <a:cs typeface="Arial" panose="020B0604020202020204" pitchFamily="34" charset="0"/>
                        </a:rPr>
                        <a:t>          -0-</a:t>
                      </a:r>
                    </a:p>
                  </a:txBody>
                  <a:tcPr anchor="b">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B97"/>
                    </a:solidFill>
                  </a:tcPr>
                </a:tc>
                <a:tc>
                  <a:txBody>
                    <a:bodyPr/>
                    <a:lstStyle/>
                    <a:p>
                      <a:pPr algn="r"/>
                      <a:r>
                        <a:rPr lang="en-US" sz="1600" b="0" u="sng" dirty="0">
                          <a:latin typeface="Arial" panose="020B0604020202020204" pitchFamily="34" charset="0"/>
                          <a:cs typeface="Arial" panose="020B0604020202020204" pitchFamily="34" charset="0"/>
                        </a:rPr>
                        <a:t>        -0-</a:t>
                      </a:r>
                    </a:p>
                  </a:txBody>
                  <a:tcPr anchor="b">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B9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latin typeface="Arial" panose="020B0604020202020204" pitchFamily="34" charset="0"/>
                          <a:cs typeface="Arial" panose="020B0604020202020204" pitchFamily="34" charset="0"/>
                        </a:rPr>
                        <a:t>          -0-</a:t>
                      </a:r>
                    </a:p>
                  </a:txBody>
                  <a:tcPr anchor="b">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AEB97"/>
                    </a:solidFill>
                  </a:tcPr>
                </a:tc>
                <a:extLst>
                  <a:ext uri="{0D108BD9-81ED-4DB2-BD59-A6C34878D82A}">
                    <a16:rowId xmlns:a16="http://schemas.microsoft.com/office/drawing/2014/main" val="3179967208"/>
                  </a:ext>
                </a:extLst>
              </a:tr>
              <a:tr h="370840">
                <a:tc>
                  <a:txBody>
                    <a:bodyPr/>
                    <a:lstStyle/>
                    <a:p>
                      <a:r>
                        <a:rPr lang="en-US" sz="1600" b="0" dirty="0">
                          <a:latin typeface="Arial" panose="020B0604020202020204" pitchFamily="34" charset="0"/>
                          <a:cs typeface="Arial" panose="020B0604020202020204" pitchFamily="34" charset="0"/>
                        </a:rPr>
                        <a:t>Net realizable value at split-off point</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$300,000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$450,000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$15,000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$765,000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extLst>
                  <a:ext uri="{0D108BD9-81ED-4DB2-BD59-A6C34878D82A}">
                    <a16:rowId xmlns:a16="http://schemas.microsoft.com/office/drawing/2014/main" val="4043826393"/>
                  </a:ext>
                </a:extLst>
              </a:tr>
              <a:tr h="370840">
                <a:tc>
                  <a:txBody>
                    <a:bodyPr/>
                    <a:lstStyle/>
                    <a:p>
                      <a:r>
                        <a:rPr lang="en-US" sz="1600" b="0" dirty="0">
                          <a:latin typeface="Arial" panose="020B0604020202020204" pitchFamily="34" charset="0"/>
                          <a:cs typeface="Arial" panose="020B0604020202020204" pitchFamily="34" charset="0"/>
                        </a:rPr>
                        <a:t>Allocated joint </a:t>
                      </a:r>
                      <a:r>
                        <a:rPr lang="en-US" sz="1600" b="0" dirty="0" err="1">
                          <a:latin typeface="Arial" panose="020B0604020202020204" pitchFamily="34" charset="0"/>
                          <a:cs typeface="Arial" panose="020B0604020202020204" pitchFamily="34" charset="0"/>
                        </a:rPr>
                        <a:t>costs</a:t>
                      </a:r>
                      <a:r>
                        <a:rPr lang="en-US" sz="1600" b="0" baseline="30000" dirty="0" err="1">
                          <a:latin typeface="Arial" panose="020B0604020202020204" pitchFamily="34" charset="0"/>
                          <a:cs typeface="Arial" panose="020B0604020202020204" pitchFamily="34" charset="0"/>
                        </a:rPr>
                        <a:t>a</a:t>
                      </a:r>
                      <a:endParaRPr lang="en-US" sz="1600" b="0" baseline="30000" dirty="0">
                        <a:latin typeface="Arial" panose="020B0604020202020204" pitchFamily="34" charset="0"/>
                        <a:cs typeface="Arial" panose="020B0604020202020204" pitchFamily="34" charset="0"/>
                      </a:endParaRP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latin typeface="Arial" panose="020B0604020202020204" pitchFamily="34" charset="0"/>
                          <a:cs typeface="Arial" panose="020B0604020202020204" pitchFamily="34" charset="0"/>
                        </a:rPr>
                        <a:t> 108,000</a:t>
                      </a:r>
                      <a:r>
                        <a:rPr lang="en-US" sz="1600" b="0" u="sng" baseline="30000" dirty="0">
                          <a:latin typeface="Arial" panose="020B0604020202020204" pitchFamily="34" charset="0"/>
                          <a:cs typeface="Arial" panose="020B0604020202020204" pitchFamily="34" charset="0"/>
                        </a:rPr>
                        <a:t>b</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latin typeface="Arial" panose="020B0604020202020204" pitchFamily="34" charset="0"/>
                          <a:cs typeface="Arial" panose="020B0604020202020204" pitchFamily="34" charset="0"/>
                        </a:rPr>
                        <a:t> 162,000</a:t>
                      </a:r>
                      <a:r>
                        <a:rPr lang="en-US" sz="1600" b="0" u="sng" baseline="30000" dirty="0">
                          <a:latin typeface="Arial" panose="020B0604020202020204" pitchFamily="34" charset="0"/>
                          <a:cs typeface="Arial" panose="020B0604020202020204" pitchFamily="34" charset="0"/>
                        </a:rPr>
                        <a:t>c</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latin typeface="Arial" panose="020B0604020202020204" pitchFamily="34" charset="0"/>
                          <a:cs typeface="Arial" panose="020B0604020202020204" pitchFamily="34" charset="0"/>
                        </a:rPr>
                        <a:t>        -0-</a:t>
                      </a:r>
                      <a:endParaRPr lang="en-US" sz="1600" b="0" u="none" dirty="0">
                        <a:latin typeface="Arial" panose="020B0604020202020204" pitchFamily="34" charset="0"/>
                        <a:cs typeface="Arial" panose="020B0604020202020204" pitchFamily="34" charset="0"/>
                      </a:endParaRP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sng" dirty="0">
                          <a:latin typeface="Arial" panose="020B0604020202020204" pitchFamily="34" charset="0"/>
                          <a:cs typeface="Arial" panose="020B0604020202020204" pitchFamily="34" charset="0"/>
                        </a:rPr>
                        <a:t> </a:t>
                      </a:r>
                      <a:r>
                        <a:rPr lang="en-US" sz="1600" b="0" u="sng" baseline="0" dirty="0">
                          <a:latin typeface="Arial" panose="020B0604020202020204" pitchFamily="34" charset="0"/>
                          <a:cs typeface="Arial" panose="020B0604020202020204" pitchFamily="34" charset="0"/>
                        </a:rPr>
                        <a:t> </a:t>
                      </a:r>
                      <a:r>
                        <a:rPr lang="en-US" sz="1600" b="0" u="sng" dirty="0">
                          <a:latin typeface="Arial" panose="020B0604020202020204" pitchFamily="34" charset="0"/>
                          <a:cs typeface="Arial" panose="020B0604020202020204" pitchFamily="34" charset="0"/>
                        </a:rPr>
                        <a:t>270,000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extLst>
                  <a:ext uri="{0D108BD9-81ED-4DB2-BD59-A6C34878D82A}">
                    <a16:rowId xmlns:a16="http://schemas.microsoft.com/office/drawing/2014/main" val="461158839"/>
                  </a:ext>
                </a:extLst>
              </a:tr>
              <a:tr h="370840">
                <a:tc>
                  <a:txBody>
                    <a:bodyPr/>
                    <a:lstStyle/>
                    <a:p>
                      <a:r>
                        <a:rPr lang="en-US" sz="1600" b="0" dirty="0">
                          <a:latin typeface="Arial" panose="020B0604020202020204" pitchFamily="34" charset="0"/>
                          <a:cs typeface="Arial" panose="020B0604020202020204" pitchFamily="34" charset="0"/>
                        </a:rPr>
                        <a:t>Gross margin</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dbl" baseline="0" dirty="0">
                          <a:latin typeface="Arial" panose="020B0604020202020204" pitchFamily="34" charset="0"/>
                          <a:cs typeface="Arial" panose="020B0604020202020204" pitchFamily="34" charset="0"/>
                        </a:rPr>
                        <a:t>$192,000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dbl" baseline="0" dirty="0">
                          <a:latin typeface="Arial" panose="020B0604020202020204" pitchFamily="34" charset="0"/>
                          <a:cs typeface="Arial" panose="020B0604020202020204" pitchFamily="34" charset="0"/>
                        </a:rPr>
                        <a:t>$288,000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600" b="0" u="dbl" baseline="0" dirty="0">
                          <a:solidFill>
                            <a:schemeClr val="dk1"/>
                          </a:solidFill>
                          <a:latin typeface="Arial" panose="020B0604020202020204" pitchFamily="34" charset="0"/>
                          <a:ea typeface="+mn-ea"/>
                          <a:cs typeface="Arial" panose="020B0604020202020204" pitchFamily="34" charset="0"/>
                        </a:rPr>
                        <a:t>$15,000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dbl" baseline="0" dirty="0">
                          <a:latin typeface="Arial" panose="020B0604020202020204" pitchFamily="34" charset="0"/>
                          <a:cs typeface="Arial" panose="020B0604020202020204" pitchFamily="34" charset="0"/>
                        </a:rPr>
                        <a:t>$495,000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AEB97"/>
                    </a:solidFill>
                  </a:tcPr>
                </a:tc>
                <a:extLst>
                  <a:ext uri="{0D108BD9-81ED-4DB2-BD59-A6C34878D82A}">
                    <a16:rowId xmlns:a16="http://schemas.microsoft.com/office/drawing/2014/main" val="1613118818"/>
                  </a:ext>
                </a:extLst>
              </a:tr>
              <a:tr h="370840">
                <a:tc>
                  <a:txBody>
                    <a:bodyPr/>
                    <a:lstStyle/>
                    <a:p>
                      <a:r>
                        <a:rPr lang="en-US" sz="1600" b="0" dirty="0">
                          <a:latin typeface="Arial" panose="020B0604020202020204" pitchFamily="34" charset="0"/>
                          <a:cs typeface="Arial" panose="020B0604020202020204" pitchFamily="34" charset="0"/>
                        </a:rPr>
                        <a:t>Gross margin as a percent of sales</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solidFill>
                        <a:srgbClr val="96D834"/>
                      </a:solid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64%</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solidFill>
                        <a:srgbClr val="96D834"/>
                      </a:solid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64%</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solidFill>
                        <a:srgbClr val="96D834"/>
                      </a:solid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u="none" dirty="0">
                          <a:latin typeface="Arial" panose="020B0604020202020204" pitchFamily="34" charset="0"/>
                          <a:cs typeface="Arial" panose="020B0604020202020204" pitchFamily="34" charset="0"/>
                        </a:rPr>
                        <a:t>100%</a:t>
                      </a: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solidFill>
                        <a:srgbClr val="96D834"/>
                      </a:solidFill>
                      <a:prstDash val="solid"/>
                      <a:round/>
                      <a:headEnd type="none" w="med" len="med"/>
                      <a:tailEnd type="none" w="med" len="med"/>
                    </a:lnB>
                    <a:lnTlToBr w="12700" cmpd="sng">
                      <a:noFill/>
                      <a:prstDash val="solid"/>
                    </a:lnTlToBr>
                    <a:lnBlToTr w="12700" cmpd="sng">
                      <a:noFill/>
                      <a:prstDash val="solid"/>
                    </a:lnBlToTr>
                    <a:solidFill>
                      <a:srgbClr val="CAEB97"/>
                    </a:solidFill>
                  </a:tcPr>
                </a:tc>
                <a:tc>
                  <a:txBody>
                    <a:bodyPr/>
                    <a:lstStyle/>
                    <a:p>
                      <a:pPr algn="r"/>
                      <a:r>
                        <a:rPr lang="en-US" sz="1600" b="0" dirty="0">
                          <a:solidFill>
                            <a:schemeClr val="dk1"/>
                          </a:solidFill>
                          <a:latin typeface="Arial"/>
                          <a:ea typeface="+mn-ea"/>
                          <a:cs typeface="Arial"/>
                        </a:rPr>
                        <a:t>65%</a:t>
                      </a:r>
                      <a:endParaRPr lang="en-US" sz="1600" b="0" u="none" dirty="0">
                        <a:latin typeface="Arial" panose="020B0604020202020204" pitchFamily="34" charset="0"/>
                        <a:cs typeface="Arial" panose="020B0604020202020204" pitchFamily="34" charset="0"/>
                      </a:endParaRPr>
                    </a:p>
                  </a:txBody>
                  <a:tcPr>
                    <a:lnL w="12700" cap="flat" cmpd="sng" algn="ctr">
                      <a:solidFill>
                        <a:srgbClr val="96D834"/>
                      </a:solidFill>
                      <a:prstDash val="solid"/>
                      <a:round/>
                      <a:headEnd type="none" w="med" len="med"/>
                      <a:tailEnd type="none" w="med" len="med"/>
                    </a:lnL>
                    <a:lnR w="12700" cap="flat" cmpd="sng" algn="ctr">
                      <a:solidFill>
                        <a:srgbClr val="96D834"/>
                      </a:solidFill>
                      <a:prstDash val="solid"/>
                      <a:round/>
                      <a:headEnd type="none" w="med" len="med"/>
                      <a:tailEnd type="none" w="med" len="med"/>
                    </a:lnR>
                    <a:lnT w="12700" cmpd="sng">
                      <a:noFill/>
                    </a:lnT>
                    <a:lnB w="12700" cap="flat" cmpd="sng" algn="ctr">
                      <a:solidFill>
                        <a:srgbClr val="96D834"/>
                      </a:solidFill>
                      <a:prstDash val="solid"/>
                      <a:round/>
                      <a:headEnd type="none" w="med" len="med"/>
                      <a:tailEnd type="none" w="med" len="med"/>
                    </a:lnB>
                    <a:lnTlToBr w="12700" cmpd="sng">
                      <a:noFill/>
                      <a:prstDash val="solid"/>
                    </a:lnTlToBr>
                    <a:lnBlToTr w="12700" cmpd="sng">
                      <a:noFill/>
                      <a:prstDash val="solid"/>
                    </a:lnBlToTr>
                    <a:solidFill>
                      <a:srgbClr val="CAEB97"/>
                    </a:solidFill>
                  </a:tcPr>
                </a:tc>
                <a:extLst>
                  <a:ext uri="{0D108BD9-81ED-4DB2-BD59-A6C34878D82A}">
                    <a16:rowId xmlns:a16="http://schemas.microsoft.com/office/drawing/2014/main" val="1070904730"/>
                  </a:ext>
                </a:extLst>
              </a:tr>
            </a:tbl>
          </a:graphicData>
        </a:graphic>
      </p:graphicFrame>
      <p:sp>
        <p:nvSpPr>
          <p:cNvPr id="3" name="Content Placeholder 4"/>
          <p:cNvSpPr>
            <a:spLocks noGrp="1"/>
          </p:cNvSpPr>
          <p:nvPr>
            <p:ph idx="13"/>
          </p:nvPr>
        </p:nvSpPr>
        <p:spPr>
          <a:xfrm>
            <a:off x="457200" y="4667886"/>
            <a:ext cx="8313420" cy="929640"/>
          </a:xfrm>
        </p:spPr>
        <p:txBody>
          <a:bodyPr/>
          <a:lstStyle/>
          <a:p>
            <a:pPr>
              <a:spcBef>
                <a:spcPts val="0"/>
              </a:spcBef>
            </a:pPr>
            <a:r>
              <a:rPr lang="en-US" sz="1600" baseline="30000" dirty="0">
                <a:latin typeface="Arial"/>
                <a:cs typeface="Arial"/>
              </a:rPr>
              <a:t>a</a:t>
            </a:r>
            <a:r>
              <a:rPr lang="en-US" sz="1600" dirty="0">
                <a:latin typeface="Arial"/>
                <a:cs typeface="Arial"/>
              </a:rPr>
              <a:t> Joint costs adjusted for sales value of by-product (sawdust)</a:t>
            </a:r>
          </a:p>
          <a:p>
            <a:pPr>
              <a:spcBef>
                <a:spcPts val="0"/>
              </a:spcBef>
            </a:pPr>
            <a:r>
              <a:rPr lang="en-US" sz="1600" baseline="30000" dirty="0">
                <a:latin typeface="Arial"/>
                <a:cs typeface="Arial"/>
              </a:rPr>
              <a:t>b</a:t>
            </a:r>
            <a:r>
              <a:rPr lang="en-US" sz="1600" dirty="0">
                <a:latin typeface="Arial"/>
                <a:cs typeface="Arial"/>
              </a:rPr>
              <a:t> ($300,000 ÷ $750,000) or 40% × $270,000</a:t>
            </a:r>
          </a:p>
          <a:p>
            <a:pPr>
              <a:spcBef>
                <a:spcPts val="0"/>
              </a:spcBef>
            </a:pPr>
            <a:r>
              <a:rPr lang="en-US" sz="1600" baseline="30000" dirty="0">
                <a:latin typeface="Arial"/>
                <a:cs typeface="Arial"/>
              </a:rPr>
              <a:t>c</a:t>
            </a:r>
            <a:r>
              <a:rPr lang="en-US" sz="1600" dirty="0">
                <a:latin typeface="Arial"/>
                <a:cs typeface="Arial"/>
              </a:rPr>
              <a:t> ($450,000 ÷ $750,000) or 60% × $270,000</a:t>
            </a:r>
          </a:p>
        </p:txBody>
      </p:sp>
      <p:sp>
        <p:nvSpPr>
          <p:cNvPr id="10" name="Content Placeholder 5"/>
          <p:cNvSpPr>
            <a:spLocks noGrp="1"/>
          </p:cNvSpPr>
          <p:nvPr>
            <p:ph idx="14"/>
          </p:nvPr>
        </p:nvSpPr>
        <p:spPr>
          <a:xfrm>
            <a:off x="0" y="0"/>
            <a:ext cx="530352" cy="457200"/>
          </a:xfrm>
          <a:solidFill>
            <a:srgbClr val="BEBEBE"/>
          </a:solidFill>
        </p:spPr>
        <p:txBody>
          <a:bodyPr anchor="ctr"/>
          <a:lstStyle/>
          <a:p>
            <a:pPr algn="ctr"/>
            <a:r>
              <a:rPr lang="en-US" sz="1000" b="1" dirty="0"/>
              <a:t>LO 11-10</a:t>
            </a:r>
          </a:p>
        </p:txBody>
      </p:sp>
    </p:spTree>
    <p:extLst>
      <p:ext uri="{BB962C8B-B14F-4D97-AF65-F5344CB8AC3E}">
        <p14:creationId xmlns:p14="http://schemas.microsoft.com/office/powerpoint/2010/main" val="3480496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Service Department Cost Allocation</a:t>
            </a:r>
            <a:r>
              <a:rPr lang="en-IN" sz="1200" dirty="0"/>
              <a:t> 1</a:t>
            </a:r>
          </a:p>
        </p:txBody>
      </p:sp>
      <p:sp>
        <p:nvSpPr>
          <p:cNvPr id="3" name="Content Placeholder 2"/>
          <p:cNvSpPr>
            <a:spLocks noGrp="1"/>
          </p:cNvSpPr>
          <p:nvPr>
            <p:ph idx="1"/>
          </p:nvPr>
        </p:nvSpPr>
        <p:spPr>
          <a:xfrm>
            <a:off x="1005840" y="1447800"/>
            <a:ext cx="7132320" cy="533400"/>
          </a:xfrm>
          <a:solidFill>
            <a:srgbClr val="C6D9F1"/>
          </a:solidFill>
        </p:spPr>
        <p:txBody>
          <a:bodyPr/>
          <a:lstStyle/>
          <a:p>
            <a:pPr marL="1554480" indent="-1554480"/>
            <a:r>
              <a:rPr lang="en-US" sz="2800" b="1" dirty="0">
                <a:solidFill>
                  <a:srgbClr val="0000CC"/>
                </a:solidFill>
                <a:ea typeface="ＭＳ Ｐゴシック" charset="-128"/>
              </a:rPr>
              <a:t>LO 11-1</a:t>
            </a:r>
            <a:r>
              <a:rPr lang="en-US" sz="2400" dirty="0">
                <a:ea typeface="ＭＳ Ｐゴシック" charset="-128"/>
              </a:rPr>
              <a:t>	Explain why service costs are allocated.</a:t>
            </a:r>
          </a:p>
        </p:txBody>
      </p:sp>
      <p:sp>
        <p:nvSpPr>
          <p:cNvPr id="4" name="Content Placeholder 3"/>
          <p:cNvSpPr>
            <a:spLocks noGrp="1"/>
          </p:cNvSpPr>
          <p:nvPr>
            <p:ph idx="13"/>
          </p:nvPr>
        </p:nvSpPr>
        <p:spPr>
          <a:xfrm>
            <a:off x="457200" y="2263140"/>
            <a:ext cx="8229600" cy="1676400"/>
          </a:xfrm>
          <a:solidFill>
            <a:srgbClr val="863230"/>
          </a:solidFill>
        </p:spPr>
        <p:txBody>
          <a:bodyPr anchor="ctr"/>
          <a:lstStyle/>
          <a:p>
            <a:pPr algn="ctr"/>
            <a:r>
              <a:rPr lang="en-US" sz="2000" dirty="0">
                <a:solidFill>
                  <a:srgbClr val="FFFFFF"/>
                </a:solidFill>
              </a:rPr>
              <a:t>Service departments provide services to other departments. For example, an information systems department is a service department that provides information systems support to other departments, and a human resources department provides hiring and training services to other departments.</a:t>
            </a:r>
          </a:p>
        </p:txBody>
      </p:sp>
      <p:sp>
        <p:nvSpPr>
          <p:cNvPr id="5" name="Content Placeholder 4"/>
          <p:cNvSpPr>
            <a:spLocks noGrp="1"/>
          </p:cNvSpPr>
          <p:nvPr>
            <p:ph idx="14"/>
          </p:nvPr>
        </p:nvSpPr>
        <p:spPr>
          <a:xfrm>
            <a:off x="457200" y="4221480"/>
            <a:ext cx="8229600" cy="1950720"/>
          </a:xfrm>
          <a:solidFill>
            <a:srgbClr val="624A7E"/>
          </a:solidFill>
        </p:spPr>
        <p:txBody>
          <a:bodyPr/>
          <a:lstStyle/>
          <a:p>
            <a:pPr algn="ctr"/>
            <a:r>
              <a:rPr lang="en-US" sz="2000" dirty="0">
                <a:solidFill>
                  <a:srgbClr val="FFFFFF"/>
                </a:solidFill>
              </a:rPr>
              <a:t>User departments use the functions of service departments. For example, the production department uses the services provided by the information systems and human resources departments. User departments could be other service departments or production or marketing departments that produce or market the organization’s products.</a:t>
            </a:r>
          </a:p>
        </p:txBody>
      </p:sp>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11-1</a:t>
            </a:r>
          </a:p>
        </p:txBody>
      </p:sp>
    </p:spTree>
    <p:extLst>
      <p:ext uri="{BB962C8B-B14F-4D97-AF65-F5344CB8AC3E}">
        <p14:creationId xmlns:p14="http://schemas.microsoft.com/office/powerpoint/2010/main" val="422697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Appendix: Calculation of the Reciprocal Method Using Spreadsheets</a:t>
            </a:r>
            <a:r>
              <a:rPr lang="en-US" sz="1200" dirty="0"/>
              <a:t> 1</a:t>
            </a:r>
          </a:p>
        </p:txBody>
      </p:sp>
      <p:sp>
        <p:nvSpPr>
          <p:cNvPr id="4" name="Content Placeholder 2"/>
          <p:cNvSpPr>
            <a:spLocks noGrp="1"/>
          </p:cNvSpPr>
          <p:nvPr>
            <p:ph idx="1"/>
          </p:nvPr>
        </p:nvSpPr>
        <p:spPr>
          <a:xfrm>
            <a:off x="457200" y="1295400"/>
            <a:ext cx="8229600" cy="914400"/>
          </a:xfrm>
          <a:solidFill>
            <a:srgbClr val="C6D9F1"/>
          </a:solidFill>
        </p:spPr>
        <p:txBody>
          <a:bodyPr/>
          <a:lstStyle/>
          <a:p>
            <a:pPr marL="1737360" indent="-1737360"/>
            <a:r>
              <a:rPr lang="en-US" sz="2800" b="1" dirty="0">
                <a:solidFill>
                  <a:srgbClr val="0000CC"/>
                </a:solidFill>
              </a:rPr>
              <a:t>LO 11-11</a:t>
            </a:r>
            <a:r>
              <a:rPr lang="en-US" sz="2800" dirty="0">
                <a:solidFill>
                  <a:prstClr val="black"/>
                </a:solidFill>
              </a:rPr>
              <a:t>	</a:t>
            </a:r>
            <a:r>
              <a:rPr lang="en-US" sz="2400" dirty="0">
                <a:solidFill>
                  <a:prstClr val="black"/>
                </a:solidFill>
              </a:rPr>
              <a:t>(Appendix) Use spreadsheets to solve reciprocal cost allocation problems.</a:t>
            </a:r>
          </a:p>
        </p:txBody>
      </p:sp>
      <p:sp>
        <p:nvSpPr>
          <p:cNvPr id="5" name="Content Placeholder 3"/>
          <p:cNvSpPr>
            <a:spLocks noGrp="1"/>
          </p:cNvSpPr>
          <p:nvPr>
            <p:ph idx="13"/>
          </p:nvPr>
        </p:nvSpPr>
        <p:spPr>
          <a:xfrm>
            <a:off x="457200" y="2362200"/>
            <a:ext cx="8229600" cy="2590800"/>
          </a:xfrm>
        </p:spPr>
        <p:txBody>
          <a:bodyPr/>
          <a:lstStyle/>
          <a:p>
            <a:pPr defTabSz="274320">
              <a:spcBef>
                <a:spcPts val="1800"/>
              </a:spcBef>
              <a:buSzPct val="100000"/>
              <a:defRPr/>
            </a:pPr>
            <a:r>
              <a:rPr lang="en-US" sz="2800" dirty="0"/>
              <a:t>For any department, we can state the equation:</a:t>
            </a:r>
            <a:br>
              <a:rPr lang="en-US" sz="2800" dirty="0"/>
            </a:br>
            <a:r>
              <a:rPr lang="en-US" sz="2800" dirty="0"/>
              <a:t>Total costs = Direct costs + Allocated costs</a:t>
            </a:r>
          </a:p>
          <a:p>
            <a:pPr>
              <a:spcBef>
                <a:spcPts val="1800"/>
              </a:spcBef>
              <a:buSzPct val="100000"/>
            </a:pPr>
            <a:r>
              <a:rPr lang="en-US" sz="2800" dirty="0">
                <a:latin typeface="Arial" charset="0"/>
                <a:cs typeface="Arial" charset="0"/>
              </a:rPr>
              <a:t>Equations can be expressed in matrix form and solved using the matrix functions of a spreadsheet program such as Microsoft Excel®.</a:t>
            </a:r>
          </a:p>
        </p:txBody>
      </p:sp>
      <p:sp>
        <p:nvSpPr>
          <p:cNvPr id="10" name="Content Placeholder 4"/>
          <p:cNvSpPr>
            <a:spLocks noGrp="1"/>
          </p:cNvSpPr>
          <p:nvPr>
            <p:ph idx="14"/>
          </p:nvPr>
        </p:nvSpPr>
        <p:spPr>
          <a:xfrm>
            <a:off x="0" y="0"/>
            <a:ext cx="530352" cy="457200"/>
          </a:xfrm>
          <a:solidFill>
            <a:srgbClr val="BEBEBE"/>
          </a:solidFill>
        </p:spPr>
        <p:txBody>
          <a:bodyPr anchor="ctr"/>
          <a:lstStyle/>
          <a:p>
            <a:pPr algn="ctr"/>
            <a:r>
              <a:rPr lang="en-US" sz="1000" b="1" dirty="0"/>
              <a:t>LO 11-11</a:t>
            </a:r>
          </a:p>
        </p:txBody>
      </p:sp>
    </p:spTree>
    <p:extLst>
      <p:ext uri="{BB962C8B-B14F-4D97-AF65-F5344CB8AC3E}">
        <p14:creationId xmlns:p14="http://schemas.microsoft.com/office/powerpoint/2010/main" val="2265764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Appendix: Calculation of the Reciprocal Method Using Spreadsheets</a:t>
            </a:r>
            <a:r>
              <a:rPr lang="en-US" sz="1200" dirty="0"/>
              <a:t> 2</a:t>
            </a:r>
            <a:endParaRPr lang="en-US" sz="1100" dirty="0"/>
          </a:p>
        </p:txBody>
      </p:sp>
      <p:pic>
        <p:nvPicPr>
          <p:cNvPr id="9" name="Picture 2" descr="Diagram of a series of departmental cost equations.&#10;&#10;&#1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2613" y="1981200"/>
            <a:ext cx="7858774" cy="3048002"/>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pic>
      <p:sp>
        <p:nvSpPr>
          <p:cNvPr id="7" name="Content Placeholder 3"/>
          <p:cNvSpPr>
            <a:spLocks noGrp="1"/>
          </p:cNvSpPr>
          <p:nvPr>
            <p:ph idx="13"/>
          </p:nvPr>
        </p:nvSpPr>
        <p:spPr>
          <a:xfrm>
            <a:off x="0" y="0"/>
            <a:ext cx="457200" cy="457200"/>
          </a:xfrm>
          <a:solidFill>
            <a:srgbClr val="BEBEBE"/>
          </a:solidFill>
        </p:spPr>
        <p:txBody>
          <a:bodyPr anchor="ctr"/>
          <a:lstStyle/>
          <a:p>
            <a:pPr algn="ctr"/>
            <a:r>
              <a:rPr lang="en-US" sz="1000" b="1" dirty="0"/>
              <a:t>LO 10-4</a:t>
            </a:r>
          </a:p>
        </p:txBody>
      </p:sp>
      <p:sp>
        <p:nvSpPr>
          <p:cNvPr id="5" name="Text Placeholder 4"/>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endParaRPr lang="en-US" dirty="0">
              <a:latin typeface="Arial" panose="020B0604020202020204" pitchFamily="34" charset="0"/>
              <a:cs typeface="Arial" panose="020B0604020202020204" pitchFamily="34" charset="0"/>
              <a:hlinkClick r:id="rId4" action="ppaction://hlinksldjump"/>
            </a:endParaRPr>
          </a:p>
        </p:txBody>
      </p:sp>
    </p:spTree>
    <p:extLst>
      <p:ext uri="{BB962C8B-B14F-4D97-AF65-F5344CB8AC3E}">
        <p14:creationId xmlns:p14="http://schemas.microsoft.com/office/powerpoint/2010/main" val="4181070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Appendix: Calculation of the Reciprocal Method Using Spreadsheets</a:t>
            </a:r>
            <a:r>
              <a:rPr lang="en-US" sz="1200" dirty="0"/>
              <a:t> 3</a:t>
            </a:r>
            <a:endParaRPr lang="en-US" sz="3200" dirty="0"/>
          </a:p>
        </p:txBody>
      </p:sp>
      <p:sp>
        <p:nvSpPr>
          <p:cNvPr id="9" name="Content Placeholder 2"/>
          <p:cNvSpPr>
            <a:spLocks noGrp="1"/>
          </p:cNvSpPr>
          <p:nvPr>
            <p:ph idx="1"/>
          </p:nvPr>
        </p:nvSpPr>
        <p:spPr>
          <a:xfrm>
            <a:off x="457200" y="1295400"/>
            <a:ext cx="8229600" cy="762000"/>
          </a:xfrm>
          <a:solidFill>
            <a:srgbClr val="CAEB97"/>
          </a:solidFill>
        </p:spPr>
        <p:txBody>
          <a:bodyPr/>
          <a:lstStyle/>
          <a:p>
            <a:pPr algn="ctr"/>
            <a:r>
              <a:rPr lang="en-US" sz="2000" dirty="0">
                <a:latin typeface="Arial" charset="0"/>
              </a:rPr>
              <a:t>Service Department Cost Allocation Using the Reciprocal Method: Spreadsheet Solution</a:t>
            </a:r>
          </a:p>
        </p:txBody>
      </p:sp>
      <p:graphicFrame>
        <p:nvGraphicFramePr>
          <p:cNvPr id="29" name="Table 3"/>
          <p:cNvGraphicFramePr>
            <a:graphicFrameLocks noGrp="1"/>
          </p:cNvGraphicFramePr>
          <p:nvPr>
            <p:extLst>
              <p:ext uri="{D42A27DB-BD31-4B8C-83A1-F6EECF244321}">
                <p14:modId xmlns:p14="http://schemas.microsoft.com/office/powerpoint/2010/main" val="3079617282"/>
              </p:ext>
            </p:extLst>
          </p:nvPr>
        </p:nvGraphicFramePr>
        <p:xfrm>
          <a:off x="441434" y="2209800"/>
          <a:ext cx="8159044" cy="4267200"/>
        </p:xfrm>
        <a:graphic>
          <a:graphicData uri="http://schemas.openxmlformats.org/drawingml/2006/table">
            <a:tbl>
              <a:tblPr firstRow="1" bandRow="1">
                <a:tableStyleId>{5C22544A-7EE6-4342-B048-85BDC9FD1C3A}</a:tableStyleId>
              </a:tblPr>
              <a:tblGrid>
                <a:gridCol w="613248">
                  <a:extLst>
                    <a:ext uri="{9D8B030D-6E8A-4147-A177-3AD203B41FA5}">
                      <a16:colId xmlns:a16="http://schemas.microsoft.com/office/drawing/2014/main" val="4125060767"/>
                    </a:ext>
                  </a:extLst>
                </a:gridCol>
                <a:gridCol w="1920240">
                  <a:extLst>
                    <a:ext uri="{9D8B030D-6E8A-4147-A177-3AD203B41FA5}">
                      <a16:colId xmlns:a16="http://schemas.microsoft.com/office/drawing/2014/main" val="4194237438"/>
                    </a:ext>
                  </a:extLst>
                </a:gridCol>
                <a:gridCol w="1335517">
                  <a:extLst>
                    <a:ext uri="{9D8B030D-6E8A-4147-A177-3AD203B41FA5}">
                      <a16:colId xmlns:a16="http://schemas.microsoft.com/office/drawing/2014/main" val="3697610465"/>
                    </a:ext>
                  </a:extLst>
                </a:gridCol>
                <a:gridCol w="1005840">
                  <a:extLst>
                    <a:ext uri="{9D8B030D-6E8A-4147-A177-3AD203B41FA5}">
                      <a16:colId xmlns:a16="http://schemas.microsoft.com/office/drawing/2014/main" val="516298037"/>
                    </a:ext>
                  </a:extLst>
                </a:gridCol>
                <a:gridCol w="1821159">
                  <a:extLst>
                    <a:ext uri="{9D8B030D-6E8A-4147-A177-3AD203B41FA5}">
                      <a16:colId xmlns:a16="http://schemas.microsoft.com/office/drawing/2014/main" val="3362818623"/>
                    </a:ext>
                  </a:extLst>
                </a:gridCol>
                <a:gridCol w="1463040">
                  <a:extLst>
                    <a:ext uri="{9D8B030D-6E8A-4147-A177-3AD203B41FA5}">
                      <a16:colId xmlns:a16="http://schemas.microsoft.com/office/drawing/2014/main" val="2010481824"/>
                    </a:ext>
                  </a:extLst>
                </a:gridCol>
              </a:tblGrid>
              <a:tr h="274320">
                <a:tc>
                  <a:txBody>
                    <a:bodyPr/>
                    <a:lstStyle/>
                    <a:p>
                      <a:pPr algn="ctr"/>
                      <a:endParaRPr lang="en-US" sz="1400" b="0" dirty="0">
                        <a:solidFill>
                          <a:schemeClr val="tx1"/>
                        </a:solidFill>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A</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B</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C</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D</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chemeClr val="tx1"/>
                          </a:solidFill>
                          <a:latin typeface="Arial" panose="020B0604020202020204" pitchFamily="34" charset="0"/>
                          <a:cs typeface="Arial" panose="020B0604020202020204" pitchFamily="34" charset="0"/>
                        </a:rPr>
                        <a:t>E</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5864265"/>
                  </a:ext>
                </a:extLst>
              </a:tr>
              <a:tr h="274320">
                <a:tc>
                  <a:txBody>
                    <a:bodyPr/>
                    <a:lstStyle/>
                    <a:p>
                      <a:pPr algn="ctr"/>
                      <a:r>
                        <a:rPr lang="en-US" sz="1400" dirty="0">
                          <a:latin typeface="Arial" panose="020B0604020202020204" pitchFamily="34" charset="0"/>
                          <a:cs typeface="Arial" panose="020B0604020202020204" pitchFamily="34" charset="0"/>
                        </a:rPr>
                        <a:t>1</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latin typeface="Arial" panose="020B0604020202020204" pitchFamily="34" charset="0"/>
                          <a:cs typeface="Arial" panose="020B0604020202020204" pitchFamily="34" charset="0"/>
                        </a:rPr>
                        <a:t>Panel A: Basic Data</a:t>
                      </a:r>
                    </a:p>
                  </a:txBody>
                  <a:tcPr marL="5486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274320">
                <a:tc>
                  <a:txBody>
                    <a:bodyPr/>
                    <a:lstStyle/>
                    <a:p>
                      <a:pPr algn="ctr"/>
                      <a:r>
                        <a:rPr lang="en-US" sz="1400" dirty="0">
                          <a:latin typeface="Arial" panose="020B0604020202020204" pitchFamily="34" charset="0"/>
                          <a:cs typeface="Arial" panose="020B0604020202020204" pitchFamily="34" charset="0"/>
                        </a:rPr>
                        <a:t>2</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274320">
                <a:tc>
                  <a:txBody>
                    <a:bodyPr/>
                    <a:lstStyle/>
                    <a:p>
                      <a:pPr algn="ctr"/>
                      <a:r>
                        <a:rPr lang="en-US" sz="1400" dirty="0">
                          <a:latin typeface="Arial" panose="020B0604020202020204" pitchFamily="34" charset="0"/>
                          <a:cs typeface="Arial" panose="020B0604020202020204" pitchFamily="34" charset="0"/>
                        </a:rPr>
                        <a:t>3</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u="none"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274320">
                <a:tc>
                  <a:txBody>
                    <a:bodyPr/>
                    <a:lstStyle/>
                    <a:p>
                      <a:pPr algn="ctr"/>
                      <a:r>
                        <a:rPr lang="en-US" sz="1400" dirty="0">
                          <a:latin typeface="Arial" panose="020B0604020202020204" pitchFamily="34" charset="0"/>
                          <a:cs typeface="Arial" panose="020B0604020202020204" pitchFamily="34" charset="0"/>
                        </a:rPr>
                        <a:t>4</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274320">
                <a:tc>
                  <a:txBody>
                    <a:bodyPr/>
                    <a:lstStyle/>
                    <a:p>
                      <a:pPr algn="ctr"/>
                      <a:r>
                        <a:rPr lang="en-US" sz="1400" dirty="0">
                          <a:latin typeface="Arial" panose="020B0604020202020204" pitchFamily="34" charset="0"/>
                          <a:cs typeface="Arial" panose="020B0604020202020204" pitchFamily="34" charset="0"/>
                        </a:rPr>
                        <a:t>5</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u="none"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400" dirty="0">
                        <a:latin typeface="Arial" panose="020B0604020202020204" pitchFamily="34" charset="0"/>
                        <a:cs typeface="Arial" panose="020B0604020202020204" pitchFamily="34" charset="0"/>
                      </a:endParaRPr>
                    </a:p>
                  </a:txBody>
                  <a:tcPr marL="9144" marR="91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274320">
                <a:tc>
                  <a:txBody>
                    <a:bodyPr/>
                    <a:lstStyle/>
                    <a:p>
                      <a:pPr algn="ctr"/>
                      <a:r>
                        <a:rPr lang="en-US" sz="1400" dirty="0">
                          <a:latin typeface="Arial" panose="020B0604020202020204" pitchFamily="34" charset="0"/>
                          <a:cs typeface="Arial" panose="020B0604020202020204" pitchFamily="34" charset="0"/>
                        </a:rPr>
                        <a:t>6</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latin typeface="Arial" panose="020B0604020202020204" pitchFamily="34" charset="0"/>
                          <a:cs typeface="Arial" panose="020B0604020202020204" pitchFamily="34" charset="0"/>
                        </a:rPr>
                        <a:t>From Department:</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274320">
                <a:tc>
                  <a:txBody>
                    <a:bodyPr/>
                    <a:lstStyle/>
                    <a:p>
                      <a:pPr algn="ctr"/>
                      <a:r>
                        <a:rPr lang="en-US" sz="1400" dirty="0">
                          <a:latin typeface="Arial" panose="020B0604020202020204" pitchFamily="34" charset="0"/>
                          <a:cs typeface="Arial" panose="020B0604020202020204" pitchFamily="34" charset="0"/>
                        </a:rPr>
                        <a:t>7</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6990" algn="ctr">
                        <a:lnSpc>
                          <a:spcPct val="100000"/>
                        </a:lnSpc>
                      </a:pPr>
                      <a:r>
                        <a:rPr sz="1400" dirty="0">
                          <a:solidFill>
                            <a:srgbClr val="231F20"/>
                          </a:solidFill>
                          <a:latin typeface="Arial" panose="020B0604020202020204" pitchFamily="34" charset="0"/>
                          <a:cs typeface="Arial" panose="020B0604020202020204" pitchFamily="34" charset="0"/>
                        </a:rPr>
                        <a:t>Info. Systems</a:t>
                      </a:r>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9385" algn="ctr">
                        <a:lnSpc>
                          <a:spcPct val="100000"/>
                        </a:lnSpc>
                      </a:pPr>
                      <a:r>
                        <a:rPr sz="1400" dirty="0">
                          <a:solidFill>
                            <a:srgbClr val="231F20"/>
                          </a:solidFill>
                          <a:latin typeface="Arial" panose="020B0604020202020204" pitchFamily="34" charset="0"/>
                          <a:cs typeface="Arial" panose="020B0604020202020204" pitchFamily="34" charset="0"/>
                        </a:rPr>
                        <a:t>Admin.</a:t>
                      </a:r>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2725" algn="ctr">
                        <a:lnSpc>
                          <a:spcPct val="100000"/>
                        </a:lnSpc>
                      </a:pPr>
                      <a:r>
                        <a:rPr sz="1400" dirty="0">
                          <a:solidFill>
                            <a:srgbClr val="231F20"/>
                          </a:solidFill>
                          <a:latin typeface="Arial" panose="020B0604020202020204" pitchFamily="34" charset="0"/>
                          <a:cs typeface="Arial" panose="020B0604020202020204" pitchFamily="34" charset="0"/>
                        </a:rPr>
                        <a:t>Sierra</a:t>
                      </a:r>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935" algn="ctr">
                        <a:lnSpc>
                          <a:spcPct val="100000"/>
                        </a:lnSpc>
                      </a:pPr>
                      <a:r>
                        <a:rPr sz="1400" dirty="0">
                          <a:solidFill>
                            <a:srgbClr val="231F20"/>
                          </a:solidFill>
                          <a:latin typeface="Arial" panose="020B0604020202020204" pitchFamily="34" charset="0"/>
                          <a:cs typeface="Arial" panose="020B0604020202020204" pitchFamily="34" charset="0"/>
                        </a:rPr>
                        <a:t>Cascades</a:t>
                      </a:r>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274320">
                <a:tc>
                  <a:txBody>
                    <a:bodyPr/>
                    <a:lstStyle/>
                    <a:p>
                      <a:pPr algn="ctr"/>
                      <a:r>
                        <a:rPr lang="en-US" sz="1400" dirty="0">
                          <a:latin typeface="Arial" panose="020B0604020202020204" pitchFamily="34" charset="0"/>
                          <a:cs typeface="Arial" panose="020B0604020202020204" pitchFamily="34" charset="0"/>
                        </a:rPr>
                        <a:t>8</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400" spc="-85" dirty="0">
                          <a:solidFill>
                            <a:srgbClr val="231F20"/>
                          </a:solidFill>
                          <a:latin typeface="Arial" panose="020B0604020202020204" pitchFamily="34" charset="0"/>
                          <a:cs typeface="Arial" panose="020B0604020202020204" pitchFamily="34" charset="0"/>
                        </a:rPr>
                        <a:t>T</a:t>
                      </a:r>
                      <a:r>
                        <a:rPr sz="1400" dirty="0">
                          <a:solidFill>
                            <a:srgbClr val="231F20"/>
                          </a:solidFill>
                          <a:latin typeface="Arial" panose="020B0604020202020204" pitchFamily="34" charset="0"/>
                          <a:cs typeface="Arial" panose="020B0604020202020204" pitchFamily="34" charset="0"/>
                        </a:rPr>
                        <a:t>o Department</a:t>
                      </a:r>
                      <a:endParaRPr sz="1400" dirty="0">
                        <a:latin typeface="Arial" panose="020B0604020202020204" pitchFamily="34" charset="0"/>
                        <a:cs typeface="Arial" panose="020B0604020202020204" pitchFamily="34" charset="0"/>
                      </a:endParaRPr>
                    </a:p>
                  </a:txBody>
                  <a:tcPr marL="18288"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40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40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591620"/>
                  </a:ext>
                </a:extLst>
              </a:tr>
              <a:tr h="274320">
                <a:tc>
                  <a:txBody>
                    <a:bodyPr/>
                    <a:lstStyle/>
                    <a:p>
                      <a:pPr algn="ctr"/>
                      <a:r>
                        <a:rPr lang="en-US" sz="1400" dirty="0">
                          <a:latin typeface="Arial" panose="020B0604020202020204" pitchFamily="34" charset="0"/>
                          <a:cs typeface="Arial" panose="020B0604020202020204" pitchFamily="34" charset="0"/>
                        </a:rPr>
                        <a:t>9</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400" dirty="0">
                          <a:solidFill>
                            <a:srgbClr val="231F20"/>
                          </a:solidFill>
                          <a:latin typeface="Arial" panose="020B0604020202020204" pitchFamily="34" charset="0"/>
                          <a:cs typeface="Arial" panose="020B0604020202020204" pitchFamily="34" charset="0"/>
                        </a:rPr>
                        <a:t>Information Systems</a:t>
                      </a:r>
                      <a:endParaRPr sz="1400" dirty="0">
                        <a:latin typeface="Arial" panose="020B0604020202020204" pitchFamily="34" charset="0"/>
                        <a:cs typeface="Arial" panose="020B0604020202020204" pitchFamily="34" charset="0"/>
                      </a:endParaRPr>
                    </a:p>
                  </a:txBody>
                  <a:tcPr marL="18288"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445" algn="r">
                        <a:lnSpc>
                          <a:spcPct val="100000"/>
                        </a:lnSpc>
                      </a:pPr>
                      <a:r>
                        <a:rPr sz="1400" dirty="0">
                          <a:solidFill>
                            <a:srgbClr val="231F20"/>
                          </a:solidFill>
                          <a:latin typeface="Arial" panose="020B0604020202020204" pitchFamily="34" charset="0"/>
                          <a:cs typeface="Arial" panose="020B0604020202020204" pitchFamily="34" charset="0"/>
                        </a:rPr>
                        <a:t>100.0%</a:t>
                      </a:r>
                      <a:endParaRPr sz="1400" dirty="0">
                        <a:latin typeface="Arial" panose="020B0604020202020204" pitchFamily="34" charset="0"/>
                        <a:cs typeface="Arial" panose="020B0604020202020204" pitchFamily="34" charset="0"/>
                      </a:endParaRPr>
                    </a:p>
                  </a:txBody>
                  <a:tcPr marL="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5904" algn="r">
                        <a:lnSpc>
                          <a:spcPct val="100000"/>
                        </a:lnSpc>
                      </a:pPr>
                      <a:r>
                        <a:rPr lang="en-US" sz="1400" dirty="0">
                          <a:solidFill>
                            <a:srgbClr val="231F20"/>
                          </a:solidFill>
                          <a:latin typeface="Arial" panose="020B0604020202020204" pitchFamily="34" charset="0"/>
                          <a:cs typeface="Arial" panose="020B0604020202020204" pitchFamily="34" charset="0"/>
                        </a:rPr>
                        <a:t>−</a:t>
                      </a:r>
                      <a:r>
                        <a:rPr sz="1400" dirty="0">
                          <a:solidFill>
                            <a:srgbClr val="231F20"/>
                          </a:solidFill>
                          <a:latin typeface="Arial" panose="020B0604020202020204" pitchFamily="34" charset="0"/>
                          <a:cs typeface="Arial" panose="020B0604020202020204" pitchFamily="34" charset="0"/>
                        </a:rPr>
                        <a:t>20.0%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7355"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6390"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025860"/>
                  </a:ext>
                </a:extLst>
              </a:tr>
              <a:tr h="274320">
                <a:tc>
                  <a:txBody>
                    <a:bodyPr/>
                    <a:lstStyle/>
                    <a:p>
                      <a:pPr algn="ctr"/>
                      <a:r>
                        <a:rPr lang="en-US" sz="1400" dirty="0">
                          <a:latin typeface="Arial" panose="020B0604020202020204" pitchFamily="34" charset="0"/>
                          <a:cs typeface="Arial" panose="020B0604020202020204" pitchFamily="34" charset="0"/>
                        </a:rPr>
                        <a:t>10</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400" dirty="0">
                          <a:solidFill>
                            <a:srgbClr val="231F20"/>
                          </a:solidFill>
                          <a:latin typeface="Arial" panose="020B0604020202020204" pitchFamily="34" charset="0"/>
                          <a:cs typeface="Arial" panose="020B0604020202020204" pitchFamily="34" charset="0"/>
                        </a:rPr>
                        <a:t>Administration</a:t>
                      </a:r>
                      <a:endParaRPr sz="1400" dirty="0">
                        <a:latin typeface="Arial" panose="020B0604020202020204" pitchFamily="34" charset="0"/>
                        <a:cs typeface="Arial" panose="020B0604020202020204" pitchFamily="34" charset="0"/>
                      </a:endParaRPr>
                    </a:p>
                  </a:txBody>
                  <a:tcPr marL="18288"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9079" algn="r">
                        <a:lnSpc>
                          <a:spcPct val="100000"/>
                        </a:lnSpc>
                      </a:pPr>
                      <a:r>
                        <a:rPr lang="en-US" sz="1400" dirty="0">
                          <a:solidFill>
                            <a:srgbClr val="231F20"/>
                          </a:solidFill>
                          <a:latin typeface="Arial" panose="020B0604020202020204" pitchFamily="34" charset="0"/>
                          <a:cs typeface="Arial" panose="020B0604020202020204" pitchFamily="34" charset="0"/>
                        </a:rPr>
                        <a:t>−</a:t>
                      </a:r>
                      <a:r>
                        <a:rPr sz="1400" dirty="0">
                          <a:solidFill>
                            <a:srgbClr val="231F20"/>
                          </a:solidFill>
                          <a:latin typeface="Arial" panose="020B0604020202020204" pitchFamily="34" charset="0"/>
                          <a:cs typeface="Arial" panose="020B0604020202020204" pitchFamily="34" charset="0"/>
                        </a:rPr>
                        <a:t>50.0%</a:t>
                      </a:r>
                      <a:endParaRPr sz="1400" dirty="0">
                        <a:latin typeface="Arial" panose="020B0604020202020204" pitchFamily="34" charset="0"/>
                        <a:cs typeface="Arial" panose="020B0604020202020204" pitchFamily="34" charset="0"/>
                      </a:endParaRPr>
                    </a:p>
                  </a:txBody>
                  <a:tcPr marL="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5270" algn="r">
                        <a:lnSpc>
                          <a:spcPct val="100000"/>
                        </a:lnSpc>
                      </a:pPr>
                      <a:r>
                        <a:rPr sz="1400" dirty="0">
                          <a:solidFill>
                            <a:srgbClr val="231F20"/>
                          </a:solidFill>
                          <a:latin typeface="Arial" panose="020B0604020202020204" pitchFamily="34" charset="0"/>
                          <a:cs typeface="Arial" panose="020B0604020202020204" pitchFamily="34" charset="0"/>
                        </a:rPr>
                        <a:t>100.0%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27355"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7025"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640476"/>
                  </a:ext>
                </a:extLst>
              </a:tr>
              <a:tr h="274320">
                <a:tc>
                  <a:txBody>
                    <a:bodyPr/>
                    <a:lstStyle/>
                    <a:p>
                      <a:pPr algn="ctr"/>
                      <a:r>
                        <a:rPr lang="en-US" sz="1400" dirty="0">
                          <a:latin typeface="Arial" panose="020B0604020202020204" pitchFamily="34" charset="0"/>
                          <a:cs typeface="Arial" panose="020B0604020202020204" pitchFamily="34" charset="0"/>
                        </a:rPr>
                        <a:t>11</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400" dirty="0">
                          <a:solidFill>
                            <a:srgbClr val="231F20"/>
                          </a:solidFill>
                          <a:latin typeface="Arial" panose="020B0604020202020204" pitchFamily="34" charset="0"/>
                          <a:cs typeface="Arial" panose="020B0604020202020204" pitchFamily="34" charset="0"/>
                        </a:rPr>
                        <a:t>Sierra </a:t>
                      </a:r>
                      <a:r>
                        <a:rPr sz="1400" spc="-60" dirty="0">
                          <a:solidFill>
                            <a:srgbClr val="231F20"/>
                          </a:solidFill>
                          <a:latin typeface="Arial" panose="020B0604020202020204" pitchFamily="34" charset="0"/>
                          <a:cs typeface="Arial" panose="020B0604020202020204" pitchFamily="34" charset="0"/>
                        </a:rPr>
                        <a:t>T</a:t>
                      </a:r>
                      <a:r>
                        <a:rPr sz="1400" dirty="0">
                          <a:solidFill>
                            <a:srgbClr val="231F20"/>
                          </a:solidFill>
                          <a:latin typeface="Arial" panose="020B0604020202020204" pitchFamily="34" charset="0"/>
                          <a:cs typeface="Arial" panose="020B0604020202020204" pitchFamily="34" charset="0"/>
                        </a:rPr>
                        <a:t>ract</a:t>
                      </a:r>
                      <a:endParaRPr sz="1400">
                        <a:latin typeface="Arial" panose="020B0604020202020204" pitchFamily="34" charset="0"/>
                        <a:cs typeface="Arial" panose="020B0604020202020204" pitchFamily="34" charset="0"/>
                      </a:endParaRPr>
                    </a:p>
                  </a:txBody>
                  <a:tcPr marL="18288"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9079" algn="r">
                        <a:lnSpc>
                          <a:spcPct val="100000"/>
                        </a:lnSpc>
                      </a:pPr>
                      <a:r>
                        <a:rPr lang="en-US" sz="1400" dirty="0">
                          <a:solidFill>
                            <a:srgbClr val="231F20"/>
                          </a:solidFill>
                          <a:latin typeface="Arial" panose="020B0604020202020204" pitchFamily="34" charset="0"/>
                          <a:cs typeface="Arial" panose="020B0604020202020204" pitchFamily="34" charset="0"/>
                        </a:rPr>
                        <a:t>−</a:t>
                      </a:r>
                      <a:r>
                        <a:rPr sz="1400" dirty="0">
                          <a:solidFill>
                            <a:srgbClr val="231F20"/>
                          </a:solidFill>
                          <a:latin typeface="Arial" panose="020B0604020202020204" pitchFamily="34" charset="0"/>
                          <a:cs typeface="Arial" panose="020B0604020202020204" pitchFamily="34" charset="0"/>
                        </a:rPr>
                        <a:t>10.0%</a:t>
                      </a:r>
                      <a:endParaRPr sz="1400" dirty="0">
                        <a:latin typeface="Arial" panose="020B0604020202020204" pitchFamily="34" charset="0"/>
                        <a:cs typeface="Arial" panose="020B0604020202020204" pitchFamily="34" charset="0"/>
                      </a:endParaRPr>
                    </a:p>
                  </a:txBody>
                  <a:tcPr marL="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5904" algn="r">
                        <a:lnSpc>
                          <a:spcPct val="100000"/>
                        </a:lnSpc>
                      </a:pPr>
                      <a:r>
                        <a:rPr lang="en-US" sz="1400" dirty="0">
                          <a:solidFill>
                            <a:srgbClr val="231F20"/>
                          </a:solidFill>
                          <a:latin typeface="Arial" panose="020B0604020202020204" pitchFamily="34" charset="0"/>
                          <a:cs typeface="Arial" panose="020B0604020202020204" pitchFamily="34" charset="0"/>
                        </a:rPr>
                        <a:t>−</a:t>
                      </a:r>
                      <a:r>
                        <a:rPr sz="1400" dirty="0">
                          <a:solidFill>
                            <a:srgbClr val="231F20"/>
                          </a:solidFill>
                          <a:latin typeface="Arial" panose="020B0604020202020204" pitchFamily="34" charset="0"/>
                          <a:cs typeface="Arial" panose="020B0604020202020204" pitchFamily="34" charset="0"/>
                        </a:rPr>
                        <a:t>50.0%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1310" algn="r">
                        <a:lnSpc>
                          <a:spcPct val="100000"/>
                        </a:lnSpc>
                      </a:pPr>
                      <a:r>
                        <a:rPr sz="1400" dirty="0">
                          <a:solidFill>
                            <a:srgbClr val="231F20"/>
                          </a:solidFill>
                          <a:latin typeface="Arial" panose="020B0604020202020204" pitchFamily="34" charset="0"/>
                          <a:cs typeface="Arial" panose="020B0604020202020204" pitchFamily="34" charset="0"/>
                        </a:rPr>
                        <a:t>100.0%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7025"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7577331"/>
                  </a:ext>
                </a:extLst>
              </a:tr>
              <a:tr h="274320">
                <a:tc>
                  <a:txBody>
                    <a:bodyPr/>
                    <a:lstStyle/>
                    <a:p>
                      <a:pPr algn="ctr"/>
                      <a:r>
                        <a:rPr lang="en-US" sz="1400" dirty="0">
                          <a:latin typeface="Arial" panose="020B0604020202020204" pitchFamily="34" charset="0"/>
                          <a:cs typeface="Arial" panose="020B0604020202020204" pitchFamily="34" charset="0"/>
                        </a:rPr>
                        <a:t>12</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400" dirty="0">
                          <a:solidFill>
                            <a:srgbClr val="231F20"/>
                          </a:solidFill>
                          <a:latin typeface="Arial" panose="020B0604020202020204" pitchFamily="34" charset="0"/>
                          <a:cs typeface="Arial" panose="020B0604020202020204" pitchFamily="34" charset="0"/>
                        </a:rPr>
                        <a:t>Cascades </a:t>
                      </a:r>
                      <a:r>
                        <a:rPr sz="1400" spc="-60" dirty="0">
                          <a:solidFill>
                            <a:srgbClr val="231F20"/>
                          </a:solidFill>
                          <a:latin typeface="Arial" panose="020B0604020202020204" pitchFamily="34" charset="0"/>
                          <a:cs typeface="Arial" panose="020B0604020202020204" pitchFamily="34" charset="0"/>
                        </a:rPr>
                        <a:t>T</a:t>
                      </a:r>
                      <a:r>
                        <a:rPr sz="1400" dirty="0">
                          <a:solidFill>
                            <a:srgbClr val="231F20"/>
                          </a:solidFill>
                          <a:latin typeface="Arial" panose="020B0604020202020204" pitchFamily="34" charset="0"/>
                          <a:cs typeface="Arial" panose="020B0604020202020204" pitchFamily="34" charset="0"/>
                        </a:rPr>
                        <a:t>ract</a:t>
                      </a:r>
                      <a:endParaRPr sz="1400" dirty="0">
                        <a:latin typeface="Arial" panose="020B0604020202020204" pitchFamily="34" charset="0"/>
                        <a:cs typeface="Arial" panose="020B0604020202020204" pitchFamily="34" charset="0"/>
                      </a:endParaRPr>
                    </a:p>
                  </a:txBody>
                  <a:tcPr marL="18288"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0485" algn="r">
                        <a:lnSpc>
                          <a:spcPct val="100000"/>
                        </a:lnSpc>
                        <a:tabLst>
                          <a:tab pos="259079" algn="l"/>
                        </a:tabLst>
                      </a:pPr>
                      <a:r>
                        <a:rPr sz="1400" u="sng" dirty="0">
                          <a:solidFill>
                            <a:srgbClr val="231F20"/>
                          </a:solidFill>
                          <a:latin typeface="Arial" panose="020B0604020202020204" pitchFamily="34" charset="0"/>
                          <a:cs typeface="Arial" panose="020B0604020202020204" pitchFamily="34" charset="0"/>
                        </a:rPr>
                        <a:t> 	</a:t>
                      </a:r>
                      <a:r>
                        <a:rPr lang="en-US" sz="1400" u="sng" dirty="0">
                          <a:solidFill>
                            <a:srgbClr val="231F20"/>
                          </a:solidFill>
                          <a:latin typeface="Arial" panose="020B0604020202020204" pitchFamily="34" charset="0"/>
                          <a:cs typeface="Arial" panose="020B0604020202020204" pitchFamily="34" charset="0"/>
                        </a:rPr>
                        <a:t>−</a:t>
                      </a:r>
                      <a:r>
                        <a:rPr sz="1400" u="sng" dirty="0">
                          <a:solidFill>
                            <a:srgbClr val="231F20"/>
                          </a:solidFill>
                          <a:latin typeface="Arial" panose="020B0604020202020204" pitchFamily="34" charset="0"/>
                          <a:cs typeface="Arial" panose="020B0604020202020204" pitchFamily="34" charset="0"/>
                        </a:rPr>
                        <a:t>40.0%</a:t>
                      </a:r>
                      <a:endParaRPr sz="1400" u="sng" dirty="0">
                        <a:latin typeface="Arial" panose="020B0604020202020204" pitchFamily="34" charset="0"/>
                        <a:cs typeface="Arial" panose="020B0604020202020204" pitchFamily="34" charset="0"/>
                      </a:endParaRPr>
                    </a:p>
                  </a:txBody>
                  <a:tcPr marL="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85" algn="r">
                        <a:lnSpc>
                          <a:spcPct val="100000"/>
                        </a:lnSpc>
                        <a:tabLst>
                          <a:tab pos="255904" algn="l"/>
                        </a:tabLst>
                      </a:pPr>
                      <a:r>
                        <a:rPr sz="1400" u="sng" dirty="0">
                          <a:solidFill>
                            <a:srgbClr val="231F20"/>
                          </a:solidFill>
                          <a:latin typeface="Arial" panose="020B0604020202020204" pitchFamily="34" charset="0"/>
                          <a:cs typeface="Arial" panose="020B0604020202020204" pitchFamily="34" charset="0"/>
                        </a:rPr>
                        <a:t> 	</a:t>
                      </a:r>
                      <a:r>
                        <a:rPr lang="en-US" sz="1400" u="sng" dirty="0">
                          <a:solidFill>
                            <a:srgbClr val="231F20"/>
                          </a:solidFill>
                          <a:latin typeface="Arial" panose="020B0604020202020204" pitchFamily="34" charset="0"/>
                          <a:cs typeface="Arial" panose="020B0604020202020204" pitchFamily="34" charset="0"/>
                        </a:rPr>
                        <a:t>−</a:t>
                      </a:r>
                      <a:r>
                        <a:rPr sz="1400" u="sng" dirty="0">
                          <a:solidFill>
                            <a:srgbClr val="231F20"/>
                          </a:solidFill>
                          <a:latin typeface="Arial" panose="020B0604020202020204" pitchFamily="34" charset="0"/>
                          <a:cs typeface="Arial" panose="020B0604020202020204" pitchFamily="34" charset="0"/>
                        </a:rPr>
                        <a:t>30.0%</a:t>
                      </a:r>
                      <a:endParaRPr sz="1400" u="sng"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915" algn="r">
                        <a:lnSpc>
                          <a:spcPct val="100000"/>
                        </a:lnSpc>
                        <a:tabLst>
                          <a:tab pos="427355" algn="l"/>
                        </a:tabLst>
                      </a:pPr>
                      <a:r>
                        <a:rPr sz="1400" u="sng" dirty="0">
                          <a:solidFill>
                            <a:srgbClr val="231F20"/>
                          </a:solidFill>
                          <a:latin typeface="Arial" panose="020B0604020202020204" pitchFamily="34" charset="0"/>
                          <a:cs typeface="Arial" panose="020B0604020202020204" pitchFamily="34" charset="0"/>
                        </a:rPr>
                        <a:t> 	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3975" algn="r">
                        <a:lnSpc>
                          <a:spcPct val="100000"/>
                        </a:lnSpc>
                        <a:tabLst>
                          <a:tab pos="220345" algn="l"/>
                        </a:tabLst>
                      </a:pPr>
                      <a:r>
                        <a:rPr sz="1400" u="sng" dirty="0">
                          <a:solidFill>
                            <a:srgbClr val="231F20"/>
                          </a:solidFill>
                          <a:latin typeface="Arial" panose="020B0604020202020204" pitchFamily="34" charset="0"/>
                          <a:cs typeface="Arial" panose="020B0604020202020204" pitchFamily="34" charset="0"/>
                        </a:rPr>
                        <a:t> 	100.0%</a:t>
                      </a:r>
                      <a:endParaRPr sz="1400" dirty="0">
                        <a:latin typeface="Arial" panose="020B0604020202020204" pitchFamily="34" charset="0"/>
                        <a:cs typeface="Arial" panose="020B0604020202020204" pitchFamily="34" charset="0"/>
                      </a:endParaRPr>
                    </a:p>
                  </a:txBody>
                  <a:tcPr marL="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789966"/>
                  </a:ext>
                </a:extLst>
              </a:tr>
              <a:tr h="274320">
                <a:tc>
                  <a:txBody>
                    <a:bodyPr/>
                    <a:lstStyle/>
                    <a:p>
                      <a:pPr algn="ctr"/>
                      <a:r>
                        <a:rPr lang="en-US" sz="1400" dirty="0">
                          <a:latin typeface="Arial" panose="020B0604020202020204" pitchFamily="34" charset="0"/>
                          <a:cs typeface="Arial" panose="020B0604020202020204" pitchFamily="34" charset="0"/>
                        </a:rPr>
                        <a:t>13</a:t>
                      </a: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4320">
                        <a:lnSpc>
                          <a:spcPct val="100000"/>
                        </a:lnSpc>
                      </a:pPr>
                      <a:r>
                        <a:rPr sz="1400" spc="-85" dirty="0">
                          <a:solidFill>
                            <a:srgbClr val="231F20"/>
                          </a:solidFill>
                          <a:latin typeface="Arial" panose="020B0604020202020204" pitchFamily="34" charset="0"/>
                          <a:cs typeface="Arial" panose="020B0604020202020204" pitchFamily="34" charset="0"/>
                        </a:rPr>
                        <a:t>T</a:t>
                      </a:r>
                      <a:r>
                        <a:rPr sz="1400" dirty="0">
                          <a:solidFill>
                            <a:srgbClr val="231F20"/>
                          </a:solidFill>
                          <a:latin typeface="Arial" panose="020B0604020202020204" pitchFamily="34" charset="0"/>
                          <a:cs typeface="Arial" panose="020B0604020202020204" pitchFamily="34" charset="0"/>
                        </a:rPr>
                        <a:t>otal</a:t>
                      </a:r>
                      <a:endParaRPr sz="1400" dirty="0">
                        <a:latin typeface="Arial" panose="020B0604020202020204" pitchFamily="34" charset="0"/>
                        <a:cs typeface="Arial" panose="020B0604020202020204" pitchFamily="34" charset="0"/>
                      </a:endParaRPr>
                    </a:p>
                  </a:txBody>
                  <a:tcPr marL="9144" marR="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5125"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1950" algn="r">
                        <a:lnSpc>
                          <a:spcPct val="100000"/>
                        </a:lnSpc>
                      </a:pPr>
                      <a:r>
                        <a:rPr sz="1400" dirty="0">
                          <a:solidFill>
                            <a:srgbClr val="231F20"/>
                          </a:solidFill>
                          <a:latin typeface="Arial" panose="020B0604020202020204" pitchFamily="34" charset="0"/>
                          <a:cs typeface="Arial" panose="020B0604020202020204" pitchFamily="34" charset="0"/>
                        </a:rPr>
                        <a:t>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1310" algn="r">
                        <a:lnSpc>
                          <a:spcPct val="100000"/>
                        </a:lnSpc>
                      </a:pPr>
                      <a:r>
                        <a:rPr sz="1400" dirty="0">
                          <a:solidFill>
                            <a:srgbClr val="231F20"/>
                          </a:solidFill>
                          <a:latin typeface="Arial" panose="020B0604020202020204" pitchFamily="34" charset="0"/>
                          <a:cs typeface="Arial" panose="020B0604020202020204" pitchFamily="34" charset="0"/>
                        </a:rPr>
                        <a:t>100.0%</a:t>
                      </a:r>
                      <a:endParaRPr sz="1400" dirty="0">
                        <a:latin typeface="Arial" panose="020B0604020202020204" pitchFamily="34" charset="0"/>
                        <a:cs typeface="Arial" panose="020B0604020202020204" pitchFamily="34" charset="0"/>
                      </a:endParaRPr>
                    </a:p>
                  </a:txBody>
                  <a:tcPr marL="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0345" algn="r">
                        <a:lnSpc>
                          <a:spcPct val="100000"/>
                        </a:lnSpc>
                      </a:pPr>
                      <a:r>
                        <a:rPr sz="1400" dirty="0">
                          <a:solidFill>
                            <a:srgbClr val="231F20"/>
                          </a:solidFill>
                          <a:latin typeface="Arial" panose="020B0604020202020204" pitchFamily="34" charset="0"/>
                          <a:cs typeface="Arial" panose="020B0604020202020204" pitchFamily="34" charset="0"/>
                        </a:rPr>
                        <a:t>100.0%</a:t>
                      </a:r>
                      <a:endParaRPr sz="1400" dirty="0">
                        <a:latin typeface="Arial" panose="020B0604020202020204" pitchFamily="34" charset="0"/>
                        <a:cs typeface="Arial" panose="020B0604020202020204" pitchFamily="34" charset="0"/>
                      </a:endParaRPr>
                    </a:p>
                  </a:txBody>
                  <a:tcPr marL="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033766"/>
                  </a:ext>
                </a:extLst>
              </a:tr>
            </a:tbl>
          </a:graphicData>
        </a:graphic>
      </p:graphicFrame>
      <p:sp>
        <p:nvSpPr>
          <p:cNvPr id="7" name="Content Placeholder 4"/>
          <p:cNvSpPr>
            <a:spLocks noGrp="1"/>
          </p:cNvSpPr>
          <p:nvPr>
            <p:ph idx="13"/>
          </p:nvPr>
        </p:nvSpPr>
        <p:spPr>
          <a:xfrm>
            <a:off x="1752600" y="3124200"/>
            <a:ext cx="6400800" cy="838200"/>
          </a:xfrm>
        </p:spPr>
        <p:txBody>
          <a:bodyPr/>
          <a:lstStyle/>
          <a:p>
            <a:pPr algn="ctr">
              <a:spcBef>
                <a:spcPts val="0"/>
              </a:spcBef>
            </a:pPr>
            <a:r>
              <a:rPr lang="en-US" sz="1400" b="1" dirty="0">
                <a:solidFill>
                  <a:srgbClr val="231F20"/>
                </a:solidFill>
              </a:rPr>
              <a:t>Service Department Usage Matrix (S)</a:t>
            </a:r>
            <a:endParaRPr lang="en-US" sz="1400" b="1" dirty="0"/>
          </a:p>
          <a:p>
            <a:pPr algn="ctr">
              <a:spcBef>
                <a:spcPts val="0"/>
              </a:spcBef>
            </a:pPr>
            <a:r>
              <a:rPr lang="en-US" sz="1400" b="1" dirty="0">
                <a:solidFill>
                  <a:srgbClr val="231F20"/>
                </a:solidFill>
              </a:rPr>
              <a:t>(</a:t>
            </a:r>
            <a:r>
              <a:rPr lang="en-US" sz="1400" b="1" spc="-15" dirty="0">
                <a:solidFill>
                  <a:srgbClr val="231F20"/>
                </a:solidFill>
              </a:rPr>
              <a:t>P</a:t>
            </a:r>
            <a:r>
              <a:rPr lang="en-US" sz="1400" b="1" dirty="0">
                <a:solidFill>
                  <a:srgbClr val="231F20"/>
                </a:solidFill>
              </a:rPr>
              <a:t>ercentage Use)</a:t>
            </a:r>
            <a:endParaRPr lang="en-US" sz="1400" b="1" dirty="0"/>
          </a:p>
          <a:p>
            <a:pPr algn="ctr">
              <a:spcBef>
                <a:spcPts val="0"/>
              </a:spcBef>
            </a:pPr>
            <a:r>
              <a:rPr lang="en-US" sz="1400" b="1" dirty="0">
                <a:solidFill>
                  <a:srgbClr val="231F20"/>
                </a:solidFill>
              </a:rPr>
              <a:t>(</a:t>
            </a:r>
            <a:r>
              <a:rPr lang="en-US" sz="1400" b="1" spc="-15" dirty="0">
                <a:solidFill>
                  <a:srgbClr val="231F20"/>
                </a:solidFill>
              </a:rPr>
              <a:t>P</a:t>
            </a:r>
            <a:r>
              <a:rPr lang="en-US" sz="1400" b="1" dirty="0">
                <a:solidFill>
                  <a:srgbClr val="231F20"/>
                </a:solidFill>
              </a:rPr>
              <a:t>ositive Numbers: Provide Service – Negative Numbers: Use Service)</a:t>
            </a:r>
            <a:endParaRPr lang="en-US" sz="1400" b="1" dirty="0"/>
          </a:p>
        </p:txBody>
      </p:sp>
      <p:sp>
        <p:nvSpPr>
          <p:cNvPr id="10" name="Content Placeholder 5"/>
          <p:cNvSpPr>
            <a:spLocks noGrp="1"/>
          </p:cNvSpPr>
          <p:nvPr>
            <p:ph idx="14"/>
          </p:nvPr>
        </p:nvSpPr>
        <p:spPr>
          <a:xfrm>
            <a:off x="0" y="0"/>
            <a:ext cx="530352" cy="457200"/>
          </a:xfrm>
          <a:solidFill>
            <a:srgbClr val="BEBEBE"/>
          </a:solidFill>
        </p:spPr>
        <p:txBody>
          <a:bodyPr anchor="ctr"/>
          <a:lstStyle/>
          <a:p>
            <a:pPr algn="ctr"/>
            <a:r>
              <a:rPr lang="en-US" sz="1000" b="1" dirty="0"/>
              <a:t>LO 11-11</a:t>
            </a:r>
          </a:p>
        </p:txBody>
      </p:sp>
    </p:spTree>
    <p:extLst>
      <p:ext uri="{BB962C8B-B14F-4D97-AF65-F5344CB8AC3E}">
        <p14:creationId xmlns:p14="http://schemas.microsoft.com/office/powerpoint/2010/main" val="198874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Appendix: Calculation of the Reciprocal Method Using Spreadsheets</a:t>
            </a:r>
            <a:r>
              <a:rPr lang="en-US" sz="1200" dirty="0"/>
              <a:t> 4</a:t>
            </a:r>
            <a:endParaRPr lang="en-US" sz="3200" dirty="0"/>
          </a:p>
        </p:txBody>
      </p:sp>
      <p:sp>
        <p:nvSpPr>
          <p:cNvPr id="9" name="Content Placeholder 2"/>
          <p:cNvSpPr>
            <a:spLocks noGrp="1"/>
          </p:cNvSpPr>
          <p:nvPr>
            <p:ph idx="1"/>
          </p:nvPr>
        </p:nvSpPr>
        <p:spPr>
          <a:xfrm>
            <a:off x="457200" y="1295400"/>
            <a:ext cx="8229600" cy="762000"/>
          </a:xfrm>
          <a:solidFill>
            <a:srgbClr val="CAEB97"/>
          </a:solidFill>
        </p:spPr>
        <p:txBody>
          <a:bodyPr/>
          <a:lstStyle/>
          <a:p>
            <a:pPr algn="ctr"/>
            <a:r>
              <a:rPr lang="en-US" sz="2000" dirty="0">
                <a:latin typeface="Arial" charset="0"/>
              </a:rPr>
              <a:t>Service Department Cost Allocation Using the Reciprocal Method: Spreadsheet Solution</a:t>
            </a:r>
          </a:p>
        </p:txBody>
      </p:sp>
      <p:graphicFrame>
        <p:nvGraphicFramePr>
          <p:cNvPr id="29" name="Table 3"/>
          <p:cNvGraphicFramePr>
            <a:graphicFrameLocks noGrp="1"/>
          </p:cNvGraphicFramePr>
          <p:nvPr>
            <p:extLst>
              <p:ext uri="{D42A27DB-BD31-4B8C-83A1-F6EECF244321}">
                <p14:modId xmlns:p14="http://schemas.microsoft.com/office/powerpoint/2010/main" val="3327127118"/>
              </p:ext>
            </p:extLst>
          </p:nvPr>
        </p:nvGraphicFramePr>
        <p:xfrm>
          <a:off x="152400" y="2209800"/>
          <a:ext cx="8912992" cy="2487168"/>
        </p:xfrm>
        <a:graphic>
          <a:graphicData uri="http://schemas.openxmlformats.org/drawingml/2006/table">
            <a:tbl>
              <a:tblPr firstRow="1" bandRow="1">
                <a:tableStyleId>{5C22544A-7EE6-4342-B048-85BDC9FD1C3A}</a:tableStyleId>
              </a:tblPr>
              <a:tblGrid>
                <a:gridCol w="323346">
                  <a:extLst>
                    <a:ext uri="{9D8B030D-6E8A-4147-A177-3AD203B41FA5}">
                      <a16:colId xmlns:a16="http://schemas.microsoft.com/office/drawing/2014/main" val="4125060767"/>
                    </a:ext>
                  </a:extLst>
                </a:gridCol>
                <a:gridCol w="1554480">
                  <a:extLst>
                    <a:ext uri="{9D8B030D-6E8A-4147-A177-3AD203B41FA5}">
                      <a16:colId xmlns:a16="http://schemas.microsoft.com/office/drawing/2014/main" val="4194237438"/>
                    </a:ext>
                  </a:extLst>
                </a:gridCol>
                <a:gridCol w="822960">
                  <a:extLst>
                    <a:ext uri="{9D8B030D-6E8A-4147-A177-3AD203B41FA5}">
                      <a16:colId xmlns:a16="http://schemas.microsoft.com/office/drawing/2014/main" val="3697610465"/>
                    </a:ext>
                  </a:extLst>
                </a:gridCol>
                <a:gridCol w="1005840">
                  <a:extLst>
                    <a:ext uri="{9D8B030D-6E8A-4147-A177-3AD203B41FA5}">
                      <a16:colId xmlns:a16="http://schemas.microsoft.com/office/drawing/2014/main" val="516298037"/>
                    </a:ext>
                  </a:extLst>
                </a:gridCol>
                <a:gridCol w="960235">
                  <a:extLst>
                    <a:ext uri="{9D8B030D-6E8A-4147-A177-3AD203B41FA5}">
                      <a16:colId xmlns:a16="http://schemas.microsoft.com/office/drawing/2014/main" val="3362818623"/>
                    </a:ext>
                  </a:extLst>
                </a:gridCol>
                <a:gridCol w="771411">
                  <a:extLst>
                    <a:ext uri="{9D8B030D-6E8A-4147-A177-3AD203B41FA5}">
                      <a16:colId xmlns:a16="http://schemas.microsoft.com/office/drawing/2014/main" val="1478236950"/>
                    </a:ext>
                  </a:extLst>
                </a:gridCol>
                <a:gridCol w="1005840">
                  <a:extLst>
                    <a:ext uri="{9D8B030D-6E8A-4147-A177-3AD203B41FA5}">
                      <a16:colId xmlns:a16="http://schemas.microsoft.com/office/drawing/2014/main" val="322742651"/>
                    </a:ext>
                  </a:extLst>
                </a:gridCol>
                <a:gridCol w="182880">
                  <a:extLst>
                    <a:ext uri="{9D8B030D-6E8A-4147-A177-3AD203B41FA5}">
                      <a16:colId xmlns:a16="http://schemas.microsoft.com/office/drawing/2014/main" val="304757551"/>
                    </a:ext>
                  </a:extLst>
                </a:gridCol>
                <a:gridCol w="1005840">
                  <a:extLst>
                    <a:ext uri="{9D8B030D-6E8A-4147-A177-3AD203B41FA5}">
                      <a16:colId xmlns:a16="http://schemas.microsoft.com/office/drawing/2014/main" val="3618683562"/>
                    </a:ext>
                  </a:extLst>
                </a:gridCol>
                <a:gridCol w="274320">
                  <a:extLst>
                    <a:ext uri="{9D8B030D-6E8A-4147-A177-3AD203B41FA5}">
                      <a16:colId xmlns:a16="http://schemas.microsoft.com/office/drawing/2014/main" val="3295423346"/>
                    </a:ext>
                  </a:extLst>
                </a:gridCol>
                <a:gridCol w="1005840">
                  <a:extLst>
                    <a:ext uri="{9D8B030D-6E8A-4147-A177-3AD203B41FA5}">
                      <a16:colId xmlns:a16="http://schemas.microsoft.com/office/drawing/2014/main" val="2010481824"/>
                    </a:ext>
                  </a:extLst>
                </a:gridCol>
              </a:tblGrid>
              <a:tr h="274320">
                <a:tc>
                  <a:txBody>
                    <a:bodyPr/>
                    <a:lstStyle/>
                    <a:p>
                      <a:pPr marL="0" algn="ctr"/>
                      <a:r>
                        <a:rPr lang="en-US" sz="1200" b="0" dirty="0">
                          <a:solidFill>
                            <a:schemeClr val="tx1"/>
                          </a:solidFill>
                          <a:latin typeface="Arial" panose="020B0604020202020204" pitchFamily="34" charset="0"/>
                          <a:cs typeface="Arial" panose="020B0604020202020204" pitchFamily="34" charset="0"/>
                        </a:rPr>
                        <a:t>15</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274320">
                <a:tc>
                  <a:txBody>
                    <a:bodyPr/>
                    <a:lstStyle/>
                    <a:p>
                      <a:pPr marL="0" algn="ctr"/>
                      <a:r>
                        <a:rPr lang="en-US" sz="1200" dirty="0">
                          <a:latin typeface="Arial" panose="020B0604020202020204" pitchFamily="34" charset="0"/>
                          <a:cs typeface="Arial" panose="020B0604020202020204" pitchFamily="34" charset="0"/>
                        </a:rPr>
                        <a:t>16</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r>
                        <a:rPr lang="en-US" sz="1200" dirty="0">
                          <a:latin typeface="Arial" panose="020B0604020202020204" pitchFamily="34" charset="0"/>
                          <a:cs typeface="Arial" panose="020B0604020202020204" pitchFamily="34" charset="0"/>
                        </a:rPr>
                        <a:t>Direct</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274320">
                <a:tc>
                  <a:txBody>
                    <a:bodyPr/>
                    <a:lstStyle/>
                    <a:p>
                      <a:pPr marL="0" algn="ctr"/>
                      <a:r>
                        <a:rPr lang="en-US" sz="1200" dirty="0">
                          <a:latin typeface="Arial" panose="020B0604020202020204" pitchFamily="34" charset="0"/>
                          <a:cs typeface="Arial" panose="020B0604020202020204" pitchFamily="34" charset="0"/>
                        </a:rPr>
                        <a:t>17</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Inverse of Service Matrix (S-</a:t>
                      </a:r>
                      <a:r>
                        <a:rPr lang="en-US" sz="1200" u="none" dirty="0" err="1">
                          <a:latin typeface="Arial" panose="020B0604020202020204" pitchFamily="34" charset="0"/>
                          <a:cs typeface="Arial" panose="020B0604020202020204" pitchFamily="34" charset="0"/>
                        </a:rPr>
                        <a:t>Inv</a:t>
                      </a:r>
                      <a:r>
                        <a:rPr lang="en-US" sz="1200" u="none" dirty="0">
                          <a:latin typeface="Arial" panose="020B0604020202020204" pitchFamily="34" charset="0"/>
                          <a:cs typeface="Arial" panose="020B0604020202020204" pitchFamily="34" charset="0"/>
                        </a:rPr>
                        <a:t>)</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Department</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u="none" dirty="0">
                          <a:latin typeface="Arial" panose="020B0604020202020204" pitchFamily="34" charset="0"/>
                          <a:cs typeface="Arial" panose="020B0604020202020204" pitchFamily="34" charset="0"/>
                        </a:rPr>
                        <a:t>Allocated</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274320">
                <a:tc>
                  <a:txBody>
                    <a:bodyPr/>
                    <a:lstStyle/>
                    <a:p>
                      <a:pPr marL="0" algn="ctr"/>
                      <a:r>
                        <a:rPr lang="en-US" sz="1200" dirty="0">
                          <a:latin typeface="Arial" panose="020B0604020202020204" pitchFamily="34" charset="0"/>
                          <a:cs typeface="Arial" panose="020B0604020202020204" pitchFamily="34" charset="0"/>
                        </a:rPr>
                        <a:t>18</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r>
                        <a:rPr lang="en-US" sz="1200" dirty="0">
                          <a:latin typeface="Arial" panose="020B0604020202020204" pitchFamily="34" charset="0"/>
                          <a:cs typeface="Arial" panose="020B0604020202020204" pitchFamily="34" charset="0"/>
                        </a:rPr>
                        <a:t>Cost</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r>
                        <a:rPr lang="en-US" sz="1200" dirty="0">
                          <a:latin typeface="Arial" panose="020B0604020202020204" pitchFamily="34" charset="0"/>
                          <a:cs typeface="Arial" panose="020B0604020202020204" pitchFamily="34" charset="0"/>
                        </a:rPr>
                        <a:t>Cost</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274320">
                <a:tc>
                  <a:txBody>
                    <a:bodyPr/>
                    <a:lstStyle/>
                    <a:p>
                      <a:pPr marL="0" algn="ctr"/>
                      <a:r>
                        <a:rPr lang="en-US" sz="1200" dirty="0">
                          <a:latin typeface="Arial" panose="020B0604020202020204" pitchFamily="34" charset="0"/>
                          <a:cs typeface="Arial" panose="020B0604020202020204" pitchFamily="34" charset="0"/>
                        </a:rPr>
                        <a:t>19</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nSpc>
                          <a:spcPct val="100000"/>
                        </a:lnSpc>
                      </a:pPr>
                      <a:r>
                        <a:rPr sz="1200" dirty="0">
                          <a:solidFill>
                            <a:srgbClr val="231F20"/>
                          </a:solidFill>
                          <a:latin typeface="Arial" panose="020B0604020202020204" pitchFamily="34" charset="0"/>
                          <a:cs typeface="Arial" panose="020B0604020202020204" pitchFamily="34" charset="0"/>
                        </a:rPr>
                        <a:t>Information Systems</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111.11%</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22.22%</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0.00</a:t>
                      </a:r>
                      <a:r>
                        <a:rPr lang="en-US" sz="1200" dirty="0">
                          <a:solidFill>
                            <a:srgbClr val="231F20"/>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   </a:t>
                      </a:r>
                      <a:r>
                        <a:rPr sz="1200" spc="55"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800,000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$ 2,000,000</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274320">
                <a:tc>
                  <a:txBody>
                    <a:bodyPr/>
                    <a:lstStyle/>
                    <a:p>
                      <a:pPr marL="0" algn="ctr"/>
                      <a:r>
                        <a:rPr lang="en-US" sz="1200" dirty="0">
                          <a:latin typeface="Arial" panose="020B0604020202020204" pitchFamily="34" charset="0"/>
                          <a:cs typeface="Arial" panose="020B0604020202020204" pitchFamily="34" charset="0"/>
                        </a:rPr>
                        <a:t>20</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nSpc>
                          <a:spcPct val="100000"/>
                        </a:lnSpc>
                      </a:pPr>
                      <a:r>
                        <a:rPr sz="1200" dirty="0">
                          <a:solidFill>
                            <a:srgbClr val="231F20"/>
                          </a:solidFill>
                          <a:latin typeface="Arial" panose="020B0604020202020204" pitchFamily="34" charset="0"/>
                          <a:cs typeface="Arial" panose="020B0604020202020204" pitchFamily="34" charset="0"/>
                        </a:rPr>
                        <a:t>Administration</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55.56%</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111.11%</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a:t>
                      </a:r>
                      <a:r>
                        <a:rPr sz="1200" spc="1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5,000,000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$ 6,000,000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274320">
                <a:tc>
                  <a:txBody>
                    <a:bodyPr/>
                    <a:lstStyle/>
                    <a:p>
                      <a:pPr marL="0" algn="ctr"/>
                      <a:r>
                        <a:rPr lang="en-US" sz="1200" dirty="0">
                          <a:latin typeface="Arial" panose="020B0604020202020204" pitchFamily="34" charset="0"/>
                          <a:cs typeface="Arial" panose="020B0604020202020204" pitchFamily="34" charset="0"/>
                        </a:rPr>
                        <a:t>21</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nSpc>
                          <a:spcPct val="100000"/>
                        </a:lnSpc>
                      </a:pPr>
                      <a:r>
                        <a:rPr sz="1200" dirty="0">
                          <a:solidFill>
                            <a:srgbClr val="231F20"/>
                          </a:solidFill>
                          <a:latin typeface="Arial" panose="020B0604020202020204" pitchFamily="34" charset="0"/>
                          <a:cs typeface="Arial" panose="020B0604020202020204" pitchFamily="34" charset="0"/>
                        </a:rPr>
                        <a:t>Sierra </a:t>
                      </a:r>
                      <a:r>
                        <a:rPr sz="1200" spc="-60" dirty="0">
                          <a:solidFill>
                            <a:srgbClr val="231F20"/>
                          </a:solidFill>
                          <a:latin typeface="Arial" panose="020B0604020202020204" pitchFamily="34" charset="0"/>
                          <a:cs typeface="Arial" panose="020B0604020202020204" pitchFamily="34" charset="0"/>
                        </a:rPr>
                        <a:t>T</a:t>
                      </a:r>
                      <a:r>
                        <a:rPr sz="1200" dirty="0">
                          <a:solidFill>
                            <a:srgbClr val="231F20"/>
                          </a:solidFill>
                          <a:latin typeface="Arial" panose="020B0604020202020204" pitchFamily="34" charset="0"/>
                          <a:cs typeface="Arial" panose="020B0604020202020204" pitchFamily="34" charset="0"/>
                        </a:rPr>
                        <a:t>ract</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38.89%</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57.78%</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100.00%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tabLst>
                          <a:tab pos="516890" algn="l"/>
                        </a:tabLst>
                      </a:pP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$ 3,200,000</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spc="-180" dirty="0">
                          <a:solidFill>
                            <a:srgbClr val="231F20"/>
                          </a:solidFill>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nSpc>
                          <a:spcPct val="100000"/>
                        </a:lnSpc>
                      </a:pPr>
                      <a:r>
                        <a:rPr sz="1200" b="1" spc="-25" dirty="0">
                          <a:solidFill>
                            <a:srgbClr val="231F20"/>
                          </a:solidFill>
                          <a:latin typeface="Arial" panose="020B0604020202020204" pitchFamily="34" charset="0"/>
                          <a:cs typeface="Arial" panose="020B0604020202020204" pitchFamily="34" charset="0"/>
                        </a:rPr>
                        <a:t>R</a:t>
                      </a:r>
                      <a:r>
                        <a:rPr sz="1200" b="1" dirty="0">
                          <a:solidFill>
                            <a:srgbClr val="231F20"/>
                          </a:solidFill>
                          <a:latin typeface="Arial" panose="020B0604020202020204" pitchFamily="34" charset="0"/>
                          <a:cs typeface="Arial" panose="020B0604020202020204" pitchFamily="34" charset="0"/>
                        </a:rPr>
                        <a:t>eciprocal</a:t>
                      </a:r>
                      <a:endParaRPr sz="1200" b="1"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274320">
                <a:tc>
                  <a:txBody>
                    <a:bodyPr/>
                    <a:lstStyle/>
                    <a:p>
                      <a:pPr marL="0" algn="ctr"/>
                      <a:r>
                        <a:rPr lang="en-US" sz="1200" dirty="0">
                          <a:latin typeface="Arial" panose="020B0604020202020204" pitchFamily="34" charset="0"/>
                          <a:cs typeface="Arial" panose="020B0604020202020204" pitchFamily="34" charset="0"/>
                        </a:rPr>
                        <a:t>22</a:t>
                      </a: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nSpc>
                          <a:spcPct val="100000"/>
                        </a:lnSpc>
                      </a:pPr>
                      <a:r>
                        <a:rPr sz="1200" dirty="0">
                          <a:solidFill>
                            <a:srgbClr val="231F20"/>
                          </a:solidFill>
                          <a:latin typeface="Arial" panose="020B0604020202020204" pitchFamily="34" charset="0"/>
                          <a:cs typeface="Arial" panose="020B0604020202020204" pitchFamily="34" charset="0"/>
                        </a:rPr>
                        <a:t>Cascades </a:t>
                      </a:r>
                      <a:r>
                        <a:rPr sz="1200" spc="-60" dirty="0">
                          <a:solidFill>
                            <a:srgbClr val="231F20"/>
                          </a:solidFill>
                          <a:latin typeface="Arial" panose="020B0604020202020204" pitchFamily="34" charset="0"/>
                          <a:cs typeface="Arial" panose="020B0604020202020204" pitchFamily="34" charset="0"/>
                        </a:rPr>
                        <a:t>T</a:t>
                      </a:r>
                      <a:r>
                        <a:rPr sz="1200" dirty="0">
                          <a:solidFill>
                            <a:srgbClr val="231F20"/>
                          </a:solidFill>
                          <a:latin typeface="Arial" panose="020B0604020202020204" pitchFamily="34" charset="0"/>
                          <a:cs typeface="Arial" panose="020B0604020202020204" pitchFamily="34" charset="0"/>
                        </a:rPr>
                        <a:t>ract</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61.11%</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42.22%</a:t>
                      </a:r>
                      <a:endParaRPr sz="120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100.00%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tabLst>
                          <a:tab pos="516890" algn="l"/>
                        </a:tabLst>
                      </a:pPr>
                      <a:r>
                        <a:rPr sz="1200" dirty="0">
                          <a:solidFill>
                            <a:srgbClr val="231F20"/>
                          </a:solidFill>
                          <a:latin typeface="Arial" panose="020B0604020202020204" pitchFamily="34" charset="0"/>
                          <a:cs typeface="Arial" panose="020B0604020202020204" pitchFamily="34" charset="0"/>
                        </a:rPr>
                        <a:t>$</a:t>
                      </a:r>
                      <a:r>
                        <a:rPr lang="en-US" sz="1200" baseline="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a:lnSpc>
                          <a:spcPct val="100000"/>
                        </a:lnSpc>
                      </a:pPr>
                      <a:r>
                        <a:rPr sz="1200" dirty="0">
                          <a:solidFill>
                            <a:srgbClr val="231F20"/>
                          </a:solidFill>
                          <a:latin typeface="Arial" panose="020B0604020202020204" pitchFamily="34" charset="0"/>
                          <a:cs typeface="Arial" panose="020B0604020202020204" pitchFamily="34" charset="0"/>
                        </a:rPr>
                        <a:t>$ 2,600,000</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lnSpc>
                          <a:spcPct val="100000"/>
                        </a:lnSpc>
                        <a:tabLst>
                          <a:tab pos="163830" algn="l"/>
                        </a:tabLst>
                      </a:pPr>
                      <a:r>
                        <a:rPr lang="en-US" sz="1200" b="1" spc="-180" dirty="0">
                          <a:solidFill>
                            <a:srgbClr val="231F20"/>
                          </a:solidFill>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nSpc>
                          <a:spcPct val="100000"/>
                        </a:lnSpc>
                      </a:pPr>
                      <a:r>
                        <a:rPr sz="1200" b="1" dirty="0">
                          <a:solidFill>
                            <a:srgbClr val="231F20"/>
                          </a:solidFill>
                          <a:latin typeface="Arial" panose="020B0604020202020204" pitchFamily="34" charset="0"/>
                          <a:cs typeface="Arial" panose="020B0604020202020204" pitchFamily="34" charset="0"/>
                        </a:rPr>
                        <a:t>Allocations</a:t>
                      </a:r>
                      <a:endParaRPr sz="1200" b="1" dirty="0">
                        <a:latin typeface="Arial" panose="020B0604020202020204" pitchFamily="34" charset="0"/>
                        <a:cs typeface="Arial" panose="020B0604020202020204" pitchFamily="34" charset="0"/>
                      </a:endParaRPr>
                    </a:p>
                  </a:txBody>
                  <a:tcPr marL="45720" marR="45720" marT="9144" marB="9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591620"/>
                  </a:ext>
                </a:extLst>
              </a:tr>
            </a:tbl>
          </a:graphicData>
        </a:graphic>
      </p:graphicFrame>
      <p:sp>
        <p:nvSpPr>
          <p:cNvPr id="7" name="Content Placeholder 4"/>
          <p:cNvSpPr>
            <a:spLocks noGrp="1"/>
          </p:cNvSpPr>
          <p:nvPr>
            <p:ph idx="13"/>
          </p:nvPr>
        </p:nvSpPr>
        <p:spPr>
          <a:xfrm>
            <a:off x="457200" y="2209800"/>
            <a:ext cx="5181600" cy="304800"/>
          </a:xfrm>
        </p:spPr>
        <p:txBody>
          <a:bodyPr/>
          <a:lstStyle/>
          <a:p>
            <a:pPr>
              <a:spcBef>
                <a:spcPts val="0"/>
              </a:spcBef>
            </a:pPr>
            <a:r>
              <a:rPr lang="en-US" sz="1200" b="1" dirty="0">
                <a:solidFill>
                  <a:srgbClr val="231F20"/>
                </a:solidFill>
              </a:rPr>
              <a:t>Panel B: Department Costs After Reciprocal Service Costs</a:t>
            </a:r>
          </a:p>
        </p:txBody>
      </p:sp>
      <p:sp>
        <p:nvSpPr>
          <p:cNvPr id="10" name="Content Placeholder 5"/>
          <p:cNvSpPr>
            <a:spLocks noGrp="1"/>
          </p:cNvSpPr>
          <p:nvPr>
            <p:ph idx="14"/>
          </p:nvPr>
        </p:nvSpPr>
        <p:spPr>
          <a:xfrm>
            <a:off x="0" y="0"/>
            <a:ext cx="530352" cy="457200"/>
          </a:xfrm>
          <a:solidFill>
            <a:srgbClr val="BEBEBE"/>
          </a:solidFill>
        </p:spPr>
        <p:txBody>
          <a:bodyPr anchor="ctr"/>
          <a:lstStyle/>
          <a:p>
            <a:pPr algn="ctr"/>
            <a:r>
              <a:rPr lang="en-US" sz="1000" b="1" dirty="0"/>
              <a:t>LO 11-11</a:t>
            </a:r>
          </a:p>
        </p:txBody>
      </p:sp>
    </p:spTree>
    <p:extLst>
      <p:ext uri="{BB962C8B-B14F-4D97-AF65-F5344CB8AC3E}">
        <p14:creationId xmlns:p14="http://schemas.microsoft.com/office/powerpoint/2010/main" val="1782228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Appendix: Calculation of the Reciprocal Method Using Spreadsheets</a:t>
            </a:r>
            <a:r>
              <a:rPr lang="en-US" sz="1200" dirty="0"/>
              <a:t> 5</a:t>
            </a:r>
            <a:endParaRPr lang="en-US" sz="3200" dirty="0"/>
          </a:p>
        </p:txBody>
      </p:sp>
      <p:sp>
        <p:nvSpPr>
          <p:cNvPr id="9" name="Content Placeholder 2"/>
          <p:cNvSpPr>
            <a:spLocks noGrp="1"/>
          </p:cNvSpPr>
          <p:nvPr>
            <p:ph idx="1"/>
          </p:nvPr>
        </p:nvSpPr>
        <p:spPr>
          <a:xfrm>
            <a:off x="457200" y="1295400"/>
            <a:ext cx="8229600" cy="762000"/>
          </a:xfrm>
          <a:solidFill>
            <a:srgbClr val="CAEB97"/>
          </a:solidFill>
        </p:spPr>
        <p:txBody>
          <a:bodyPr/>
          <a:lstStyle/>
          <a:p>
            <a:pPr algn="ctr"/>
            <a:r>
              <a:rPr lang="en-US" sz="2000" dirty="0">
                <a:latin typeface="Arial" charset="0"/>
              </a:rPr>
              <a:t>Service Department Cost Allocation Using the Reciprocal Method: Spreadsheet Solution</a:t>
            </a:r>
          </a:p>
        </p:txBody>
      </p:sp>
      <p:graphicFrame>
        <p:nvGraphicFramePr>
          <p:cNvPr id="29" name="Table 3"/>
          <p:cNvGraphicFramePr>
            <a:graphicFrameLocks noGrp="1"/>
          </p:cNvGraphicFramePr>
          <p:nvPr>
            <p:extLst>
              <p:ext uri="{D42A27DB-BD31-4B8C-83A1-F6EECF244321}">
                <p14:modId xmlns:p14="http://schemas.microsoft.com/office/powerpoint/2010/main" val="2485660922"/>
              </p:ext>
            </p:extLst>
          </p:nvPr>
        </p:nvGraphicFramePr>
        <p:xfrm>
          <a:off x="152400" y="2209800"/>
          <a:ext cx="8595360" cy="356616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4125060767"/>
                    </a:ext>
                  </a:extLst>
                </a:gridCol>
                <a:gridCol w="1554480">
                  <a:extLst>
                    <a:ext uri="{9D8B030D-6E8A-4147-A177-3AD203B41FA5}">
                      <a16:colId xmlns:a16="http://schemas.microsoft.com/office/drawing/2014/main" val="4194237438"/>
                    </a:ext>
                  </a:extLst>
                </a:gridCol>
                <a:gridCol w="1097280">
                  <a:extLst>
                    <a:ext uri="{9D8B030D-6E8A-4147-A177-3AD203B41FA5}">
                      <a16:colId xmlns:a16="http://schemas.microsoft.com/office/drawing/2014/main" val="3697610465"/>
                    </a:ext>
                  </a:extLst>
                </a:gridCol>
                <a:gridCol w="1097280">
                  <a:extLst>
                    <a:ext uri="{9D8B030D-6E8A-4147-A177-3AD203B41FA5}">
                      <a16:colId xmlns:a16="http://schemas.microsoft.com/office/drawing/2014/main" val="516298037"/>
                    </a:ext>
                  </a:extLst>
                </a:gridCol>
                <a:gridCol w="1188720">
                  <a:extLst>
                    <a:ext uri="{9D8B030D-6E8A-4147-A177-3AD203B41FA5}">
                      <a16:colId xmlns:a16="http://schemas.microsoft.com/office/drawing/2014/main" val="3362818623"/>
                    </a:ext>
                  </a:extLst>
                </a:gridCol>
                <a:gridCol w="1097280">
                  <a:extLst>
                    <a:ext uri="{9D8B030D-6E8A-4147-A177-3AD203B41FA5}">
                      <a16:colId xmlns:a16="http://schemas.microsoft.com/office/drawing/2014/main" val="1478236950"/>
                    </a:ext>
                  </a:extLst>
                </a:gridCol>
                <a:gridCol w="1097280">
                  <a:extLst>
                    <a:ext uri="{9D8B030D-6E8A-4147-A177-3AD203B41FA5}">
                      <a16:colId xmlns:a16="http://schemas.microsoft.com/office/drawing/2014/main" val="322742651"/>
                    </a:ext>
                  </a:extLst>
                </a:gridCol>
                <a:gridCol w="1097280">
                  <a:extLst>
                    <a:ext uri="{9D8B030D-6E8A-4147-A177-3AD203B41FA5}">
                      <a16:colId xmlns:a16="http://schemas.microsoft.com/office/drawing/2014/main" val="304757551"/>
                    </a:ext>
                  </a:extLst>
                </a:gridCol>
              </a:tblGrid>
              <a:tr h="274320">
                <a:tc>
                  <a:txBody>
                    <a:bodyPr/>
                    <a:lstStyle/>
                    <a:p>
                      <a:pPr marL="0" algn="ctr"/>
                      <a:r>
                        <a:rPr lang="en-US" sz="1200" b="0" dirty="0">
                          <a:solidFill>
                            <a:schemeClr val="tx1"/>
                          </a:solidFill>
                          <a:latin typeface="Arial" panose="020B0604020202020204" pitchFamily="34" charset="0"/>
                          <a:cs typeface="Arial" panose="020B0604020202020204" pitchFamily="34" charset="0"/>
                        </a:rPr>
                        <a:t>25</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b="0" dirty="0">
                        <a:solidFill>
                          <a:schemeClr val="tx1"/>
                        </a:solidFill>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1202159"/>
                  </a:ext>
                </a:extLst>
              </a:tr>
              <a:tr h="274320">
                <a:tc>
                  <a:txBody>
                    <a:bodyPr/>
                    <a:lstStyle/>
                    <a:p>
                      <a:pPr marL="0" algn="ctr"/>
                      <a:r>
                        <a:rPr lang="en-US" sz="1200" dirty="0">
                          <a:latin typeface="Arial" panose="020B0604020202020204" pitchFamily="34" charset="0"/>
                          <a:cs typeface="Arial" panose="020B0604020202020204" pitchFamily="34" charset="0"/>
                        </a:rPr>
                        <a:t>26</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792482"/>
                  </a:ext>
                </a:extLst>
              </a:tr>
              <a:tr h="274320">
                <a:tc>
                  <a:txBody>
                    <a:bodyPr/>
                    <a:lstStyle/>
                    <a:p>
                      <a:pPr marL="0" algn="ctr"/>
                      <a:r>
                        <a:rPr lang="en-US" sz="1200" dirty="0">
                          <a:latin typeface="Arial" panose="020B0604020202020204" pitchFamily="34" charset="0"/>
                          <a:cs typeface="Arial" panose="020B0604020202020204" pitchFamily="34" charset="0"/>
                        </a:rPr>
                        <a:t>27</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a:r>
                        <a:rPr lang="en-US" sz="1200" u="none" dirty="0">
                          <a:latin typeface="Arial" panose="020B0604020202020204" pitchFamily="34" charset="0"/>
                          <a:cs typeface="Arial" panose="020B0604020202020204" pitchFamily="34" charset="0"/>
                        </a:rPr>
                        <a:t>Allocation:</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7014178"/>
                  </a:ext>
                </a:extLst>
              </a:tr>
              <a:tr h="274320">
                <a:tc>
                  <a:txBody>
                    <a:bodyPr/>
                    <a:lstStyle/>
                    <a:p>
                      <a:pPr marL="0" algn="ctr"/>
                      <a:r>
                        <a:rPr lang="en-US" sz="1200" dirty="0">
                          <a:latin typeface="Arial" panose="020B0604020202020204" pitchFamily="34" charset="0"/>
                          <a:cs typeface="Arial" panose="020B0604020202020204" pitchFamily="34" charset="0"/>
                        </a:rPr>
                        <a:t>28</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663806"/>
                  </a:ext>
                </a:extLst>
              </a:tr>
              <a:tr h="274320">
                <a:tc>
                  <a:txBody>
                    <a:bodyPr/>
                    <a:lstStyle/>
                    <a:p>
                      <a:pPr marL="0" algn="ctr"/>
                      <a:r>
                        <a:rPr lang="en-US" sz="1200" dirty="0">
                          <a:latin typeface="Arial" panose="020B0604020202020204" pitchFamily="34" charset="0"/>
                          <a:cs typeface="Arial" panose="020B0604020202020204" pitchFamily="34" charset="0"/>
                        </a:rPr>
                        <a:t>29</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200" b="1" dirty="0">
                          <a:solidFill>
                            <a:srgbClr val="231F20"/>
                          </a:solidFill>
                          <a:latin typeface="Arial" panose="020B0604020202020204" pitchFamily="34" charset="0"/>
                          <a:cs typeface="Arial" panose="020B0604020202020204" pitchFamily="34" charset="0"/>
                        </a:rPr>
                        <a:t>Department</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7465">
                        <a:lnSpc>
                          <a:spcPct val="100000"/>
                        </a:lnSpc>
                      </a:pPr>
                      <a:r>
                        <a:rPr sz="1200" dirty="0">
                          <a:solidFill>
                            <a:srgbClr val="231F20"/>
                          </a:solidFill>
                          <a:latin typeface="Arial" panose="020B0604020202020204" pitchFamily="34" charset="0"/>
                          <a:cs typeface="Arial" panose="020B0604020202020204" pitchFamily="34" charset="0"/>
                        </a:rPr>
                        <a:t>Info. Systems</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
                        <a:lnSpc>
                          <a:spcPct val="100000"/>
                        </a:lnSpc>
                      </a:pPr>
                      <a:r>
                        <a:rPr sz="1200" dirty="0">
                          <a:solidFill>
                            <a:srgbClr val="231F20"/>
                          </a:solidFill>
                          <a:latin typeface="Arial" panose="020B0604020202020204" pitchFamily="34" charset="0"/>
                          <a:cs typeface="Arial" panose="020B0604020202020204" pitchFamily="34" charset="0"/>
                        </a:rPr>
                        <a:t>Administration</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54305">
                        <a:lnSpc>
                          <a:spcPct val="100000"/>
                        </a:lnSpc>
                      </a:pPr>
                      <a:r>
                        <a:rPr sz="1200" dirty="0">
                          <a:solidFill>
                            <a:srgbClr val="231F20"/>
                          </a:solidFill>
                          <a:latin typeface="Arial" panose="020B0604020202020204" pitchFamily="34" charset="0"/>
                          <a:cs typeface="Arial" panose="020B0604020202020204" pitchFamily="34" charset="0"/>
                        </a:rPr>
                        <a:t>Sierra</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5415">
                        <a:lnSpc>
                          <a:spcPct val="100000"/>
                        </a:lnSpc>
                      </a:pPr>
                      <a:r>
                        <a:rPr sz="1200" dirty="0">
                          <a:solidFill>
                            <a:srgbClr val="231F20"/>
                          </a:solidFill>
                          <a:latin typeface="Arial" panose="020B0604020202020204" pitchFamily="34" charset="0"/>
                          <a:cs typeface="Arial" panose="020B0604020202020204" pitchFamily="34" charset="0"/>
                        </a:rPr>
                        <a:t>Cascades</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1137825"/>
                  </a:ext>
                </a:extLst>
              </a:tr>
              <a:tr h="274320">
                <a:tc>
                  <a:txBody>
                    <a:bodyPr/>
                    <a:lstStyle/>
                    <a:p>
                      <a:pPr marL="0" algn="ctr"/>
                      <a:r>
                        <a:rPr lang="en-US" sz="1200" dirty="0">
                          <a:latin typeface="Arial" panose="020B0604020202020204" pitchFamily="34" charset="0"/>
                          <a:cs typeface="Arial" panose="020B0604020202020204" pitchFamily="34" charset="0"/>
                        </a:rPr>
                        <a:t>30</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200" dirty="0">
                          <a:solidFill>
                            <a:srgbClr val="231F20"/>
                          </a:solidFill>
                          <a:latin typeface="Arial" panose="020B0604020202020204" pitchFamily="34" charset="0"/>
                          <a:cs typeface="Arial" panose="020B0604020202020204" pitchFamily="34" charset="0"/>
                        </a:rPr>
                        <a:t>Information Systems</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algn="r">
                        <a:lnSpc>
                          <a:spcPct val="100000"/>
                        </a:lnSpc>
                      </a:pPr>
                      <a:r>
                        <a:rPr sz="1200" dirty="0">
                          <a:solidFill>
                            <a:srgbClr val="231F20"/>
                          </a:solidFill>
                          <a:latin typeface="Arial" panose="020B0604020202020204" pitchFamily="34" charset="0"/>
                          <a:cs typeface="Arial" panose="020B0604020202020204" pitchFamily="34" charset="0"/>
                        </a:rPr>
                        <a:t>$ 2,000,000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8610"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21310" algn="r">
                        <a:lnSpc>
                          <a:spcPct val="100000"/>
                        </a:lnSpc>
                      </a:pPr>
                      <a:r>
                        <a:rPr sz="1200" dirty="0">
                          <a:solidFill>
                            <a:srgbClr val="231F20"/>
                          </a:solidFill>
                          <a:latin typeface="Arial" panose="020B0604020202020204" pitchFamily="34" charset="0"/>
                          <a:cs typeface="Arial" panose="020B0604020202020204" pitchFamily="34" charset="0"/>
                        </a:rPr>
                        <a:t>50.00%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0345" algn="r">
                        <a:lnSpc>
                          <a:spcPct val="100000"/>
                        </a:lnSpc>
                      </a:pPr>
                      <a:r>
                        <a:rPr sz="1200" dirty="0">
                          <a:solidFill>
                            <a:srgbClr val="231F20"/>
                          </a:solidFill>
                          <a:latin typeface="Arial" panose="020B0604020202020204" pitchFamily="34" charset="0"/>
                          <a:cs typeface="Arial" panose="020B0604020202020204" pitchFamily="34" charset="0"/>
                        </a:rPr>
                        <a:t>10.00%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2415" algn="r">
                        <a:lnSpc>
                          <a:spcPct val="100000"/>
                        </a:lnSpc>
                      </a:pPr>
                      <a:r>
                        <a:rPr sz="1200" dirty="0">
                          <a:solidFill>
                            <a:srgbClr val="231F20"/>
                          </a:solidFill>
                          <a:latin typeface="Arial" panose="020B0604020202020204" pitchFamily="34" charset="0"/>
                          <a:cs typeface="Arial" panose="020B0604020202020204" pitchFamily="34" charset="0"/>
                        </a:rPr>
                        <a:t>40.00%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15" algn="r">
                        <a:lnSpc>
                          <a:spcPct val="100000"/>
                        </a:lnSpc>
                      </a:pPr>
                      <a:r>
                        <a:rPr sz="1200" dirty="0">
                          <a:solidFill>
                            <a:srgbClr val="231F20"/>
                          </a:solidFill>
                          <a:latin typeface="Arial" panose="020B0604020202020204" pitchFamily="34" charset="0"/>
                          <a:cs typeface="Arial" panose="020B0604020202020204" pitchFamily="34" charset="0"/>
                        </a:rPr>
                        <a:t>100.00%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202445"/>
                  </a:ext>
                </a:extLst>
              </a:tr>
              <a:tr h="274320">
                <a:tc>
                  <a:txBody>
                    <a:bodyPr/>
                    <a:lstStyle/>
                    <a:p>
                      <a:pPr marL="0" algn="ctr"/>
                      <a:r>
                        <a:rPr lang="en-US" sz="1200" dirty="0">
                          <a:latin typeface="Arial" panose="020B0604020202020204" pitchFamily="34" charset="0"/>
                          <a:cs typeface="Arial" panose="020B0604020202020204" pitchFamily="34" charset="0"/>
                        </a:rPr>
                        <a:t>31</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200" dirty="0">
                          <a:solidFill>
                            <a:srgbClr val="231F20"/>
                          </a:solidFill>
                          <a:latin typeface="Arial" panose="020B0604020202020204" pitchFamily="34" charset="0"/>
                          <a:cs typeface="Arial" panose="020B0604020202020204" pitchFamily="34" charset="0"/>
                        </a:rPr>
                        <a:t>Administration</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7945" algn="r">
                        <a:lnSpc>
                          <a:spcPct val="100000"/>
                        </a:lnSpc>
                      </a:pPr>
                      <a:r>
                        <a:rPr sz="1200" dirty="0">
                          <a:solidFill>
                            <a:srgbClr val="231F20"/>
                          </a:solidFill>
                          <a:latin typeface="Arial" panose="020B0604020202020204" pitchFamily="34" charset="0"/>
                          <a:cs typeface="Arial" panose="020B0604020202020204" pitchFamily="34" charset="0"/>
                        </a:rPr>
                        <a:t>$ 6,000,000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5270" algn="r">
                        <a:lnSpc>
                          <a:spcPct val="100000"/>
                        </a:lnSpc>
                      </a:pPr>
                      <a:r>
                        <a:rPr sz="1200" dirty="0">
                          <a:solidFill>
                            <a:srgbClr val="231F20"/>
                          </a:solidFill>
                          <a:latin typeface="Arial" panose="020B0604020202020204" pitchFamily="34" charset="0"/>
                          <a:cs typeface="Arial" panose="020B0604020202020204" pitchFamily="34" charset="0"/>
                        </a:rPr>
                        <a:t>20.00%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74015" algn="r">
                        <a:lnSpc>
                          <a:spcPct val="100000"/>
                        </a:lnSpc>
                      </a:pPr>
                      <a:r>
                        <a:rPr sz="1200" dirty="0">
                          <a:solidFill>
                            <a:srgbClr val="231F20"/>
                          </a:solidFill>
                          <a:latin typeface="Arial" panose="020B0604020202020204" pitchFamily="34" charset="0"/>
                          <a:cs typeface="Arial" panose="020B0604020202020204" pitchFamily="34" charset="0"/>
                        </a:rPr>
                        <a:t>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0345" algn="r">
                        <a:lnSpc>
                          <a:spcPct val="100000"/>
                        </a:lnSpc>
                      </a:pPr>
                      <a:r>
                        <a:rPr sz="1200" dirty="0">
                          <a:solidFill>
                            <a:srgbClr val="231F20"/>
                          </a:solidFill>
                          <a:latin typeface="Arial" panose="020B0604020202020204" pitchFamily="34" charset="0"/>
                          <a:cs typeface="Arial" panose="020B0604020202020204" pitchFamily="34" charset="0"/>
                        </a:rPr>
                        <a:t>50.00%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72415" algn="r">
                        <a:lnSpc>
                          <a:spcPct val="100000"/>
                        </a:lnSpc>
                      </a:pPr>
                      <a:r>
                        <a:rPr sz="1200" dirty="0">
                          <a:solidFill>
                            <a:srgbClr val="231F20"/>
                          </a:solidFill>
                          <a:latin typeface="Arial" panose="020B0604020202020204" pitchFamily="34" charset="0"/>
                          <a:cs typeface="Arial" panose="020B0604020202020204" pitchFamily="34" charset="0"/>
                        </a:rPr>
                        <a:t>30.00%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15" algn="r">
                        <a:lnSpc>
                          <a:spcPct val="100000"/>
                        </a:lnSpc>
                      </a:pPr>
                      <a:r>
                        <a:rPr sz="1200" dirty="0">
                          <a:solidFill>
                            <a:srgbClr val="231F20"/>
                          </a:solidFill>
                          <a:latin typeface="Arial" panose="020B0604020202020204" pitchFamily="34" charset="0"/>
                          <a:cs typeface="Arial" panose="020B0604020202020204" pitchFamily="34" charset="0"/>
                        </a:rPr>
                        <a:t>100.00%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024778"/>
                  </a:ext>
                </a:extLst>
              </a:tr>
              <a:tr h="274320">
                <a:tc>
                  <a:txBody>
                    <a:bodyPr/>
                    <a:lstStyle/>
                    <a:p>
                      <a:pPr marL="0" algn="ctr"/>
                      <a:r>
                        <a:rPr lang="en-US" sz="1200" dirty="0">
                          <a:latin typeface="Arial" panose="020B0604020202020204" pitchFamily="34" charset="0"/>
                          <a:cs typeface="Arial" panose="020B0604020202020204" pitchFamily="34" charset="0"/>
                        </a:rPr>
                        <a:t>32</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2591620"/>
                  </a:ext>
                </a:extLst>
              </a:tr>
              <a:tr h="274320">
                <a:tc>
                  <a:txBody>
                    <a:bodyPr/>
                    <a:lstStyle/>
                    <a:p>
                      <a:pPr marL="0" algn="ctr"/>
                      <a:r>
                        <a:rPr lang="en-US" sz="1200" dirty="0">
                          <a:latin typeface="Arial" panose="020B0604020202020204" pitchFamily="34" charset="0"/>
                          <a:cs typeface="Arial" panose="020B0604020202020204" pitchFamily="34" charset="0"/>
                        </a:rPr>
                        <a:t>33</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232322"/>
                  </a:ext>
                </a:extLst>
              </a:tr>
              <a:tr h="274320">
                <a:tc>
                  <a:txBody>
                    <a:bodyPr/>
                    <a:lstStyle/>
                    <a:p>
                      <a:pPr marL="0" algn="ctr"/>
                      <a:r>
                        <a:rPr lang="en-US" sz="1200" dirty="0">
                          <a:latin typeface="Arial" panose="020B0604020202020204" pitchFamily="34" charset="0"/>
                          <a:cs typeface="Arial" panose="020B0604020202020204" pitchFamily="34" charset="0"/>
                        </a:rPr>
                        <a:t>34</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200" dirty="0">
                          <a:solidFill>
                            <a:srgbClr val="231F20"/>
                          </a:solidFill>
                          <a:latin typeface="Arial" panose="020B0604020202020204" pitchFamily="34" charset="0"/>
                          <a:cs typeface="Arial" panose="020B0604020202020204" pitchFamily="34" charset="0"/>
                        </a:rPr>
                        <a:t>Direct Costs</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64135" algn="r">
                        <a:lnSpc>
                          <a:spcPct val="100000"/>
                        </a:lnSpc>
                      </a:pPr>
                      <a:r>
                        <a:rPr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 </a:t>
                      </a:r>
                      <a:r>
                        <a:rPr sz="1200" spc="4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800,000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0175" algn="r">
                        <a:lnSpc>
                          <a:spcPct val="100000"/>
                        </a:lnSpc>
                      </a:pPr>
                      <a:r>
                        <a:rPr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5,000,000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915" algn="r">
                        <a:lnSpc>
                          <a:spcPct val="100000"/>
                        </a:lnSpc>
                        <a:tabLst>
                          <a:tab pos="516890" algn="l"/>
                        </a:tabLst>
                      </a:pPr>
                      <a:r>
                        <a:rPr lang="en-US" sz="1200" dirty="0">
                          <a:solidFill>
                            <a:srgbClr val="231F20"/>
                          </a:solidFill>
                          <a:latin typeface="Arial" panose="020B0604020202020204" pitchFamily="34" charset="0"/>
                          <a:cs typeface="Arial" panose="020B0604020202020204" pitchFamily="34" charset="0"/>
                        </a:rPr>
                        <a:t>$</a:t>
                      </a:r>
                      <a:r>
                        <a:rPr lang="en-US" sz="1200" baseline="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0</a:t>
                      </a: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915" algn="r">
                        <a:lnSpc>
                          <a:spcPct val="100000"/>
                        </a:lnSpc>
                        <a:tabLst>
                          <a:tab pos="516890" algn="l"/>
                        </a:tabLst>
                      </a:pPr>
                      <a:r>
                        <a:rPr lang="en-US" sz="1200" dirty="0">
                          <a:solidFill>
                            <a:srgbClr val="231F20"/>
                          </a:solidFill>
                          <a:latin typeface="Arial" panose="020B0604020202020204" pitchFamily="34" charset="0"/>
                          <a:cs typeface="Arial" panose="020B0604020202020204" pitchFamily="34" charset="0"/>
                        </a:rPr>
                        <a:t>$</a:t>
                      </a:r>
                      <a:r>
                        <a:rPr lang="en-US" sz="1200" baseline="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9055" algn="r">
                        <a:lnSpc>
                          <a:spcPct val="100000"/>
                        </a:lnSpc>
                      </a:pPr>
                      <a:r>
                        <a:rPr sz="1200" dirty="0">
                          <a:solidFill>
                            <a:srgbClr val="231F20"/>
                          </a:solidFill>
                          <a:latin typeface="Arial" panose="020B0604020202020204" pitchFamily="34" charset="0"/>
                          <a:cs typeface="Arial" panose="020B0604020202020204" pitchFamily="34" charset="0"/>
                        </a:rPr>
                        <a:t>$</a:t>
                      </a: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 5,800,000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534872"/>
                  </a:ext>
                </a:extLst>
              </a:tr>
              <a:tr h="274320">
                <a:tc>
                  <a:txBody>
                    <a:bodyPr/>
                    <a:lstStyle/>
                    <a:p>
                      <a:pPr marL="0" algn="ctr"/>
                      <a:r>
                        <a:rPr lang="en-US" sz="1200" dirty="0">
                          <a:latin typeface="Arial" panose="020B0604020202020204" pitchFamily="34" charset="0"/>
                          <a:cs typeface="Arial" panose="020B0604020202020204" pitchFamily="34" charset="0"/>
                        </a:rPr>
                        <a:t>35</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200" dirty="0">
                          <a:solidFill>
                            <a:srgbClr val="231F20"/>
                          </a:solidFill>
                          <a:latin typeface="Arial" panose="020B0604020202020204" pitchFamily="34" charset="0"/>
                          <a:cs typeface="Arial" panose="020B0604020202020204" pitchFamily="34" charset="0"/>
                        </a:rPr>
                        <a:t>Information Systems</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3815" algn="r">
                        <a:lnSpc>
                          <a:spcPct val="100000"/>
                        </a:lnSpc>
                      </a:pPr>
                      <a:r>
                        <a:rPr sz="1200" dirty="0">
                          <a:solidFill>
                            <a:srgbClr val="231F20"/>
                          </a:solidFill>
                          <a:latin typeface="Arial" panose="020B0604020202020204" pitchFamily="34" charset="0"/>
                          <a:cs typeface="Arial" panose="020B0604020202020204" pitchFamily="34" charset="0"/>
                        </a:rPr>
                        <a:t>($ 2,000,000)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0810" algn="r">
                        <a:lnSpc>
                          <a:spcPct val="100000"/>
                        </a:lnSpc>
                      </a:pPr>
                      <a:r>
                        <a:rPr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1,000,000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9845" algn="r">
                        <a:lnSpc>
                          <a:spcPct val="100000"/>
                        </a:lnSpc>
                      </a:pPr>
                      <a:r>
                        <a:rPr sz="1200" dirty="0">
                          <a:solidFill>
                            <a:srgbClr val="231F20"/>
                          </a:solidFill>
                          <a:latin typeface="Arial" panose="020B0604020202020204" pitchFamily="34" charset="0"/>
                          <a:cs typeface="Arial" panose="020B0604020202020204" pitchFamily="34" charset="0"/>
                        </a:rPr>
                        <a:t>$   </a:t>
                      </a:r>
                      <a:r>
                        <a:rPr sz="1200" spc="4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200,000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280" algn="r">
                        <a:lnSpc>
                          <a:spcPct val="100000"/>
                        </a:lnSpc>
                      </a:pPr>
                      <a:r>
                        <a:rPr sz="1200" dirty="0">
                          <a:solidFill>
                            <a:srgbClr val="231F20"/>
                          </a:solidFill>
                          <a:latin typeface="Arial" panose="020B0604020202020204" pitchFamily="34" charset="0"/>
                          <a:cs typeface="Arial" panose="020B0604020202020204" pitchFamily="34" charset="0"/>
                        </a:rPr>
                        <a:t>$   </a:t>
                      </a:r>
                      <a:r>
                        <a:rPr sz="1200" spc="4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800,000</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7790" algn="r">
                        <a:lnSpc>
                          <a:spcPct val="100000"/>
                        </a:lnSpc>
                        <a:tabLst>
                          <a:tab pos="494665" algn="l"/>
                        </a:tabLst>
                      </a:pPr>
                      <a:r>
                        <a:rPr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47233110"/>
                  </a:ext>
                </a:extLst>
              </a:tr>
              <a:tr h="274320">
                <a:tc>
                  <a:txBody>
                    <a:bodyPr/>
                    <a:lstStyle/>
                    <a:p>
                      <a:pPr marL="0" algn="ctr"/>
                      <a:r>
                        <a:rPr lang="en-US" sz="1200" dirty="0">
                          <a:latin typeface="Arial" panose="020B0604020202020204" pitchFamily="34" charset="0"/>
                          <a:cs typeface="Arial" panose="020B0604020202020204" pitchFamily="34" charset="0"/>
                        </a:rPr>
                        <a:t>36</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0480">
                        <a:lnSpc>
                          <a:spcPct val="100000"/>
                        </a:lnSpc>
                      </a:pPr>
                      <a:r>
                        <a:rPr sz="1200" dirty="0">
                          <a:solidFill>
                            <a:srgbClr val="231F20"/>
                          </a:solidFill>
                          <a:latin typeface="Arial" panose="020B0604020202020204" pitchFamily="34" charset="0"/>
                          <a:cs typeface="Arial" panose="020B0604020202020204" pitchFamily="34" charset="0"/>
                        </a:rPr>
                        <a:t>Administration</a:t>
                      </a: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85" algn="r">
                        <a:lnSpc>
                          <a:spcPct val="100000"/>
                        </a:lnSpc>
                      </a:pPr>
                      <a:r>
                        <a:rPr sz="1200" u="none" dirty="0">
                          <a:solidFill>
                            <a:srgbClr val="231F20"/>
                          </a:solidFill>
                          <a:latin typeface="Arial" panose="020B0604020202020204" pitchFamily="34" charset="0"/>
                          <a:cs typeface="Arial" panose="020B0604020202020204" pitchFamily="34" charset="0"/>
                        </a:rPr>
                        <a:t> </a:t>
                      </a:r>
                      <a:r>
                        <a:rPr sz="1200" u="sng" spc="-5" dirty="0">
                          <a:solidFill>
                            <a:srgbClr val="231F20"/>
                          </a:solidFill>
                          <a:latin typeface="Arial" panose="020B0604020202020204" pitchFamily="34" charset="0"/>
                          <a:cs typeface="Arial" panose="020B0604020202020204" pitchFamily="34" charset="0"/>
                        </a:rPr>
                        <a:t> </a:t>
                      </a:r>
                      <a:r>
                        <a:rPr sz="1200" u="sng" dirty="0">
                          <a:solidFill>
                            <a:srgbClr val="231F20"/>
                          </a:solidFill>
                          <a:latin typeface="Arial" panose="020B0604020202020204" pitchFamily="34" charset="0"/>
                          <a:cs typeface="Arial" panose="020B0604020202020204" pitchFamily="34" charset="0"/>
                        </a:rPr>
                        <a:t>$</a:t>
                      </a:r>
                      <a:r>
                        <a:rPr lang="en-US" sz="1200" u="sng" dirty="0">
                          <a:solidFill>
                            <a:srgbClr val="231F20"/>
                          </a:solidFill>
                          <a:latin typeface="Arial" panose="020B0604020202020204" pitchFamily="34" charset="0"/>
                          <a:cs typeface="Arial" panose="020B0604020202020204" pitchFamily="34" charset="0"/>
                        </a:rPr>
                        <a:t> </a:t>
                      </a:r>
                      <a:r>
                        <a:rPr sz="1200" u="sng" dirty="0">
                          <a:solidFill>
                            <a:srgbClr val="231F20"/>
                          </a:solidFill>
                          <a:latin typeface="Arial" panose="020B0604020202020204" pitchFamily="34" charset="0"/>
                          <a:cs typeface="Arial" panose="020B0604020202020204" pitchFamily="34" charset="0"/>
                        </a:rPr>
                        <a:t> 1,200,000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915" algn="r">
                        <a:lnSpc>
                          <a:spcPct val="100000"/>
                        </a:lnSpc>
                      </a:pPr>
                      <a:r>
                        <a:rPr sz="1200" u="none" spc="40" dirty="0">
                          <a:solidFill>
                            <a:srgbClr val="231F20"/>
                          </a:solidFill>
                          <a:latin typeface="Arial" panose="020B0604020202020204" pitchFamily="34" charset="0"/>
                          <a:cs typeface="Arial" panose="020B0604020202020204" pitchFamily="34" charset="0"/>
                        </a:rPr>
                        <a:t> </a:t>
                      </a:r>
                      <a:r>
                        <a:rPr sz="1200" u="sng" dirty="0">
                          <a:solidFill>
                            <a:srgbClr val="231F20"/>
                          </a:solidFill>
                          <a:latin typeface="Arial" panose="020B0604020202020204" pitchFamily="34" charset="0"/>
                          <a:cs typeface="Arial" panose="020B0604020202020204" pitchFamily="34" charset="0"/>
                        </a:rPr>
                        <a:t>($ 6,000,000)</a:t>
                      </a:r>
                      <a:endParaRPr sz="1200" u="sng"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9845" algn="r">
                        <a:lnSpc>
                          <a:spcPct val="100000"/>
                        </a:lnSpc>
                      </a:pPr>
                      <a:r>
                        <a:rPr sz="1200" u="sng" dirty="0">
                          <a:solidFill>
                            <a:srgbClr val="231F20"/>
                          </a:solidFill>
                          <a:latin typeface="Arial" panose="020B0604020202020204" pitchFamily="34" charset="0"/>
                          <a:cs typeface="Arial" panose="020B0604020202020204" pitchFamily="34" charset="0"/>
                        </a:rPr>
                        <a:t>$ 3,000,000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915" algn="r">
                        <a:lnSpc>
                          <a:spcPct val="100000"/>
                        </a:lnSpc>
                      </a:pPr>
                      <a:r>
                        <a:rPr sz="1200" u="sng" dirty="0">
                          <a:solidFill>
                            <a:srgbClr val="231F20"/>
                          </a:solidFill>
                          <a:latin typeface="Arial" panose="020B0604020202020204" pitchFamily="34" charset="0"/>
                          <a:cs typeface="Arial" panose="020B0604020202020204" pitchFamily="34" charset="0"/>
                        </a:rPr>
                        <a:t>$ 1,800,000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0645" algn="r">
                        <a:lnSpc>
                          <a:spcPct val="100000"/>
                        </a:lnSpc>
                        <a:tabLst>
                          <a:tab pos="494665" algn="l"/>
                        </a:tabLst>
                      </a:pPr>
                      <a:r>
                        <a:rPr sz="1200" u="none" spc="-45" dirty="0">
                          <a:solidFill>
                            <a:srgbClr val="231F20"/>
                          </a:solidFill>
                          <a:latin typeface="Arial" panose="020B0604020202020204" pitchFamily="34" charset="0"/>
                          <a:cs typeface="Arial" panose="020B0604020202020204" pitchFamily="34" charset="0"/>
                        </a:rPr>
                        <a:t> </a:t>
                      </a:r>
                      <a:r>
                        <a:rPr sz="1200" u="sng" dirty="0">
                          <a:solidFill>
                            <a:srgbClr val="231F20"/>
                          </a:solidFill>
                          <a:latin typeface="Arial" panose="020B0604020202020204" pitchFamily="34" charset="0"/>
                          <a:cs typeface="Arial" panose="020B0604020202020204" pitchFamily="34" charset="0"/>
                        </a:rPr>
                        <a:t>$ </a:t>
                      </a:r>
                      <a:r>
                        <a:rPr lang="en-US" sz="1200" u="sng" dirty="0">
                          <a:solidFill>
                            <a:srgbClr val="231F20"/>
                          </a:solidFill>
                          <a:latin typeface="Arial" panose="020B0604020202020204" pitchFamily="34" charset="0"/>
                          <a:cs typeface="Arial" panose="020B0604020202020204" pitchFamily="34" charset="0"/>
                        </a:rPr>
                        <a:t>      </a:t>
                      </a:r>
                      <a:r>
                        <a:rPr sz="1200" u="sng" dirty="0">
                          <a:solidFill>
                            <a:srgbClr val="231F20"/>
                          </a:solidFill>
                          <a:latin typeface="Arial" panose="020B0604020202020204" pitchFamily="34" charset="0"/>
                          <a:cs typeface="Arial" panose="020B0604020202020204" pitchFamily="34" charset="0"/>
                        </a:rPr>
                        <a:t>	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880720"/>
                  </a:ext>
                </a:extLst>
              </a:tr>
              <a:tr h="274320">
                <a:tc>
                  <a:txBody>
                    <a:bodyPr/>
                    <a:lstStyle/>
                    <a:p>
                      <a:pPr marL="0" algn="ctr"/>
                      <a:r>
                        <a:rPr lang="en-US" sz="1200" dirty="0">
                          <a:latin typeface="Arial" panose="020B0604020202020204" pitchFamily="34" charset="0"/>
                          <a:cs typeface="Arial" panose="020B0604020202020204" pitchFamily="34" charset="0"/>
                        </a:rPr>
                        <a:t>37</a:t>
                      </a: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nSpc>
                          <a:spcPct val="100000"/>
                        </a:lnSpc>
                      </a:pPr>
                      <a:r>
                        <a:rPr sz="1200" b="1" dirty="0">
                          <a:solidFill>
                            <a:srgbClr val="231F20"/>
                          </a:solidFill>
                          <a:latin typeface="Arial" panose="020B0604020202020204" pitchFamily="34" charset="0"/>
                          <a:cs typeface="Arial" panose="020B0604020202020204" pitchFamily="34" charset="0"/>
                        </a:rPr>
                        <a:t>Final Allocations</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sz="120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2715" algn="r">
                        <a:lnSpc>
                          <a:spcPct val="100000"/>
                        </a:lnSpc>
                        <a:tabLst>
                          <a:tab pos="566420" algn="l"/>
                        </a:tabLst>
                      </a:pPr>
                      <a:r>
                        <a:rPr lang="en-US" sz="1200" dirty="0">
                          <a:solidFill>
                            <a:srgbClr val="231F20"/>
                          </a:solidFill>
                          <a:latin typeface="Arial" panose="020B0604020202020204" pitchFamily="34" charset="0"/>
                          <a:cs typeface="Arial" panose="020B0604020202020204" pitchFamily="34" charset="0"/>
                        </a:rPr>
                        <a:t>$                0</a:t>
                      </a:r>
                      <a:endParaRPr lang="en-US"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32715" algn="r">
                        <a:lnSpc>
                          <a:spcPct val="100000"/>
                        </a:lnSpc>
                        <a:tabLst>
                          <a:tab pos="566420" algn="l"/>
                        </a:tabLst>
                      </a:pP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9845" algn="r">
                        <a:lnSpc>
                          <a:spcPct val="100000"/>
                        </a:lnSpc>
                      </a:pPr>
                      <a:r>
                        <a:rPr sz="1200" dirty="0">
                          <a:solidFill>
                            <a:srgbClr val="231F20"/>
                          </a:solidFill>
                          <a:latin typeface="Arial" panose="020B0604020202020204" pitchFamily="34" charset="0"/>
                          <a:cs typeface="Arial" panose="020B0604020202020204" pitchFamily="34" charset="0"/>
                        </a:rPr>
                        <a:t>$ 3,200,000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81915" algn="r">
                        <a:lnSpc>
                          <a:spcPct val="100000"/>
                        </a:lnSpc>
                      </a:pPr>
                      <a:r>
                        <a:rPr sz="1200" dirty="0">
                          <a:solidFill>
                            <a:srgbClr val="231F20"/>
                          </a:solidFill>
                          <a:latin typeface="Arial" panose="020B0604020202020204" pitchFamily="34" charset="0"/>
                          <a:cs typeface="Arial" panose="020B0604020202020204" pitchFamily="34" charset="0"/>
                        </a:rPr>
                        <a:t>$ 2,600,000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9055" algn="r">
                        <a:lnSpc>
                          <a:spcPct val="100000"/>
                        </a:lnSpc>
                      </a:pPr>
                      <a:r>
                        <a:rPr sz="1200" dirty="0">
                          <a:solidFill>
                            <a:srgbClr val="231F20"/>
                          </a:solidFill>
                          <a:latin typeface="Arial" panose="020B0604020202020204" pitchFamily="34" charset="0"/>
                          <a:cs typeface="Arial" panose="020B0604020202020204" pitchFamily="34" charset="0"/>
                        </a:rPr>
                        <a:t>$ </a:t>
                      </a:r>
                      <a:r>
                        <a:rPr lang="en-US" sz="1200" dirty="0">
                          <a:solidFill>
                            <a:srgbClr val="231F20"/>
                          </a:solidFill>
                          <a:latin typeface="Arial" panose="020B0604020202020204" pitchFamily="34" charset="0"/>
                          <a:cs typeface="Arial" panose="020B0604020202020204" pitchFamily="34" charset="0"/>
                        </a:rPr>
                        <a:t> </a:t>
                      </a:r>
                      <a:r>
                        <a:rPr sz="1200" dirty="0">
                          <a:solidFill>
                            <a:srgbClr val="231F20"/>
                          </a:solidFill>
                          <a:latin typeface="Arial" panose="020B0604020202020204" pitchFamily="34" charset="0"/>
                          <a:cs typeface="Arial" panose="020B0604020202020204" pitchFamily="34" charset="0"/>
                        </a:rPr>
                        <a:t>5,800,000</a:t>
                      </a:r>
                      <a:endParaRPr sz="1200" dirty="0">
                        <a:latin typeface="Arial" panose="020B0604020202020204" pitchFamily="34" charset="0"/>
                        <a:cs typeface="Arial" panose="020B0604020202020204" pitchFamily="34" charset="0"/>
                      </a:endParaRPr>
                    </a:p>
                  </a:txBody>
                  <a:tcPr marL="45720" marR="4572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0514448"/>
                  </a:ext>
                </a:extLst>
              </a:tr>
            </a:tbl>
          </a:graphicData>
        </a:graphic>
      </p:graphicFrame>
      <p:sp>
        <p:nvSpPr>
          <p:cNvPr id="7" name="Content Placeholder 4"/>
          <p:cNvSpPr>
            <a:spLocks noGrp="1"/>
          </p:cNvSpPr>
          <p:nvPr>
            <p:ph idx="13"/>
          </p:nvPr>
        </p:nvSpPr>
        <p:spPr>
          <a:xfrm>
            <a:off x="457200" y="2209800"/>
            <a:ext cx="3276600" cy="304800"/>
          </a:xfrm>
        </p:spPr>
        <p:txBody>
          <a:bodyPr/>
          <a:lstStyle/>
          <a:p>
            <a:pPr>
              <a:spcBef>
                <a:spcPts val="0"/>
              </a:spcBef>
            </a:pPr>
            <a:r>
              <a:rPr lang="en-US" sz="1200" b="1" dirty="0">
                <a:solidFill>
                  <a:srgbClr val="231F20"/>
                </a:solidFill>
              </a:rPr>
              <a:t>Panel C: Alternative Presentation</a:t>
            </a:r>
          </a:p>
        </p:txBody>
      </p:sp>
      <p:sp>
        <p:nvSpPr>
          <p:cNvPr id="10" name="Content Placeholder 5"/>
          <p:cNvSpPr>
            <a:spLocks noGrp="1"/>
          </p:cNvSpPr>
          <p:nvPr>
            <p:ph idx="14"/>
          </p:nvPr>
        </p:nvSpPr>
        <p:spPr>
          <a:xfrm>
            <a:off x="0" y="0"/>
            <a:ext cx="530352" cy="457200"/>
          </a:xfrm>
          <a:solidFill>
            <a:srgbClr val="BEBEBE"/>
          </a:solidFill>
        </p:spPr>
        <p:txBody>
          <a:bodyPr anchor="ctr"/>
          <a:lstStyle/>
          <a:p>
            <a:pPr algn="ctr"/>
            <a:r>
              <a:rPr lang="en-US" sz="1000" b="1" dirty="0"/>
              <a:t>LO 11-11</a:t>
            </a:r>
          </a:p>
        </p:txBody>
      </p:sp>
    </p:spTree>
    <p:extLst>
      <p:ext uri="{BB962C8B-B14F-4D97-AF65-F5344CB8AC3E}">
        <p14:creationId xmlns:p14="http://schemas.microsoft.com/office/powerpoint/2010/main" val="3461451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Chapter 11</a:t>
            </a:r>
          </a:p>
        </p:txBody>
      </p:sp>
    </p:spTree>
    <p:extLst>
      <p:ext uri="{BB962C8B-B14F-4D97-AF65-F5344CB8AC3E}">
        <p14:creationId xmlns:p14="http://schemas.microsoft.com/office/powerpoint/2010/main" val="362019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560"/>
            <a:ext cx="8229600" cy="1706880"/>
          </a:xfrm>
        </p:spPr>
        <p:txBody>
          <a:bodyPr/>
          <a:lstStyle/>
          <a:p>
            <a:pPr algn="ctr"/>
            <a:r>
              <a:rPr lang="en-US" sz="4400" dirty="0">
                <a:solidFill>
                  <a:srgbClr val="B44600"/>
                </a:solidFill>
              </a:rPr>
              <a:t>Accessibility Content: Text Alternatives for Images</a:t>
            </a:r>
          </a:p>
        </p:txBody>
      </p:sp>
    </p:spTree>
    <p:extLst>
      <p:ext uri="{BB962C8B-B14F-4D97-AF65-F5344CB8AC3E}">
        <p14:creationId xmlns:p14="http://schemas.microsoft.com/office/powerpoint/2010/main" val="260399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Service Department Cost Allocation</a:t>
            </a:r>
            <a:r>
              <a:rPr lang="en-IN" sz="1100" dirty="0"/>
              <a:t> 2</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400" dirty="0"/>
              <a:t>The flowchart contains four boxes. The top two are: Service department: Information Systems and Service department: Administration. The bottom two are: User department: Sierra Tract, and User department: Cascades Tract. A dashed line between the two service departments indicates a bidirectional relationship. Two lines with arrows descend from each of the two service department boxes into the two user department boxes. </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426331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Cost Allocation: Direct Method</a:t>
            </a:r>
            <a:r>
              <a:rPr lang="en-IN" sz="1050" dirty="0"/>
              <a:t> 1</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400" dirty="0"/>
              <a:t>The flowchart contains four boxes. The top two are: Service department: Information Systems and Service department: Administration. The bottom two are: User department: Sierra Tract and User department: Cascades Tract. A line with an arrow descends from the Service department: Information Systems box into each of the user department boxes below. This cost relationship is indicated by computer-hours. A line with an arrow descends from the Service department: Administration box into each of the user department boxes below. This cost relationship is indicated by employees. </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13147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Cost Allocation: Step Method</a:t>
            </a:r>
            <a:r>
              <a:rPr lang="en-IN" sz="1050" dirty="0"/>
              <a:t> 2</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400" dirty="0"/>
              <a:t>The flowchart contains four boxes. The top two are: Service department: Information Systems and Service department: Administration. A line with an arrow points to the Administration box from the Information Services box. The bottom two are: User department: Sierra Tract and User department: Cascades Tract. A line with an arrow descends from the Service department: Information Systems box into each of the user department boxes below. This cost relationship is indicated by computer-hours. A line with an arrow descends from the Service department: Administration box into each of the user department boxes below. This cost relationship is indicated by employees. </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1393198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Service Department Cost Allocation</a:t>
            </a:r>
            <a:r>
              <a:rPr lang="en-IN" sz="1200" dirty="0"/>
              <a:t> 2</a:t>
            </a:r>
            <a:endParaRPr lang="en-IN" dirty="0"/>
          </a:p>
        </p:txBody>
      </p:sp>
      <p:sp>
        <p:nvSpPr>
          <p:cNvPr id="3" name="Content Placeholder 2"/>
          <p:cNvSpPr>
            <a:spLocks noGrp="1"/>
          </p:cNvSpPr>
          <p:nvPr>
            <p:ph idx="1"/>
          </p:nvPr>
        </p:nvSpPr>
        <p:spPr>
          <a:xfrm>
            <a:off x="457200" y="1295400"/>
            <a:ext cx="8229600" cy="457200"/>
          </a:xfrm>
        </p:spPr>
        <p:txBody>
          <a:bodyPr/>
          <a:lstStyle/>
          <a:p>
            <a:r>
              <a:rPr lang="en-US" sz="2400" dirty="0">
                <a:latin typeface="Arial" charset="0"/>
                <a:cs typeface="Arial" charset="0"/>
              </a:rPr>
              <a:t>Service and User Departments – Green Valley Mills</a:t>
            </a:r>
          </a:p>
        </p:txBody>
      </p:sp>
      <p:pic>
        <p:nvPicPr>
          <p:cNvPr id="9" name="Picture 3" descr="Diagram depicts service and user departments."/>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14400" y="2057400"/>
            <a:ext cx="7315200" cy="4250334"/>
          </a:xfrm>
          <a:prstGeom prst="rect">
            <a:avLst/>
          </a:prstGeom>
        </p:spPr>
      </p:pic>
      <p:sp>
        <p:nvSpPr>
          <p:cNvPr id="8" name="Content Placeholder 4"/>
          <p:cNvSpPr>
            <a:spLocks noGrp="1"/>
          </p:cNvSpPr>
          <p:nvPr>
            <p:ph idx="16"/>
          </p:nvPr>
        </p:nvSpPr>
        <p:spPr>
          <a:xfrm>
            <a:off x="0" y="0"/>
            <a:ext cx="457200" cy="457200"/>
          </a:xfrm>
          <a:solidFill>
            <a:srgbClr val="BEBEBE"/>
          </a:solidFill>
        </p:spPr>
        <p:txBody>
          <a:bodyPr anchor="ctr"/>
          <a:lstStyle/>
          <a:p>
            <a:pPr algn="ctr"/>
            <a:r>
              <a:rPr lang="en-US" sz="1000" b="1" dirty="0"/>
              <a:t>LO 11-1</a:t>
            </a:r>
          </a:p>
        </p:txBody>
      </p:sp>
      <p:sp>
        <p:nvSpPr>
          <p:cNvPr id="10" name="Text Placeholder 3"/>
          <p:cNvSpPr>
            <a:spLocks noGrp="1"/>
          </p:cNvSpPr>
          <p:nvPr>
            <p:ph type="body" sz="quarter" idx="14"/>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3226139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Cost Allocation: Reciprocal Method</a:t>
            </a:r>
            <a:r>
              <a:rPr lang="en-IN" sz="1100" dirty="0"/>
              <a:t> 2</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200" dirty="0"/>
              <a:t>The flowchart contains four boxes. The top two are: Service department: Information Systems and Service department: Administration. A line with an arrow points to the Administration box from the Information Services box, and another line with an arrow points to the Information Services box from the Administration box. The bottom two are: User department: Sierra Tract and User department: Cascades Tract. A line with an arrow descends from the Service department: Information Systems box into each of the user department boxes below. This cost relationship is indicated by computer-hours. A line with an arrow descends from the Service department: Administration box into each of the user department boxes below. This cost relationship is indicated by employees. </a:t>
            </a:r>
            <a:endParaRPr lang="en-US" sz="22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255547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IN" sz="3200" dirty="0"/>
              <a:t>Allocation of Joint Costs</a:t>
            </a:r>
            <a:r>
              <a:rPr lang="en-IN" sz="1050" dirty="0"/>
              <a:t> 2</a:t>
            </a:r>
            <a:r>
              <a:rPr lang="en-US" altLang="en-US" sz="3200" dirty="0"/>
              <a:t> 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IN" sz="2400" dirty="0"/>
              <a:t>A box on the left is </a:t>
            </a:r>
            <a:r>
              <a:rPr lang="en-IN" sz="2400" dirty="0" err="1"/>
              <a:t>labeled</a:t>
            </a:r>
            <a:r>
              <a:rPr lang="en-IN" sz="2400" dirty="0"/>
              <a:t> Mining costs, $270,000. A line extends from it to the right and then divides into two branches. A dashed vertical line indicates that this point is the split-off point. Upper branch: #1-High grade lumber, 15,000 units; Sales value $300,000. Lower branch: #2-grade lumber, 30,000 units; Sales value $450,000.</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254820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t>Estimating NRV</a:t>
            </a:r>
            <a:r>
              <a:rPr lang="en-US" sz="1050" dirty="0"/>
              <a:t> 1</a:t>
            </a:r>
            <a:r>
              <a:rPr lang="en-US" altLang="en-US" sz="3200" dirty="0" smtClean="0"/>
              <a:t> </a:t>
            </a:r>
            <a:r>
              <a:rPr lang="en-US" altLang="en-US" sz="32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In the diagram, a box on the left is labeled Mining costs, $270,000. A line extends from it to the right and then divides into two branches. A dashed vertical line indicates that this point is the split-off point. Upper branch: #1-Grade lumber 15,000 units and Sales value $300,000. Lower branch: #2-Grade lumber 30,000 units, $50,000 processing cost, #2A-Grade lumber 30,000 units, and Sales value $550,000.</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p>
        </p:txBody>
      </p:sp>
    </p:spTree>
    <p:extLst>
      <p:ext uri="{BB962C8B-B14F-4D97-AF65-F5344CB8AC3E}">
        <p14:creationId xmlns:p14="http://schemas.microsoft.com/office/powerpoint/2010/main" val="107393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Appendix: Calculation of the Reciprocal Method Using Spreadsheets</a:t>
            </a:r>
            <a:r>
              <a:rPr lang="en-US" sz="1200" dirty="0"/>
              <a:t> 2</a:t>
            </a:r>
            <a:r>
              <a:rPr lang="en-US" altLang="en-US" sz="2800" dirty="0" smtClean="0"/>
              <a:t> </a:t>
            </a:r>
            <a:r>
              <a:rPr lang="en-US" altLang="en-US" sz="2800" dirty="0"/>
              <a:t>Text Alternative</a:t>
            </a:r>
            <a:endParaRPr lang="en-US" sz="2800" dirty="0"/>
          </a:p>
        </p:txBody>
      </p:sp>
      <p:sp>
        <p:nvSpPr>
          <p:cNvPr id="6" name="Content Placeholder 2"/>
          <p:cNvSpPr>
            <a:spLocks noGrp="1"/>
          </p:cNvSpPr>
          <p:nvPr>
            <p:ph idx="1"/>
          </p:nvPr>
        </p:nvSpPr>
        <p:spPr>
          <a:xfrm>
            <a:off x="457200" y="1295400"/>
            <a:ext cx="8229600" cy="5120640"/>
          </a:xfrm>
        </p:spPr>
        <p:txBody>
          <a:bodyPr/>
          <a:lstStyle/>
          <a:p>
            <a:r>
              <a:rPr lang="en-US" sz="2400" dirty="0"/>
              <a:t>Total costs = Direct costs + Allocated costs</a:t>
            </a:r>
          </a:p>
          <a:p>
            <a:r>
              <a:rPr lang="en-US" sz="2400" dirty="0"/>
              <a:t>S1 = $800,000 + 0% S1 + 20% S2 + 0% P1 + 0% P2</a:t>
            </a:r>
          </a:p>
          <a:p>
            <a:r>
              <a:rPr lang="en-US" sz="2400" dirty="0"/>
              <a:t>S2 = $5,000,000 + 50% S1 + 0% S2 + 0% P1 + 0% P2</a:t>
            </a:r>
          </a:p>
          <a:p>
            <a:r>
              <a:rPr lang="en-US" sz="2400" dirty="0"/>
              <a:t>P1 = $0 + 10% S1 + 50% S2 + 0% P1 + 0% P2</a:t>
            </a:r>
          </a:p>
          <a:p>
            <a:r>
              <a:rPr lang="en-US" sz="2400" dirty="0"/>
              <a:t>P2 = $0 + 40% S1 + 30% S2 + 0% P1 + 0% P2</a:t>
            </a:r>
            <a:endParaRPr lang="en-US" sz="2400" dirty="0"/>
          </a:p>
        </p:txBody>
      </p:sp>
      <p:sp>
        <p:nvSpPr>
          <p:cNvPr id="2" name="Text Placeholder 3"/>
          <p:cNvSpPr>
            <a:spLocks noGrp="1"/>
          </p:cNvSpPr>
          <p:nvPr>
            <p:ph type="body" sz="quarter" idx="12"/>
          </p:nvPr>
        </p:nvSpPr>
        <p:spPr/>
        <p:txBody>
          <a:bodyPr/>
          <a:lstStyle/>
          <a:p>
            <a:r>
              <a:rPr lang="en-US" dirty="0">
                <a:hlinkClick r:id="rId2" action="ppaction://hlinksldjump"/>
              </a:rPr>
              <a:t>Return to slide containing original image</a:t>
            </a:r>
            <a:endParaRPr lang="en-US" dirty="0">
              <a:hlinkClick r:id="rId3" action="ppaction://hlinksldjump"/>
            </a:endParaRPr>
          </a:p>
        </p:txBody>
      </p:sp>
    </p:spTree>
    <p:extLst>
      <p:ext uri="{BB962C8B-B14F-4D97-AF65-F5344CB8AC3E}">
        <p14:creationId xmlns:p14="http://schemas.microsoft.com/office/powerpoint/2010/main" val="30336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a:t>Service Department Cost Allocation</a:t>
            </a:r>
            <a:r>
              <a:rPr lang="en-IN" sz="1200" dirty="0"/>
              <a:t> 3</a:t>
            </a:r>
            <a:endParaRPr lang="en-IN" dirty="0"/>
          </a:p>
        </p:txBody>
      </p:sp>
      <p:sp>
        <p:nvSpPr>
          <p:cNvPr id="3" name="Content Placeholder 2"/>
          <p:cNvSpPr>
            <a:spLocks noGrp="1"/>
          </p:cNvSpPr>
          <p:nvPr>
            <p:ph idx="1"/>
          </p:nvPr>
        </p:nvSpPr>
        <p:spPr>
          <a:xfrm>
            <a:off x="914400" y="1371600"/>
            <a:ext cx="7315200" cy="838200"/>
          </a:xfrm>
        </p:spPr>
        <p:txBody>
          <a:bodyPr/>
          <a:lstStyle/>
          <a:p>
            <a:pPr algn="ctr"/>
            <a:r>
              <a:rPr lang="en-US" sz="2400" dirty="0">
                <a:latin typeface="Arial" charset="0"/>
              </a:rPr>
              <a:t>Basic Data for Service Department Cost Allocation – </a:t>
            </a:r>
            <a:br>
              <a:rPr lang="en-US" sz="2400" dirty="0">
                <a:latin typeface="Arial" charset="0"/>
              </a:rPr>
            </a:br>
            <a:r>
              <a:rPr lang="en-US" sz="2400" dirty="0">
                <a:latin typeface="Arial" charset="0"/>
              </a:rPr>
              <a:t>Green Valley Mills</a:t>
            </a:r>
          </a:p>
        </p:txBody>
      </p:sp>
      <p:graphicFrame>
        <p:nvGraphicFramePr>
          <p:cNvPr id="10" name="Table 3"/>
          <p:cNvGraphicFramePr>
            <a:graphicFrameLocks noGrp="1"/>
          </p:cNvGraphicFramePr>
          <p:nvPr>
            <p:extLst>
              <p:ext uri="{D42A27DB-BD31-4B8C-83A1-F6EECF244321}">
                <p14:modId xmlns:p14="http://schemas.microsoft.com/office/powerpoint/2010/main" val="3328002824"/>
              </p:ext>
            </p:extLst>
          </p:nvPr>
        </p:nvGraphicFramePr>
        <p:xfrm>
          <a:off x="91440" y="2399377"/>
          <a:ext cx="8961120" cy="328574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247815783"/>
                    </a:ext>
                  </a:extLst>
                </a:gridCol>
                <a:gridCol w="2103120">
                  <a:extLst>
                    <a:ext uri="{9D8B030D-6E8A-4147-A177-3AD203B41FA5}">
                      <a16:colId xmlns:a16="http://schemas.microsoft.com/office/drawing/2014/main" val="2897426039"/>
                    </a:ext>
                  </a:extLst>
                </a:gridCol>
                <a:gridCol w="2560320">
                  <a:extLst>
                    <a:ext uri="{9D8B030D-6E8A-4147-A177-3AD203B41FA5}">
                      <a16:colId xmlns:a16="http://schemas.microsoft.com/office/drawing/2014/main" val="2683589139"/>
                    </a:ext>
                  </a:extLst>
                </a:gridCol>
                <a:gridCol w="914400">
                  <a:extLst>
                    <a:ext uri="{9D8B030D-6E8A-4147-A177-3AD203B41FA5}">
                      <a16:colId xmlns:a16="http://schemas.microsoft.com/office/drawing/2014/main" val="1100285074"/>
                    </a:ext>
                  </a:extLst>
                </a:gridCol>
                <a:gridCol w="2011680">
                  <a:extLst>
                    <a:ext uri="{9D8B030D-6E8A-4147-A177-3AD203B41FA5}">
                      <a16:colId xmlns:a16="http://schemas.microsoft.com/office/drawing/2014/main" val="2745846564"/>
                    </a:ext>
                  </a:extLst>
                </a:gridCol>
                <a:gridCol w="914400">
                  <a:extLst>
                    <a:ext uri="{9D8B030D-6E8A-4147-A177-3AD203B41FA5}">
                      <a16:colId xmlns:a16="http://schemas.microsoft.com/office/drawing/2014/main" val="2642338536"/>
                    </a:ext>
                  </a:extLst>
                </a:gridCol>
              </a:tblGrid>
              <a:tr h="0">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A</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B</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C</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96095"/>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Service Department </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35374"/>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Information Systems (S1)</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Administration (S2)</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45418"/>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3</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Usage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Percent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Usage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Percent</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360209"/>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4</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Departments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(hours)</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of Total</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(employees)</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of Total</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833479"/>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5</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Administration</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100,000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50%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036317"/>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6</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Information Systems</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2,000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20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534027"/>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7</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Sierra Tract (P1)</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20,000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10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5,000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50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363994"/>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8</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Cascades Tract (P2)</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baseline="0" dirty="0">
                          <a:solidFill>
                            <a:schemeClr val="tx1"/>
                          </a:solidFill>
                          <a:latin typeface="Arial" panose="020B0604020202020204" pitchFamily="34" charset="0"/>
                          <a:cs typeface="Arial" panose="020B0604020202020204" pitchFamily="34" charset="0"/>
                        </a:rPr>
                        <a:t>   80,000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dirty="0">
                          <a:solidFill>
                            <a:schemeClr val="tx1"/>
                          </a:solidFill>
                          <a:latin typeface="Arial" panose="020B0604020202020204" pitchFamily="34" charset="0"/>
                          <a:cs typeface="Arial" panose="020B0604020202020204" pitchFamily="34" charset="0"/>
                        </a:rPr>
                        <a:t>       40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dirty="0">
                          <a:solidFill>
                            <a:schemeClr val="tx1"/>
                          </a:solidFill>
                          <a:latin typeface="Arial" panose="020B0604020202020204" pitchFamily="34" charset="0"/>
                          <a:cs typeface="Arial" panose="020B0604020202020204" pitchFamily="34" charset="0"/>
                        </a:rPr>
                        <a:t>    3,000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dirty="0">
                          <a:solidFill>
                            <a:schemeClr val="tx1"/>
                          </a:solidFill>
                          <a:latin typeface="Arial" panose="020B0604020202020204" pitchFamily="34" charset="0"/>
                          <a:cs typeface="Arial" panose="020B0604020202020204" pitchFamily="34" charset="0"/>
                        </a:rPr>
                        <a:t>       30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674093"/>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9</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Total</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200,000</a:t>
                      </a:r>
                      <a:r>
                        <a:rPr lang="en-IN" sz="1600" b="0" dirty="0">
                          <a:solidFill>
                            <a:schemeClr val="tx1"/>
                          </a:solidFill>
                          <a:latin typeface="Arial" panose="020B0604020202020204" pitchFamily="34" charset="0"/>
                          <a:cs typeface="Arial" panose="020B0604020202020204" pitchFamily="34" charset="0"/>
                        </a:rPr>
                        <a:t>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100%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10,000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100%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331455"/>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10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71869"/>
                  </a:ext>
                </a:extLst>
              </a:tr>
            </a:tbl>
          </a:graphicData>
        </a:graphic>
      </p:graphicFrame>
      <p:sp>
        <p:nvSpPr>
          <p:cNvPr id="4" name="Content Placeholder 4"/>
          <p:cNvSpPr>
            <a:spLocks noGrp="1"/>
          </p:cNvSpPr>
          <p:nvPr>
            <p:ph idx="13"/>
          </p:nvPr>
        </p:nvSpPr>
        <p:spPr>
          <a:xfrm>
            <a:off x="838200" y="5831840"/>
            <a:ext cx="1600200" cy="492760"/>
          </a:xfrm>
        </p:spPr>
        <p:txBody>
          <a:bodyPr anchor="ctr"/>
          <a:lstStyle/>
          <a:p>
            <a:pPr algn="ctr"/>
            <a:r>
              <a:rPr lang="en-US" sz="1200" dirty="0">
                <a:latin typeface="Arial" charset="0"/>
              </a:rPr>
              <a:t>Departmental Costs $800,000</a:t>
            </a:r>
          </a:p>
        </p:txBody>
      </p:sp>
      <p:sp>
        <p:nvSpPr>
          <p:cNvPr id="5" name="Content Placeholder 5"/>
          <p:cNvSpPr>
            <a:spLocks noGrp="1"/>
          </p:cNvSpPr>
          <p:nvPr>
            <p:ph idx="14"/>
          </p:nvPr>
        </p:nvSpPr>
        <p:spPr>
          <a:xfrm>
            <a:off x="7162800" y="5831840"/>
            <a:ext cx="1600200" cy="492760"/>
          </a:xfrm>
        </p:spPr>
        <p:txBody>
          <a:bodyPr anchor="ctr"/>
          <a:lstStyle/>
          <a:p>
            <a:pPr algn="ctr"/>
            <a:r>
              <a:rPr lang="en-US" sz="1200" dirty="0">
                <a:latin typeface="Arial" charset="0"/>
              </a:rPr>
              <a:t>Departmental Costs $800,000</a:t>
            </a:r>
          </a:p>
        </p:txBody>
      </p:sp>
      <p:cxnSp>
        <p:nvCxnSpPr>
          <p:cNvPr id="11" name="Straight Arrow Connector 6">
            <a:extLst>
              <a:ext uri="{FF2B5EF4-FFF2-40B4-BE49-F238E27FC236}">
                <a16:creationId xmlns:a16="http://schemas.microsoft.com/office/drawing/2014/main" id="{6520BB7E-877E-7747-9706-14967439C500}"/>
              </a:ext>
            </a:extLst>
          </p:cNvPr>
          <p:cNvCxnSpPr/>
          <p:nvPr/>
        </p:nvCxnSpPr>
        <p:spPr>
          <a:xfrm flipV="1">
            <a:off x="1371600" y="3237577"/>
            <a:ext cx="1828800" cy="26704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7">
            <a:extLst>
              <a:ext uri="{FF2B5EF4-FFF2-40B4-BE49-F238E27FC236}">
                <a16:creationId xmlns:a16="http://schemas.microsoft.com/office/drawing/2014/main" id="{3D878A82-B88D-0B4E-9DDB-797906E3A2BD}"/>
              </a:ext>
            </a:extLst>
          </p:cNvPr>
          <p:cNvCxnSpPr/>
          <p:nvPr/>
        </p:nvCxnSpPr>
        <p:spPr>
          <a:xfrm flipH="1" flipV="1">
            <a:off x="7391400" y="3237577"/>
            <a:ext cx="685800" cy="26704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idx="15"/>
          </p:nvPr>
        </p:nvSpPr>
        <p:spPr>
          <a:xfrm>
            <a:off x="0" y="0"/>
            <a:ext cx="457200" cy="457200"/>
          </a:xfrm>
          <a:solidFill>
            <a:srgbClr val="BEBEBE"/>
          </a:solidFill>
        </p:spPr>
        <p:txBody>
          <a:bodyPr anchor="ctr"/>
          <a:lstStyle/>
          <a:p>
            <a:pPr algn="ctr"/>
            <a:r>
              <a:rPr lang="en-US" sz="1000" b="1" dirty="0"/>
              <a:t>LO 11-1</a:t>
            </a:r>
          </a:p>
        </p:txBody>
      </p:sp>
    </p:spTree>
    <p:extLst>
      <p:ext uri="{BB962C8B-B14F-4D97-AF65-F5344CB8AC3E}">
        <p14:creationId xmlns:p14="http://schemas.microsoft.com/office/powerpoint/2010/main" val="380414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Direct Method</a:t>
            </a:r>
            <a:r>
              <a:rPr lang="en-IN" sz="1200" dirty="0"/>
              <a:t> 1</a:t>
            </a:r>
          </a:p>
        </p:txBody>
      </p:sp>
      <p:sp>
        <p:nvSpPr>
          <p:cNvPr id="3" name="Content Placeholder 2"/>
          <p:cNvSpPr>
            <a:spLocks noGrp="1"/>
          </p:cNvSpPr>
          <p:nvPr>
            <p:ph idx="1"/>
          </p:nvPr>
        </p:nvSpPr>
        <p:spPr>
          <a:xfrm>
            <a:off x="723900" y="1219200"/>
            <a:ext cx="7696200" cy="762000"/>
          </a:xfrm>
          <a:solidFill>
            <a:srgbClr val="C6D9F1"/>
          </a:solidFill>
        </p:spPr>
        <p:txBody>
          <a:bodyPr/>
          <a:lstStyle/>
          <a:p>
            <a:pPr marL="1554480" indent="-1554480"/>
            <a:r>
              <a:rPr lang="en-US" sz="2400" b="1" dirty="0">
                <a:solidFill>
                  <a:srgbClr val="0000CC"/>
                </a:solidFill>
                <a:ea typeface="ＭＳ Ｐゴシック" charset="-128"/>
              </a:rPr>
              <a:t>LO 11-2</a:t>
            </a:r>
            <a:r>
              <a:rPr lang="en-US" sz="2400" dirty="0">
                <a:ea typeface="ＭＳ Ｐゴシック" charset="-128"/>
              </a:rPr>
              <a:t>	Allocate service department costs using the direct method.</a:t>
            </a:r>
            <a:endParaRPr lang="en-US" sz="2400" dirty="0">
              <a:ea typeface="ＭＳ Ｐゴシック" charset="-128"/>
              <a:cs typeface="Arial" charset="0"/>
            </a:endParaRPr>
          </a:p>
        </p:txBody>
      </p:sp>
      <p:sp>
        <p:nvSpPr>
          <p:cNvPr id="4" name="Content Placeholder 3"/>
          <p:cNvSpPr>
            <a:spLocks noGrp="1"/>
          </p:cNvSpPr>
          <p:nvPr>
            <p:ph idx="13"/>
          </p:nvPr>
        </p:nvSpPr>
        <p:spPr>
          <a:xfrm>
            <a:off x="457200" y="2004060"/>
            <a:ext cx="8229600" cy="1097280"/>
          </a:xfrm>
        </p:spPr>
        <p:txBody>
          <a:bodyPr/>
          <a:lstStyle/>
          <a:p>
            <a:pPr defTabSz="274320">
              <a:spcBef>
                <a:spcPts val="0"/>
              </a:spcBef>
              <a:buSzPct val="100000"/>
              <a:defRPr/>
            </a:pPr>
            <a:r>
              <a:rPr lang="en-US" sz="2000" dirty="0">
                <a:solidFill>
                  <a:srgbClr val="0070C0"/>
                </a:solidFill>
              </a:rPr>
              <a:t>Direct method:</a:t>
            </a:r>
          </a:p>
          <a:p>
            <a:pPr defTabSz="274320">
              <a:spcBef>
                <a:spcPts val="0"/>
              </a:spcBef>
              <a:buSzPct val="100000"/>
              <a:defRPr/>
            </a:pPr>
            <a:r>
              <a:rPr lang="en-US" sz="2000" dirty="0"/>
              <a:t>Charges costs of service departments to user departments without making allocations among service departments</a:t>
            </a:r>
          </a:p>
        </p:txBody>
      </p:sp>
      <p:pic>
        <p:nvPicPr>
          <p:cNvPr id="10" name="Picture 4" descr="Diagram depicts cost flow."/>
          <p:cNvPicPr>
            <a:picLocks noGrp="1" noChangeAspect="1"/>
          </p:cNvPicPr>
          <p:nvPr>
            <p:ph idx="14"/>
          </p:nvPr>
        </p:nvPicPr>
        <p:blipFill>
          <a:blip r:embed="rId2">
            <a:extLst>
              <a:ext uri="{28A0092B-C50C-407E-A947-70E740481C1C}">
                <a14:useLocalDpi xmlns:a14="http://schemas.microsoft.com/office/drawing/2010/main" val="0"/>
              </a:ext>
            </a:extLst>
          </a:blip>
          <a:stretch>
            <a:fillRect/>
          </a:stretch>
        </p:blipFill>
        <p:spPr>
          <a:xfrm>
            <a:off x="1737360" y="3124200"/>
            <a:ext cx="5669280" cy="3290876"/>
          </a:xfrm>
          <a:prstGeom prst="rect">
            <a:avLst/>
          </a:prstGeom>
        </p:spPr>
      </p:pic>
      <p:sp>
        <p:nvSpPr>
          <p:cNvPr id="9" name="Content Placeholder 5"/>
          <p:cNvSpPr>
            <a:spLocks noGrp="1"/>
          </p:cNvSpPr>
          <p:nvPr>
            <p:ph idx="15"/>
          </p:nvPr>
        </p:nvSpPr>
        <p:spPr>
          <a:xfrm>
            <a:off x="0" y="0"/>
            <a:ext cx="457200" cy="457200"/>
          </a:xfrm>
          <a:solidFill>
            <a:srgbClr val="BEBEBE"/>
          </a:solidFill>
        </p:spPr>
        <p:txBody>
          <a:bodyPr anchor="ctr"/>
          <a:lstStyle/>
          <a:p>
            <a:pPr algn="ctr"/>
            <a:r>
              <a:rPr lang="en-US" sz="1000" b="1" dirty="0"/>
              <a:t>LO 11-2</a:t>
            </a:r>
          </a:p>
        </p:txBody>
      </p:sp>
      <p:sp>
        <p:nvSpPr>
          <p:cNvPr id="12" name="Text Placeholder 4"/>
          <p:cNvSpPr>
            <a:spLocks noGrp="1"/>
          </p:cNvSpPr>
          <p:nvPr>
            <p:ph type="body" sz="quarter" idx="16"/>
          </p:nvPr>
        </p:nvSpPr>
        <p:spPr>
          <a:xfrm>
            <a:off x="3337560" y="6477000"/>
            <a:ext cx="2468880" cy="182880"/>
          </a:xfrm>
        </p:spPr>
        <p:txBody>
          <a:bodyPr/>
          <a:lstStyle/>
          <a:p>
            <a:r>
              <a:rPr lang="en-US" dirty="0">
                <a:latin typeface="Arial" panose="020B0604020202020204" pitchFamily="34" charset="0"/>
                <a:cs typeface="Arial" panose="020B0604020202020204" pitchFamily="34" charset="0"/>
                <a:hlinkClick r:id="rId3" action="ppaction://hlinksldjump"/>
              </a:rPr>
              <a:t>Access the text alternative for these images</a:t>
            </a:r>
          </a:p>
        </p:txBody>
      </p:sp>
    </p:spTree>
    <p:extLst>
      <p:ext uri="{BB962C8B-B14F-4D97-AF65-F5344CB8AC3E}">
        <p14:creationId xmlns:p14="http://schemas.microsoft.com/office/powerpoint/2010/main" val="183226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Direct Method</a:t>
            </a:r>
            <a:r>
              <a:rPr lang="en-IN" sz="1200" dirty="0"/>
              <a:t> 2</a:t>
            </a:r>
            <a:endParaRPr lang="en-IN" dirty="0"/>
          </a:p>
        </p:txBody>
      </p:sp>
      <p:sp>
        <p:nvSpPr>
          <p:cNvPr id="3" name="Content Placeholder 2"/>
          <p:cNvSpPr>
            <a:spLocks noGrp="1"/>
          </p:cNvSpPr>
          <p:nvPr>
            <p:ph idx="1"/>
          </p:nvPr>
        </p:nvSpPr>
        <p:spPr>
          <a:xfrm>
            <a:off x="838200" y="1295400"/>
            <a:ext cx="7467600" cy="457200"/>
          </a:xfrm>
          <a:solidFill>
            <a:srgbClr val="863230"/>
          </a:solidFill>
        </p:spPr>
        <p:txBody>
          <a:bodyPr anchor="ctr"/>
          <a:lstStyle/>
          <a:p>
            <a:pPr algn="ctr"/>
            <a:r>
              <a:rPr lang="en-US" sz="2000" dirty="0">
                <a:solidFill>
                  <a:srgbClr val="FFFFFF"/>
                </a:solidFill>
              </a:rPr>
              <a:t>Basic Information of Direct Method Allocation: Green Valley Mills</a:t>
            </a:r>
          </a:p>
        </p:txBody>
      </p:sp>
      <p:graphicFrame>
        <p:nvGraphicFramePr>
          <p:cNvPr id="9" name="Table 3"/>
          <p:cNvGraphicFramePr>
            <a:graphicFrameLocks noGrp="1"/>
          </p:cNvGraphicFramePr>
          <p:nvPr>
            <p:extLst>
              <p:ext uri="{D42A27DB-BD31-4B8C-83A1-F6EECF244321}">
                <p14:modId xmlns:p14="http://schemas.microsoft.com/office/powerpoint/2010/main" val="763451895"/>
              </p:ext>
            </p:extLst>
          </p:nvPr>
        </p:nvGraphicFramePr>
        <p:xfrm>
          <a:off x="91440" y="2399377"/>
          <a:ext cx="8961120" cy="3285744"/>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3247815783"/>
                    </a:ext>
                  </a:extLst>
                </a:gridCol>
                <a:gridCol w="2103120">
                  <a:extLst>
                    <a:ext uri="{9D8B030D-6E8A-4147-A177-3AD203B41FA5}">
                      <a16:colId xmlns:a16="http://schemas.microsoft.com/office/drawing/2014/main" val="2897426039"/>
                    </a:ext>
                  </a:extLst>
                </a:gridCol>
                <a:gridCol w="2560320">
                  <a:extLst>
                    <a:ext uri="{9D8B030D-6E8A-4147-A177-3AD203B41FA5}">
                      <a16:colId xmlns:a16="http://schemas.microsoft.com/office/drawing/2014/main" val="2683589139"/>
                    </a:ext>
                  </a:extLst>
                </a:gridCol>
                <a:gridCol w="914400">
                  <a:extLst>
                    <a:ext uri="{9D8B030D-6E8A-4147-A177-3AD203B41FA5}">
                      <a16:colId xmlns:a16="http://schemas.microsoft.com/office/drawing/2014/main" val="1100285074"/>
                    </a:ext>
                  </a:extLst>
                </a:gridCol>
                <a:gridCol w="2011680">
                  <a:extLst>
                    <a:ext uri="{9D8B030D-6E8A-4147-A177-3AD203B41FA5}">
                      <a16:colId xmlns:a16="http://schemas.microsoft.com/office/drawing/2014/main" val="2745846564"/>
                    </a:ext>
                  </a:extLst>
                </a:gridCol>
                <a:gridCol w="914400">
                  <a:extLst>
                    <a:ext uri="{9D8B030D-6E8A-4147-A177-3AD203B41FA5}">
                      <a16:colId xmlns:a16="http://schemas.microsoft.com/office/drawing/2014/main" val="2642338536"/>
                    </a:ext>
                  </a:extLst>
                </a:gridCol>
              </a:tblGrid>
              <a:tr h="0">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A</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B</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C</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D</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dirty="0">
                          <a:solidFill>
                            <a:schemeClr val="tx1"/>
                          </a:solidFill>
                          <a:latin typeface="Arial" panose="020B0604020202020204" pitchFamily="34" charset="0"/>
                          <a:cs typeface="Arial" panose="020B0604020202020204" pitchFamily="34" charset="0"/>
                        </a:rPr>
                        <a:t>E</a:t>
                      </a:r>
                    </a:p>
                  </a:txBody>
                  <a:tcPr marT="27432" marB="274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9896095"/>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Service Department </a:t>
                      </a: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35374"/>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Information Systems (S1)</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Administration (S2)</a:t>
                      </a: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045418"/>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3</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Usage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Percent</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Usage</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Percent</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360209"/>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4</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Departments</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(hours)</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of Total</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(employees)</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of Total</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0833479"/>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5</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Administration</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100,000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50%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8036317"/>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6</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Information Systems</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2,000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20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534027"/>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7</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Sierra Tract (P1)</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20,000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10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5,000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dirty="0">
                          <a:solidFill>
                            <a:schemeClr val="tx1"/>
                          </a:solidFill>
                          <a:latin typeface="Arial" panose="020B0604020202020204" pitchFamily="34" charset="0"/>
                          <a:cs typeface="Arial" panose="020B0604020202020204" pitchFamily="34" charset="0"/>
                        </a:rPr>
                        <a:t>50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363994"/>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8</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Cascades Tract (P2)</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baseline="0" dirty="0">
                          <a:solidFill>
                            <a:schemeClr val="tx1"/>
                          </a:solidFill>
                          <a:latin typeface="Arial" panose="020B0604020202020204" pitchFamily="34" charset="0"/>
                          <a:cs typeface="Arial" panose="020B0604020202020204" pitchFamily="34" charset="0"/>
                        </a:rPr>
                        <a:t>   80,000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dirty="0">
                          <a:solidFill>
                            <a:schemeClr val="tx1"/>
                          </a:solidFill>
                          <a:latin typeface="Arial" panose="020B0604020202020204" pitchFamily="34" charset="0"/>
                          <a:cs typeface="Arial" panose="020B0604020202020204" pitchFamily="34" charset="0"/>
                        </a:rPr>
                        <a:t>       40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dirty="0">
                          <a:solidFill>
                            <a:schemeClr val="tx1"/>
                          </a:solidFill>
                          <a:latin typeface="Arial" panose="020B0604020202020204" pitchFamily="34" charset="0"/>
                          <a:cs typeface="Arial" panose="020B0604020202020204" pitchFamily="34" charset="0"/>
                        </a:rPr>
                        <a:t>    3,000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sng" dirty="0">
                          <a:solidFill>
                            <a:schemeClr val="tx1"/>
                          </a:solidFill>
                          <a:latin typeface="Arial" panose="020B0604020202020204" pitchFamily="34" charset="0"/>
                          <a:cs typeface="Arial" panose="020B0604020202020204" pitchFamily="34" charset="0"/>
                        </a:rPr>
                        <a:t>       30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674093"/>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9</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600" b="0" i="0" u="none" strike="noStrike" kern="1200" baseline="0" dirty="0">
                          <a:solidFill>
                            <a:schemeClr val="tx1"/>
                          </a:solidFill>
                          <a:latin typeface="Arial" panose="020B0604020202020204" pitchFamily="34" charset="0"/>
                          <a:ea typeface="+mn-ea"/>
                          <a:cs typeface="Arial" panose="020B0604020202020204" pitchFamily="34" charset="0"/>
                        </a:rPr>
                        <a:t>Total</a:t>
                      </a: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200,000</a:t>
                      </a:r>
                      <a:r>
                        <a:rPr lang="en-IN" sz="1600" b="0" dirty="0">
                          <a:solidFill>
                            <a:schemeClr val="tx1"/>
                          </a:solidFill>
                          <a:latin typeface="Arial" panose="020B0604020202020204" pitchFamily="34" charset="0"/>
                          <a:cs typeface="Arial" panose="020B0604020202020204" pitchFamily="34" charset="0"/>
                        </a:rPr>
                        <a:t> </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100%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10,000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600" b="0" u="dbl" baseline="0" dirty="0">
                          <a:solidFill>
                            <a:schemeClr val="tx1"/>
                          </a:solidFill>
                          <a:latin typeface="Arial" panose="020B0604020202020204" pitchFamily="34" charset="0"/>
                          <a:cs typeface="Arial" panose="020B0604020202020204" pitchFamily="34" charset="0"/>
                        </a:rPr>
                        <a:t>  100%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331455"/>
                  </a:ext>
                </a:extLst>
              </a:tr>
              <a:tr h="0">
                <a:tc>
                  <a:txBody>
                    <a:bodyPr/>
                    <a:lstStyle/>
                    <a:p>
                      <a:pPr algn="ctr"/>
                      <a:r>
                        <a:rPr lang="en-IN" sz="1600" b="0" dirty="0">
                          <a:solidFill>
                            <a:schemeClr val="tx1"/>
                          </a:solidFill>
                          <a:latin typeface="Arial" panose="020B0604020202020204" pitchFamily="34" charset="0"/>
                          <a:cs typeface="Arial" panose="020B0604020202020204" pitchFamily="34" charset="0"/>
                        </a:rPr>
                        <a:t>10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6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71869"/>
                  </a:ext>
                </a:extLst>
              </a:tr>
            </a:tbl>
          </a:graphicData>
        </a:graphic>
      </p:graphicFrame>
      <p:sp>
        <p:nvSpPr>
          <p:cNvPr id="7" name="Content Placeholder 4"/>
          <p:cNvSpPr>
            <a:spLocks noGrp="1"/>
          </p:cNvSpPr>
          <p:nvPr>
            <p:ph idx="13"/>
          </p:nvPr>
        </p:nvSpPr>
        <p:spPr>
          <a:xfrm>
            <a:off x="0" y="0"/>
            <a:ext cx="457200" cy="457200"/>
          </a:xfrm>
          <a:solidFill>
            <a:srgbClr val="BEBEBE"/>
          </a:solidFill>
        </p:spPr>
        <p:txBody>
          <a:bodyPr anchor="ctr"/>
          <a:lstStyle/>
          <a:p>
            <a:pPr algn="ctr"/>
            <a:r>
              <a:rPr lang="en-US" sz="1000" b="1" dirty="0"/>
              <a:t>LO 11-2</a:t>
            </a:r>
          </a:p>
        </p:txBody>
      </p:sp>
    </p:spTree>
    <p:extLst>
      <p:ext uri="{BB962C8B-B14F-4D97-AF65-F5344CB8AC3E}">
        <p14:creationId xmlns:p14="http://schemas.microsoft.com/office/powerpoint/2010/main" val="47437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Cost Allocation: Direct Method</a:t>
            </a:r>
            <a:r>
              <a:rPr lang="en-IN" sz="1200" dirty="0"/>
              <a:t> 3</a:t>
            </a:r>
            <a:endParaRPr lang="en-IN" dirty="0"/>
          </a:p>
        </p:txBody>
      </p:sp>
      <p:graphicFrame>
        <p:nvGraphicFramePr>
          <p:cNvPr id="5" name="Table 2"/>
          <p:cNvGraphicFramePr>
            <a:graphicFrameLocks noGrp="1"/>
          </p:cNvGraphicFramePr>
          <p:nvPr>
            <p:extLst>
              <p:ext uri="{D42A27DB-BD31-4B8C-83A1-F6EECF244321}">
                <p14:modId xmlns:p14="http://schemas.microsoft.com/office/powerpoint/2010/main" val="3455308327"/>
              </p:ext>
            </p:extLst>
          </p:nvPr>
        </p:nvGraphicFramePr>
        <p:xfrm>
          <a:off x="365761" y="1478280"/>
          <a:ext cx="8412478" cy="1645920"/>
        </p:xfrm>
        <a:graphic>
          <a:graphicData uri="http://schemas.openxmlformats.org/drawingml/2006/table">
            <a:tbl>
              <a:tblPr firstRow="1" bandRow="1">
                <a:tableStyleId>{5C22544A-7EE6-4342-B048-85BDC9FD1C3A}</a:tableStyleId>
              </a:tblPr>
              <a:tblGrid>
                <a:gridCol w="608132">
                  <a:extLst>
                    <a:ext uri="{9D8B030D-6E8A-4147-A177-3AD203B41FA5}">
                      <a16:colId xmlns:a16="http://schemas.microsoft.com/office/drawing/2014/main" val="3276793364"/>
                    </a:ext>
                  </a:extLst>
                </a:gridCol>
                <a:gridCol w="2128458">
                  <a:extLst>
                    <a:ext uri="{9D8B030D-6E8A-4147-A177-3AD203B41FA5}">
                      <a16:colId xmlns:a16="http://schemas.microsoft.com/office/drawing/2014/main" val="3394840337"/>
                    </a:ext>
                  </a:extLst>
                </a:gridCol>
                <a:gridCol w="1114906">
                  <a:extLst>
                    <a:ext uri="{9D8B030D-6E8A-4147-A177-3AD203B41FA5}">
                      <a16:colId xmlns:a16="http://schemas.microsoft.com/office/drawing/2014/main" val="1431238910"/>
                    </a:ext>
                  </a:extLst>
                </a:gridCol>
                <a:gridCol w="709486">
                  <a:extLst>
                    <a:ext uri="{9D8B030D-6E8A-4147-A177-3AD203B41FA5}">
                      <a16:colId xmlns:a16="http://schemas.microsoft.com/office/drawing/2014/main" val="2968314598"/>
                    </a:ext>
                  </a:extLst>
                </a:gridCol>
                <a:gridCol w="1723038">
                  <a:extLst>
                    <a:ext uri="{9D8B030D-6E8A-4147-A177-3AD203B41FA5}">
                      <a16:colId xmlns:a16="http://schemas.microsoft.com/office/drawing/2014/main" val="2940982815"/>
                    </a:ext>
                  </a:extLst>
                </a:gridCol>
                <a:gridCol w="709486">
                  <a:extLst>
                    <a:ext uri="{9D8B030D-6E8A-4147-A177-3AD203B41FA5}">
                      <a16:colId xmlns:a16="http://schemas.microsoft.com/office/drawing/2014/main" val="2392840584"/>
                    </a:ext>
                  </a:extLst>
                </a:gridCol>
                <a:gridCol w="1418972">
                  <a:extLst>
                    <a:ext uri="{9D8B030D-6E8A-4147-A177-3AD203B41FA5}">
                      <a16:colId xmlns:a16="http://schemas.microsoft.com/office/drawing/2014/main" val="1747550940"/>
                    </a:ext>
                  </a:extLst>
                </a:gridCol>
              </a:tblGrid>
              <a:tr h="274320">
                <a:tc>
                  <a:txBody>
                    <a:bodyPr/>
                    <a:lstStyle/>
                    <a:p>
                      <a:pPr algn="ctr"/>
                      <a:r>
                        <a:rPr lang="en-IN" sz="1200" b="0" dirty="0">
                          <a:solidFill>
                            <a:schemeClr val="tx1"/>
                          </a:solidFill>
                          <a:latin typeface="Arial" panose="020B0604020202020204" pitchFamily="34" charset="0"/>
                          <a:cs typeface="Arial" panose="020B0604020202020204" pitchFamily="34" charset="0"/>
                        </a:rPr>
                        <a:t>12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Direct Method:</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Percent Allocable to</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747727"/>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14</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Department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Sierra Tract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Cascades Tract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171608"/>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15</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Direct Cost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(P1)</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(P2)</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587391"/>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16</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Service Department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173059"/>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17</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a:solidFill>
                            <a:schemeClr val="tx1"/>
                          </a:solidFill>
                          <a:latin typeface="Arial" panose="020B0604020202020204" pitchFamily="34" charset="0"/>
                          <a:ea typeface="+mn-ea"/>
                          <a:cs typeface="Arial" panose="020B0604020202020204" pitchFamily="34" charset="0"/>
                        </a:rPr>
                        <a:t>Information Systems (S1)</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a:solidFill>
                            <a:schemeClr val="tx1"/>
                          </a:solidFill>
                          <a:latin typeface="Arial" panose="020B0604020202020204" pitchFamily="34" charset="0"/>
                          <a:ea typeface="+mn-ea"/>
                          <a:cs typeface="Arial" panose="020B0604020202020204" pitchFamily="34" charset="0"/>
                        </a:rPr>
                        <a:t>$ 800,000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a:solidFill>
                            <a:schemeClr val="tx1"/>
                          </a:solidFill>
                          <a:latin typeface="Arial" panose="020B0604020202020204" pitchFamily="34" charset="0"/>
                          <a:ea typeface="+mn-ea"/>
                          <a:cs typeface="Arial" panose="020B0604020202020204" pitchFamily="34" charset="0"/>
                        </a:rPr>
                        <a:t>20.0%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=(B7/(B7+B8)]</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a:solidFill>
                            <a:schemeClr val="tx1"/>
                          </a:solidFill>
                          <a:latin typeface="Arial" panose="020B0604020202020204" pitchFamily="34" charset="0"/>
                          <a:ea typeface="+mn-ea"/>
                          <a:cs typeface="Arial" panose="020B0604020202020204" pitchFamily="34" charset="0"/>
                        </a:rPr>
                        <a:t>80.0%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=(B8/(B7+B8)]</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7576"/>
                  </a:ext>
                </a:extLst>
              </a:tr>
              <a:tr h="274320">
                <a:tc>
                  <a:txBody>
                    <a:bodyPr/>
                    <a:lstStyle/>
                    <a:p>
                      <a:pPr algn="ct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a:solidFill>
                            <a:schemeClr val="tx1"/>
                          </a:solidFill>
                          <a:latin typeface="Arial" panose="020B0604020202020204" pitchFamily="34" charset="0"/>
                          <a:ea typeface="+mn-ea"/>
                          <a:cs typeface="Arial" panose="020B0604020202020204" pitchFamily="34" charset="0"/>
                        </a:rPr>
                        <a:t>Administration (S2)</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5,000,000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20.0%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=(D7/(D7+D8)]</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a:solidFill>
                            <a:schemeClr val="tx1"/>
                          </a:solidFill>
                          <a:latin typeface="Arial" panose="020B0604020202020204" pitchFamily="34" charset="0"/>
                          <a:ea typeface="+mn-ea"/>
                          <a:cs typeface="Arial" panose="020B0604020202020204" pitchFamily="34" charset="0"/>
                        </a:rPr>
                        <a:t>37.5%</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tx1"/>
                          </a:solidFill>
                          <a:latin typeface="Arial" panose="020B0604020202020204" pitchFamily="34" charset="0"/>
                          <a:ea typeface="+mn-ea"/>
                          <a:cs typeface="Arial" panose="020B0604020202020204" pitchFamily="34" charset="0"/>
                        </a:rPr>
                        <a:t>=[D8/(D7+D8)]</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693395"/>
                  </a:ext>
                </a:extLst>
              </a:tr>
            </a:tbl>
          </a:graphicData>
        </a:graphic>
      </p:graphicFrame>
      <p:graphicFrame>
        <p:nvGraphicFramePr>
          <p:cNvPr id="8" name="Table 3"/>
          <p:cNvGraphicFramePr>
            <a:graphicFrameLocks noGrp="1"/>
          </p:cNvGraphicFramePr>
          <p:nvPr>
            <p:extLst>
              <p:ext uri="{D42A27DB-BD31-4B8C-83A1-F6EECF244321}">
                <p14:modId xmlns:p14="http://schemas.microsoft.com/office/powerpoint/2010/main" val="3483570660"/>
              </p:ext>
            </p:extLst>
          </p:nvPr>
        </p:nvGraphicFramePr>
        <p:xfrm>
          <a:off x="365760" y="3352800"/>
          <a:ext cx="8412480" cy="2194560"/>
        </p:xfrm>
        <a:graphic>
          <a:graphicData uri="http://schemas.openxmlformats.org/drawingml/2006/table">
            <a:tbl>
              <a:tblPr firstRow="1" bandRow="1">
                <a:tableStyleId>{5C22544A-7EE6-4342-B048-85BDC9FD1C3A}</a:tableStyleId>
              </a:tblPr>
              <a:tblGrid>
                <a:gridCol w="548640">
                  <a:extLst>
                    <a:ext uri="{9D8B030D-6E8A-4147-A177-3AD203B41FA5}">
                      <a16:colId xmlns:a16="http://schemas.microsoft.com/office/drawing/2014/main" val="3276793364"/>
                    </a:ext>
                  </a:extLst>
                </a:gridCol>
                <a:gridCol w="2011680">
                  <a:extLst>
                    <a:ext uri="{9D8B030D-6E8A-4147-A177-3AD203B41FA5}">
                      <a16:colId xmlns:a16="http://schemas.microsoft.com/office/drawing/2014/main" val="3394840337"/>
                    </a:ext>
                  </a:extLst>
                </a:gridCol>
                <a:gridCol w="1005840">
                  <a:extLst>
                    <a:ext uri="{9D8B030D-6E8A-4147-A177-3AD203B41FA5}">
                      <a16:colId xmlns:a16="http://schemas.microsoft.com/office/drawing/2014/main" val="1431238910"/>
                    </a:ext>
                  </a:extLst>
                </a:gridCol>
                <a:gridCol w="1005840">
                  <a:extLst>
                    <a:ext uri="{9D8B030D-6E8A-4147-A177-3AD203B41FA5}">
                      <a16:colId xmlns:a16="http://schemas.microsoft.com/office/drawing/2014/main" val="2968314598"/>
                    </a:ext>
                  </a:extLst>
                </a:gridCol>
                <a:gridCol w="1554480">
                  <a:extLst>
                    <a:ext uri="{9D8B030D-6E8A-4147-A177-3AD203B41FA5}">
                      <a16:colId xmlns:a16="http://schemas.microsoft.com/office/drawing/2014/main" val="2940982815"/>
                    </a:ext>
                  </a:extLst>
                </a:gridCol>
                <a:gridCol w="1005840">
                  <a:extLst>
                    <a:ext uri="{9D8B030D-6E8A-4147-A177-3AD203B41FA5}">
                      <a16:colId xmlns:a16="http://schemas.microsoft.com/office/drawing/2014/main" val="2392840584"/>
                    </a:ext>
                  </a:extLst>
                </a:gridCol>
                <a:gridCol w="1280160">
                  <a:extLst>
                    <a:ext uri="{9D8B030D-6E8A-4147-A177-3AD203B41FA5}">
                      <a16:colId xmlns:a16="http://schemas.microsoft.com/office/drawing/2014/main" val="1747550940"/>
                    </a:ext>
                  </a:extLst>
                </a:gridCol>
              </a:tblGrid>
              <a:tr h="274320">
                <a:tc>
                  <a:txBody>
                    <a:bodyPr/>
                    <a:lstStyle/>
                    <a:p>
                      <a:pPr algn="ctr"/>
                      <a:r>
                        <a:rPr lang="en-IN" sz="1200" b="0" dirty="0">
                          <a:solidFill>
                            <a:schemeClr val="tx1"/>
                          </a:solidFill>
                          <a:latin typeface="Arial" panose="020B0604020202020204" pitchFamily="34" charset="0"/>
                          <a:cs typeface="Arial" panose="020B0604020202020204" pitchFamily="34" charset="0"/>
                        </a:rPr>
                        <a:t>19</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8747727"/>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20</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Amount Allocable to</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9972484"/>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21</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Sierra Tract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Cascades Tract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5171608"/>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22</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(P1)</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(P2)</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587391"/>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23</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Service Department</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9173059"/>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24</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Information Systems (S1)</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$ 800,000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$ 160,000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=(B24*C16)</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$ 640,000</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=(B24*E16)</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97576"/>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25</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Administration (S2)</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sng" strike="noStrike" kern="1200" baseline="0" dirty="0">
                          <a:solidFill>
                            <a:schemeClr val="dk1"/>
                          </a:solidFill>
                          <a:latin typeface="Arial" panose="020B0604020202020204" pitchFamily="34" charset="0"/>
                          <a:ea typeface="+mn-ea"/>
                          <a:cs typeface="Arial" panose="020B0604020202020204" pitchFamily="34" charset="0"/>
                        </a:rPr>
                        <a:t>5,000,000</a:t>
                      </a:r>
                      <a:endParaRPr lang="en-IN" sz="1200" b="0" u="sng"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sng" strike="noStrike" kern="1200" baseline="0" dirty="0">
                          <a:solidFill>
                            <a:schemeClr val="dk1"/>
                          </a:solidFill>
                          <a:latin typeface="Arial" panose="020B0604020202020204" pitchFamily="34" charset="0"/>
                          <a:ea typeface="+mn-ea"/>
                          <a:cs typeface="Arial" panose="020B0604020202020204" pitchFamily="34" charset="0"/>
                        </a:rPr>
                        <a:t>3,125,000</a:t>
                      </a:r>
                      <a:endParaRPr lang="en-IN" sz="1200" b="0" u="sng"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=(B25*C17)</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sng" strike="noStrike" kern="1200" baseline="0" dirty="0">
                          <a:solidFill>
                            <a:schemeClr val="dk1"/>
                          </a:solidFill>
                          <a:latin typeface="Arial" panose="020B0604020202020204" pitchFamily="34" charset="0"/>
                          <a:ea typeface="+mn-ea"/>
                          <a:cs typeface="Arial" panose="020B0604020202020204" pitchFamily="34" charset="0"/>
                        </a:rPr>
                        <a:t>1,875,000</a:t>
                      </a:r>
                      <a:endParaRPr lang="en-IN" sz="1200" b="0" u="sng"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none" strike="noStrike" kern="1200" baseline="0" dirty="0">
                          <a:solidFill>
                            <a:schemeClr val="dk1"/>
                          </a:solidFill>
                          <a:latin typeface="Arial" panose="020B0604020202020204" pitchFamily="34" charset="0"/>
                          <a:ea typeface="+mn-ea"/>
                          <a:cs typeface="Arial" panose="020B0604020202020204" pitchFamily="34" charset="0"/>
                        </a:rPr>
                        <a:t>=(B25*E17)</a:t>
                      </a: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7693395"/>
                  </a:ext>
                </a:extLst>
              </a:tr>
              <a:tr h="274320">
                <a:tc>
                  <a:txBody>
                    <a:bodyPr/>
                    <a:lstStyle/>
                    <a:p>
                      <a:pPr algn="ctr"/>
                      <a:r>
                        <a:rPr lang="en-IN" sz="1200" b="0" dirty="0">
                          <a:solidFill>
                            <a:schemeClr val="tx1"/>
                          </a:solidFill>
                          <a:latin typeface="Arial" panose="020B0604020202020204" pitchFamily="34" charset="0"/>
                          <a:cs typeface="Arial" panose="020B0604020202020204" pitchFamily="34" charset="0"/>
                        </a:rPr>
                        <a:t>26</a:t>
                      </a: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dbl" strike="noStrike" kern="1200" baseline="0" dirty="0">
                          <a:solidFill>
                            <a:schemeClr val="dk1"/>
                          </a:solidFill>
                          <a:latin typeface="Arial" panose="020B0604020202020204" pitchFamily="34" charset="0"/>
                          <a:ea typeface="+mn-ea"/>
                          <a:cs typeface="Arial" panose="020B0604020202020204" pitchFamily="34" charset="0"/>
                        </a:rPr>
                        <a:t>$5,800,000</a:t>
                      </a:r>
                      <a:endParaRPr lang="en-IN" sz="1200" b="0" u="dbl"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dbl" strike="noStrike" kern="1200" baseline="0" dirty="0">
                          <a:solidFill>
                            <a:schemeClr val="dk1"/>
                          </a:solidFill>
                          <a:latin typeface="Arial" panose="020B0604020202020204" pitchFamily="34" charset="0"/>
                          <a:ea typeface="+mn-ea"/>
                          <a:cs typeface="Arial" panose="020B0604020202020204" pitchFamily="34" charset="0"/>
                        </a:rPr>
                        <a:t>$3,285,000</a:t>
                      </a:r>
                      <a:endParaRPr lang="en-IN" sz="1200" b="0" u="dbl"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200" b="0" u="dbl"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IN" sz="1200" b="0" i="0" u="dbl" strike="noStrike" kern="1200" baseline="0" dirty="0">
                          <a:solidFill>
                            <a:schemeClr val="dk1"/>
                          </a:solidFill>
                          <a:latin typeface="Arial" panose="020B0604020202020204" pitchFamily="34" charset="0"/>
                          <a:ea typeface="+mn-ea"/>
                          <a:cs typeface="Arial" panose="020B0604020202020204" pitchFamily="34" charset="0"/>
                        </a:rPr>
                        <a:t>$ 2,515,000</a:t>
                      </a:r>
                      <a:endParaRPr lang="en-IN" sz="1200" b="0" u="dbl" baseline="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endParaRPr lang="en-IN" sz="1200" b="0" dirty="0">
                        <a:solidFill>
                          <a:schemeClr val="tx1"/>
                        </a:solidFill>
                        <a:latin typeface="Arial" panose="020B0604020202020204" pitchFamily="34" charset="0"/>
                        <a:cs typeface="Arial" panose="020B0604020202020204" pitchFamily="34" charset="0"/>
                      </a:endParaRPr>
                    </a:p>
                  </a:txBody>
                  <a:tcPr marT="27432" marB="274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8064234"/>
                  </a:ext>
                </a:extLst>
              </a:tr>
            </a:tbl>
          </a:graphicData>
        </a:graphic>
      </p:graphicFrame>
      <p:sp>
        <p:nvSpPr>
          <p:cNvPr id="4" name="Content Placeholder 4"/>
          <p:cNvSpPr>
            <a:spLocks noGrp="1"/>
          </p:cNvSpPr>
          <p:nvPr>
            <p:ph idx="1"/>
          </p:nvPr>
        </p:nvSpPr>
        <p:spPr>
          <a:xfrm>
            <a:off x="457200" y="5638800"/>
            <a:ext cx="5029200" cy="914400"/>
          </a:xfrm>
        </p:spPr>
        <p:txBody>
          <a:bodyPr/>
          <a:lstStyle/>
          <a:p>
            <a:pPr>
              <a:spcBef>
                <a:spcPts val="0"/>
              </a:spcBef>
              <a:spcAft>
                <a:spcPts val="200"/>
              </a:spcAft>
            </a:pPr>
            <a:r>
              <a:rPr lang="en-US" sz="1200" baseline="30000" dirty="0">
                <a:latin typeface="Arial" charset="0"/>
              </a:rPr>
              <a:t>a</a:t>
            </a:r>
            <a:r>
              <a:rPr lang="en-US" sz="1200" dirty="0">
                <a:latin typeface="Arial" charset="0"/>
              </a:rPr>
              <a:t> 20.0% = 20,000 hours ÷ (20,000 hours + 80,000 hours)</a:t>
            </a:r>
          </a:p>
          <a:p>
            <a:pPr>
              <a:spcBef>
                <a:spcPts val="0"/>
              </a:spcBef>
              <a:spcAft>
                <a:spcPts val="200"/>
              </a:spcAft>
            </a:pPr>
            <a:r>
              <a:rPr lang="en-US" sz="1200" baseline="30000" dirty="0">
                <a:latin typeface="Arial" charset="0"/>
              </a:rPr>
              <a:t>b</a:t>
            </a:r>
            <a:r>
              <a:rPr lang="en-US" sz="1200" dirty="0">
                <a:latin typeface="Arial" charset="0"/>
              </a:rPr>
              <a:t> 62.5% = 5,000 employees ÷ (5,000 employees + 3,000 employees)</a:t>
            </a:r>
          </a:p>
          <a:p>
            <a:pPr>
              <a:spcBef>
                <a:spcPts val="0"/>
              </a:spcBef>
              <a:spcAft>
                <a:spcPts val="200"/>
              </a:spcAft>
            </a:pPr>
            <a:r>
              <a:rPr lang="en-US" sz="1200" baseline="30000" dirty="0">
                <a:latin typeface="Arial" charset="0"/>
              </a:rPr>
              <a:t>c</a:t>
            </a:r>
            <a:r>
              <a:rPr lang="en-US" sz="1200" dirty="0">
                <a:latin typeface="Arial" charset="0"/>
              </a:rPr>
              <a:t> $160,000 = 20% × $800,000</a:t>
            </a:r>
          </a:p>
          <a:p>
            <a:pPr>
              <a:spcBef>
                <a:spcPts val="0"/>
              </a:spcBef>
              <a:spcAft>
                <a:spcPts val="200"/>
              </a:spcAft>
            </a:pPr>
            <a:r>
              <a:rPr lang="en-US" sz="1200" baseline="30000" dirty="0">
                <a:latin typeface="Arial" charset="0"/>
              </a:rPr>
              <a:t>d</a:t>
            </a:r>
            <a:r>
              <a:rPr lang="en-US" sz="1200" dirty="0">
                <a:latin typeface="Arial" charset="0"/>
              </a:rPr>
              <a:t> $3,125,000 = 62.5% × $5,000,000</a:t>
            </a:r>
          </a:p>
        </p:txBody>
      </p:sp>
      <p:sp>
        <p:nvSpPr>
          <p:cNvPr id="7" name="Content Placeholder 5"/>
          <p:cNvSpPr>
            <a:spLocks noGrp="1"/>
          </p:cNvSpPr>
          <p:nvPr>
            <p:ph idx="13"/>
          </p:nvPr>
        </p:nvSpPr>
        <p:spPr>
          <a:xfrm>
            <a:off x="0" y="0"/>
            <a:ext cx="457200" cy="457200"/>
          </a:xfrm>
          <a:solidFill>
            <a:srgbClr val="BEBEBE"/>
          </a:solidFill>
        </p:spPr>
        <p:txBody>
          <a:bodyPr anchor="ctr"/>
          <a:lstStyle/>
          <a:p>
            <a:pPr algn="ctr"/>
            <a:r>
              <a:rPr lang="en-US" sz="1000" b="1" dirty="0"/>
              <a:t>LO 11-2</a:t>
            </a:r>
          </a:p>
        </p:txBody>
      </p:sp>
    </p:spTree>
    <p:extLst>
      <p:ext uri="{BB962C8B-B14F-4D97-AF65-F5344CB8AC3E}">
        <p14:creationId xmlns:p14="http://schemas.microsoft.com/office/powerpoint/2010/main" val="2775889317"/>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4137</TotalTime>
  <Words>3889</Words>
  <Application>Microsoft Office PowerPoint</Application>
  <PresentationFormat>On-screen Show (4:3)</PresentationFormat>
  <Paragraphs>1005</Paragraphs>
  <Slides>53</Slides>
  <Notes>1</Notes>
  <HiddenSlides>8</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53</vt:i4>
      </vt:variant>
    </vt:vector>
  </HeadingPairs>
  <TitlesOfParts>
    <vt:vector size="71" baseType="lpstr">
      <vt:lpstr>ＭＳ Ｐゴシック</vt:lpstr>
      <vt:lpstr>Arial</vt:lpstr>
      <vt:lpstr>ArumSans Bd</vt:lpstr>
      <vt:lpstr>ArumSans Bold</vt:lpstr>
      <vt:lpstr>ArumSans Regular</vt:lpstr>
      <vt:lpstr>Calibri</vt:lpstr>
      <vt:lpstr>Monotype Sorts</vt:lpstr>
      <vt:lpstr>Vectipede Rg</vt:lpstr>
      <vt:lpstr>Verdana</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Fundamentals of Cost Accounting Sixth Edition</vt:lpstr>
      <vt:lpstr>Chapter 11</vt:lpstr>
      <vt:lpstr>Learning Objectives</vt:lpstr>
      <vt:lpstr>Service Department Cost Allocation 1</vt:lpstr>
      <vt:lpstr>Service Department Cost Allocation 2</vt:lpstr>
      <vt:lpstr>Service Department Cost Allocation 3</vt:lpstr>
      <vt:lpstr>Cost Allocation: Direct Method 1</vt:lpstr>
      <vt:lpstr>Cost Allocation: Direct Method 2</vt:lpstr>
      <vt:lpstr>Cost Allocation: Direct Method 3</vt:lpstr>
      <vt:lpstr>Cost Allocation: Step Method 1</vt:lpstr>
      <vt:lpstr>Cost Allocation: Step Method 2</vt:lpstr>
      <vt:lpstr>Cost Allocation: Step Method 3</vt:lpstr>
      <vt:lpstr>Cost Allocation: Step Method 4</vt:lpstr>
      <vt:lpstr>Cost Allocation: Reciprocal Method 1</vt:lpstr>
      <vt:lpstr>Cost Allocation: Reciprocal Method 2</vt:lpstr>
      <vt:lpstr>Cost Allocation: Reciprocal Method 3</vt:lpstr>
      <vt:lpstr>Cost Allocation: Reciprocal Method 4</vt:lpstr>
      <vt:lpstr>Cost Allocation: Reciprocal Method 5</vt:lpstr>
      <vt:lpstr>Cost Allocation: Reciprocal Method 6</vt:lpstr>
      <vt:lpstr>Cost Allocation: Reciprocal Method 7</vt:lpstr>
      <vt:lpstr>The Reciprocal Method and Decision Making 1</vt:lpstr>
      <vt:lpstr>The Reciprocal Method and Decision Making 2</vt:lpstr>
      <vt:lpstr>The Reciprocal Method and Decision Making 3</vt:lpstr>
      <vt:lpstr>Allocation of Joint Costs 1</vt:lpstr>
      <vt:lpstr>Allocation of Joint Costs 2</vt:lpstr>
      <vt:lpstr>Allocation of Joint Costs 3</vt:lpstr>
      <vt:lpstr>Joint Cost Allocation Methods</vt:lpstr>
      <vt:lpstr>Net Realizable Value Method 1</vt:lpstr>
      <vt:lpstr>Net Realizable Value Method 2</vt:lpstr>
      <vt:lpstr>Estimating NRV 1</vt:lpstr>
      <vt:lpstr>Estimating NRV 2</vt:lpstr>
      <vt:lpstr>Physical Quantities Method 1</vt:lpstr>
      <vt:lpstr>Physical Quantities Method 2</vt:lpstr>
      <vt:lpstr>Physical Quantities Method 3</vt:lpstr>
      <vt:lpstr>Sell or Process Further 1</vt:lpstr>
      <vt:lpstr>Sell or Process Further 2</vt:lpstr>
      <vt:lpstr>Deciding What to Do with By-Products</vt:lpstr>
      <vt:lpstr> By-Products – Method One</vt:lpstr>
      <vt:lpstr> By-Products – Method Two</vt:lpstr>
      <vt:lpstr>Appendix: Calculation of the Reciprocal Method Using Spreadsheets 1</vt:lpstr>
      <vt:lpstr>Appendix: Calculation of the Reciprocal Method Using Spreadsheets 2</vt:lpstr>
      <vt:lpstr>Appendix: Calculation of the Reciprocal Method Using Spreadsheets 3</vt:lpstr>
      <vt:lpstr>Appendix: Calculation of the Reciprocal Method Using Spreadsheets 4</vt:lpstr>
      <vt:lpstr>Appendix: Calculation of the Reciprocal Method Using Spreadsheets 5</vt:lpstr>
      <vt:lpstr>End of Chapter 11</vt:lpstr>
      <vt:lpstr>Accessibility Content: Text Alternatives for Images</vt:lpstr>
      <vt:lpstr>Service Department Cost Allocation 2 Text Alternative</vt:lpstr>
      <vt:lpstr>Cost Allocation: Direct Method 1 Text Alternative</vt:lpstr>
      <vt:lpstr>Cost Allocation: Step Method 2 Text Alternative</vt:lpstr>
      <vt:lpstr>Cost Allocation: Reciprocal Method 2 Text Alternative</vt:lpstr>
      <vt:lpstr>Allocation of Joint Costs 2 Text Alternative</vt:lpstr>
      <vt:lpstr>Estimating NRV 1 Text Alternative</vt:lpstr>
      <vt:lpstr>Appendix: Calculation of the Reciprocal Method Using Spreadsheets 2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Sachin kumar. Galiyan</cp:lastModifiedBy>
  <cp:revision>830</cp:revision>
  <dcterms:created xsi:type="dcterms:W3CDTF">2017-12-05T17:18:18Z</dcterms:created>
  <dcterms:modified xsi:type="dcterms:W3CDTF">2019-03-08T13:18:34Z</dcterms:modified>
</cp:coreProperties>
</file>