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8.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838" r:id="rId5"/>
    <p:sldMasterId id="2147483713" r:id="rId6"/>
    <p:sldMasterId id="2147483674" r:id="rId7"/>
    <p:sldMasterId id="2147483897" r:id="rId8"/>
    <p:sldMasterId id="2147483960" r:id="rId9"/>
  </p:sldMasterIdLst>
  <p:notesMasterIdLst>
    <p:notesMasterId r:id="rId54"/>
  </p:notesMasterIdLst>
  <p:handoutMasterIdLst>
    <p:handoutMasterId r:id="rId55"/>
  </p:handoutMasterIdLst>
  <p:sldIdLst>
    <p:sldId id="273" r:id="rId10"/>
    <p:sldId id="486" r:id="rId11"/>
    <p:sldId id="394" r:id="rId12"/>
    <p:sldId id="555" r:id="rId13"/>
    <p:sldId id="608" r:id="rId14"/>
    <p:sldId id="553" r:id="rId15"/>
    <p:sldId id="588" r:id="rId16"/>
    <p:sldId id="626" r:id="rId17"/>
    <p:sldId id="609" r:id="rId18"/>
    <p:sldId id="610" r:id="rId19"/>
    <p:sldId id="611" r:id="rId20"/>
    <p:sldId id="556" r:id="rId21"/>
    <p:sldId id="554" r:id="rId22"/>
    <p:sldId id="627" r:id="rId23"/>
    <p:sldId id="612" r:id="rId24"/>
    <p:sldId id="628" r:id="rId25"/>
    <p:sldId id="629" r:id="rId26"/>
    <p:sldId id="614" r:id="rId27"/>
    <p:sldId id="591" r:id="rId28"/>
    <p:sldId id="630" r:id="rId29"/>
    <p:sldId id="631" r:id="rId30"/>
    <p:sldId id="589" r:id="rId31"/>
    <p:sldId id="613" r:id="rId32"/>
    <p:sldId id="632" r:id="rId33"/>
    <p:sldId id="618" r:id="rId34"/>
    <p:sldId id="633" r:id="rId35"/>
    <p:sldId id="634" r:id="rId36"/>
    <p:sldId id="635" r:id="rId37"/>
    <p:sldId id="590" r:id="rId38"/>
    <p:sldId id="557" r:id="rId39"/>
    <p:sldId id="619" r:id="rId40"/>
    <p:sldId id="559" r:id="rId41"/>
    <p:sldId id="560" r:id="rId42"/>
    <p:sldId id="592" r:id="rId43"/>
    <p:sldId id="636" r:id="rId44"/>
    <p:sldId id="564" r:id="rId45"/>
    <p:sldId id="637" r:id="rId46"/>
    <p:sldId id="638" r:id="rId47"/>
    <p:sldId id="517" r:id="rId48"/>
    <p:sldId id="585" r:id="rId49"/>
    <p:sldId id="586" r:id="rId50"/>
    <p:sldId id="621" r:id="rId51"/>
    <p:sldId id="639" r:id="rId52"/>
    <p:sldId id="640"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FFE6A1B5-3EA5-44AB-AFA4-F3A63A9571D5}">
          <p14:sldIdLst>
            <p14:sldId id="273"/>
            <p14:sldId id="486"/>
            <p14:sldId id="394"/>
            <p14:sldId id="555"/>
            <p14:sldId id="608"/>
            <p14:sldId id="553"/>
            <p14:sldId id="588"/>
            <p14:sldId id="626"/>
            <p14:sldId id="609"/>
            <p14:sldId id="610"/>
            <p14:sldId id="611"/>
            <p14:sldId id="556"/>
            <p14:sldId id="554"/>
            <p14:sldId id="627"/>
            <p14:sldId id="612"/>
            <p14:sldId id="628"/>
            <p14:sldId id="629"/>
            <p14:sldId id="614"/>
            <p14:sldId id="591"/>
            <p14:sldId id="630"/>
            <p14:sldId id="631"/>
            <p14:sldId id="589"/>
            <p14:sldId id="613"/>
            <p14:sldId id="632"/>
            <p14:sldId id="618"/>
            <p14:sldId id="633"/>
            <p14:sldId id="634"/>
            <p14:sldId id="635"/>
            <p14:sldId id="590"/>
            <p14:sldId id="557"/>
            <p14:sldId id="619"/>
            <p14:sldId id="559"/>
            <p14:sldId id="560"/>
            <p14:sldId id="592"/>
            <p14:sldId id="636"/>
            <p14:sldId id="564"/>
            <p14:sldId id="637"/>
            <p14:sldId id="638"/>
            <p14:sldId id="517"/>
          </p14:sldIdLst>
        </p14:section>
        <p14:section name="Appendix: Image Descriptions for Unsighted Students" id="{F5896B1B-52FD-404C-B4AE-EADC0E94C814}">
          <p14:sldIdLst>
            <p14:sldId id="585"/>
            <p14:sldId id="586"/>
            <p14:sldId id="621"/>
            <p14:sldId id="639"/>
            <p14:sldId id="640"/>
          </p14:sldIdLst>
        </p14:section>
      </p14:sectionLst>
    </p:ext>
    <p:ext uri="{EFAFB233-063F-42B5-8137-9DF3F51BA10A}">
      <p15:sldGuideLst xmlns:p15="http://schemas.microsoft.com/office/powerpoint/2012/main">
        <p15:guide id="1" orient="horz" pos="3408">
          <p15:clr>
            <a:srgbClr val="A4A3A4"/>
          </p15:clr>
        </p15:guide>
        <p15:guide id="2" orient="horz" pos="3600">
          <p15:clr>
            <a:srgbClr val="A4A3A4"/>
          </p15:clr>
        </p15:guide>
        <p15:guide id="3" orient="horz" pos="912" userDrawn="1">
          <p15:clr>
            <a:srgbClr val="A4A3A4"/>
          </p15:clr>
        </p15:guide>
        <p15:guide id="4" orient="horz" pos="3360">
          <p15:clr>
            <a:srgbClr val="A4A3A4"/>
          </p15:clr>
        </p15:guide>
        <p15:guide id="5" pos="5616">
          <p15:clr>
            <a:srgbClr val="A4A3A4"/>
          </p15:clr>
        </p15:guide>
        <p15:guide id="6" pos="43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2F4"/>
    <a:srgbClr val="C6D9F1"/>
    <a:srgbClr val="C9EB95"/>
    <a:srgbClr val="93B4EE"/>
    <a:srgbClr val="B6A1D5"/>
    <a:srgbClr val="DFF4FC"/>
    <a:srgbClr val="8A68BC"/>
    <a:srgbClr val="435322"/>
    <a:srgbClr val="91DAF6"/>
    <a:srgbClr val="B44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38" autoAdjust="0"/>
    <p:restoredTop sz="95706" autoAdjust="0"/>
  </p:normalViewPr>
  <p:slideViewPr>
    <p:cSldViewPr>
      <p:cViewPr varScale="1">
        <p:scale>
          <a:sx n="83" d="100"/>
          <a:sy n="83" d="100"/>
        </p:scale>
        <p:origin x="84" y="762"/>
      </p:cViewPr>
      <p:guideLst>
        <p:guide orient="horz" pos="3408"/>
        <p:guide orient="horz" pos="3600"/>
        <p:guide orient="horz" pos="912"/>
        <p:guide orient="horz" pos="3360"/>
        <p:guide pos="5616"/>
        <p:guide pos="4320"/>
      </p:guideLst>
    </p:cSldViewPr>
  </p:slideViewPr>
  <p:outlineViewPr>
    <p:cViewPr>
      <p:scale>
        <a:sx n="33" d="100"/>
        <a:sy n="33" d="100"/>
      </p:scale>
      <p:origin x="0" y="-145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3" d="100"/>
          <a:sy n="73" d="100"/>
        </p:scale>
        <p:origin x="199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3/8/2019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3/8/2019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a:t>
            </a:fld>
            <a:endParaRPr lang="en-US"/>
          </a:p>
        </p:txBody>
      </p:sp>
    </p:spTree>
    <p:extLst>
      <p:ext uri="{BB962C8B-B14F-4D97-AF65-F5344CB8AC3E}">
        <p14:creationId xmlns:p14="http://schemas.microsoft.com/office/powerpoint/2010/main" val="2706450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1560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56202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12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159416" y="1066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159416" y="19812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159416" y="28956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159416" y="38100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159416" y="47244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159416" y="5638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7"/>
          <p:cNvSpPr>
            <a:spLocks noGrp="1"/>
          </p:cNvSpPr>
          <p:nvPr>
            <p:ph sz="quarter" idx="18"/>
          </p:nvPr>
        </p:nvSpPr>
        <p:spPr>
          <a:xfrm>
            <a:off x="4800600" y="1066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19" name="Content Placeholder 8"/>
          <p:cNvSpPr>
            <a:spLocks noGrp="1"/>
          </p:cNvSpPr>
          <p:nvPr>
            <p:ph sz="quarter" idx="19"/>
          </p:nvPr>
        </p:nvSpPr>
        <p:spPr>
          <a:xfrm>
            <a:off x="4800600" y="19812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1" name="Content Placeholder 9"/>
          <p:cNvSpPr>
            <a:spLocks noGrp="1"/>
          </p:cNvSpPr>
          <p:nvPr>
            <p:ph sz="quarter" idx="20"/>
          </p:nvPr>
        </p:nvSpPr>
        <p:spPr>
          <a:xfrm>
            <a:off x="4800600" y="28956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3" name="Content Placeholder 10"/>
          <p:cNvSpPr>
            <a:spLocks noGrp="1"/>
          </p:cNvSpPr>
          <p:nvPr>
            <p:ph sz="quarter" idx="21"/>
          </p:nvPr>
        </p:nvSpPr>
        <p:spPr>
          <a:xfrm>
            <a:off x="4800600" y="38100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5" name="Content Placeholder 11"/>
          <p:cNvSpPr>
            <a:spLocks noGrp="1"/>
          </p:cNvSpPr>
          <p:nvPr>
            <p:ph sz="quarter" idx="22"/>
          </p:nvPr>
        </p:nvSpPr>
        <p:spPr>
          <a:xfrm>
            <a:off x="4800600" y="47244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7" name="Content Placeholder 12"/>
          <p:cNvSpPr>
            <a:spLocks noGrp="1"/>
          </p:cNvSpPr>
          <p:nvPr>
            <p:ph sz="quarter" idx="23"/>
          </p:nvPr>
        </p:nvSpPr>
        <p:spPr>
          <a:xfrm>
            <a:off x="4800600" y="5638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13" name="Jump Link"/>
          <p:cNvSpPr>
            <a:spLocks noGrp="1"/>
          </p:cNvSpPr>
          <p:nvPr>
            <p:ph type="body" sz="quarter" idx="17" hasCustomPrompt="1"/>
          </p:nvPr>
        </p:nvSpPr>
        <p:spPr>
          <a:xfrm>
            <a:off x="34675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980540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118797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5612"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87407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124200" y="3429000"/>
            <a:ext cx="6019800" cy="1752600"/>
          </a:xfrm>
          <a:prstGeom prst="rect">
            <a:avLst/>
          </a:prstGeom>
          <a:solidFill>
            <a:srgbClr val="5252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276600" y="35052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276600" y="4190999"/>
            <a:ext cx="5699760" cy="914400"/>
          </a:xfrm>
          <a:prstGeom prst="rect">
            <a:avLst/>
          </a:prstGeom>
        </p:spPr>
        <p:txBody>
          <a:bodyPr/>
          <a:lstStyle>
            <a:lvl1pPr marL="0" indent="0" algn="r">
              <a:buNone/>
              <a:defRPr sz="2800" b="0">
                <a:solidFill>
                  <a:schemeClr val="bg1"/>
                </a:solidFill>
                <a:latin typeface="+mj-lt"/>
              </a:defRPr>
            </a:lvl1pPr>
            <a:lvl2pPr marL="457200" indent="0" algn="r">
              <a:buNone/>
              <a:defRPr sz="2400" b="0">
                <a:solidFill>
                  <a:schemeClr val="bg1"/>
                </a:solidFill>
                <a:latin typeface="ArumSans Bd" panose="020B0B04010000020C00" pitchFamily="34" charset="0"/>
              </a:defRPr>
            </a:lvl2pPr>
            <a:lvl3pPr marL="914400" indent="0" algn="r">
              <a:buNone/>
              <a:defRPr sz="2400" b="0">
                <a:solidFill>
                  <a:schemeClr val="bg1"/>
                </a:solidFill>
                <a:latin typeface="ArumSans Bd" panose="020B0B04010000020C00" pitchFamily="34" charset="0"/>
              </a:defRPr>
            </a:lvl3pPr>
            <a:lvl4pPr marL="1371600" indent="0" algn="r">
              <a:buNone/>
              <a:defRPr sz="2400" b="0">
                <a:solidFill>
                  <a:schemeClr val="bg1"/>
                </a:solidFill>
                <a:latin typeface="ArumSans Bd" panose="020B0B04010000020C00" pitchFamily="34" charset="0"/>
              </a:defRPr>
            </a:lvl4pPr>
            <a:lvl5pPr marL="1828800" indent="0" algn="r">
              <a:buNone/>
              <a:defRPr sz="2400" b="0">
                <a:solidFill>
                  <a:schemeClr val="bg1"/>
                </a:solidFill>
                <a:latin typeface="ArumSans Bd" panose="020B0B04010000020C00" pitchFamily="34" charset="0"/>
              </a:defRPr>
            </a:lvl5pPr>
          </a:lstStyle>
          <a:p>
            <a:pPr lvl="0"/>
            <a:r>
              <a:rPr lang="en-US" dirty="0"/>
              <a:t>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10" name="Content Placeholder 7"/>
          <p:cNvSpPr>
            <a:spLocks noGrp="1"/>
          </p:cNvSpPr>
          <p:nvPr>
            <p:ph sz="quarter" idx="13"/>
          </p:nvPr>
        </p:nvSpPr>
        <p:spPr>
          <a:xfrm>
            <a:off x="0" y="6771640"/>
            <a:ext cx="9144000" cy="91440"/>
          </a:xfrm>
          <a:prstGeom prst="rect">
            <a:avLst/>
          </a:prstGeom>
        </p:spPr>
        <p:txBody>
          <a:bodyPr lIns="45720" rIns="45720" anchor="ctr"/>
          <a:lstStyle>
            <a:lvl1pPr algn="l">
              <a:defRPr sz="800">
                <a:solidFill>
                  <a:srgbClr val="6A6A6A"/>
                </a:solidFill>
              </a:defRPr>
            </a:lvl1pPr>
          </a:lstStyle>
          <a:p>
            <a:pPr lvl="0"/>
            <a:r>
              <a:rPr lang="en-US" dirty="0"/>
              <a:t>Click to edit Master text styles</a:t>
            </a:r>
          </a:p>
        </p:txBody>
      </p:sp>
    </p:spTree>
    <p:extLst>
      <p:ext uri="{BB962C8B-B14F-4D97-AF65-F5344CB8AC3E}">
        <p14:creationId xmlns:p14="http://schemas.microsoft.com/office/powerpoint/2010/main" val="3480686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0198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587377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3" hasCustomPrompt="1"/>
          </p:nvPr>
        </p:nvSpPr>
        <p:spPr>
          <a:xfrm>
            <a:off x="4999894"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975049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491004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Jump Link"/>
          <p:cNvSpPr>
            <a:spLocks noGrp="1"/>
          </p:cNvSpPr>
          <p:nvPr>
            <p:ph type="body" sz="quarter" idx="12" hasCustomPrompt="1"/>
          </p:nvPr>
        </p:nvSpPr>
        <p:spPr>
          <a:xfrm>
            <a:off x="3357063" y="510540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32661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0" y="1798320"/>
            <a:ext cx="8229600" cy="1097280"/>
          </a:xfrm>
          <a:prstGeom prst="rect">
            <a:avLst/>
          </a:prstGeom>
        </p:spPr>
        <p:txBody>
          <a:bodyPr anchor="ctr"/>
          <a:lstStyle>
            <a:lvl1pPr algn="ctr">
              <a:defRPr sz="3600" b="1">
                <a:solidFill>
                  <a:schemeClr val="tx1"/>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hasCustomPrompt="1"/>
          </p:nvPr>
        </p:nvSpPr>
        <p:spPr>
          <a:xfrm>
            <a:off x="457200" y="3124200"/>
            <a:ext cx="8229600" cy="2514600"/>
          </a:xfrm>
          <a:prstGeom prst="rect">
            <a:avLst/>
          </a:prstGeom>
        </p:spPr>
        <p:txBody>
          <a:bodyPr/>
          <a:lstStyle>
            <a:lvl1pPr marL="0" indent="0" algn="ctr">
              <a:spcBef>
                <a:spcPts val="600"/>
              </a:spcBef>
              <a:spcAft>
                <a:spcPts val="600"/>
              </a:spcAft>
              <a:buFont typeface="Arial" panose="020B0604020202020204" pitchFamily="34" charset="0"/>
              <a:buNone/>
              <a:defRPr sz="4000" b="1">
                <a:solidFill>
                  <a:srgbClr val="B44600"/>
                </a:solidFill>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6767257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0" y="45720"/>
            <a:ext cx="8229600" cy="1097280"/>
          </a:xfrm>
          <a:prstGeom prst="rect">
            <a:avLst/>
          </a:prstGeom>
        </p:spPr>
        <p:txBody>
          <a:bodyPr anchor="b"/>
          <a:lstStyle>
            <a:lvl1pPr algn="l">
              <a:defRPr sz="4000" b="1">
                <a:solidFill>
                  <a:srgbClr val="B44600"/>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487680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467512" y="6477000"/>
            <a:ext cx="2208976"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7" name="Straight Connector 28"/>
          <p:cNvSpPr>
            <a:spLocks noChangeShapeType="1"/>
          </p:cNvSpPr>
          <p:nvPr userDrawn="1"/>
        </p:nvSpPr>
        <p:spPr bwMode="auto">
          <a:xfrm>
            <a:off x="457200" y="1143000"/>
            <a:ext cx="8229600" cy="0"/>
          </a:xfrm>
          <a:prstGeom prst="line">
            <a:avLst/>
          </a:prstGeom>
          <a:noFill/>
          <a:ln w="9525">
            <a:solidFill>
              <a:srgbClr val="0064C8"/>
            </a:solidFill>
            <a:prstDash val="dash"/>
            <a:round/>
            <a:headEnd/>
            <a:tailEnd/>
          </a:ln>
          <a:extLst>
            <a:ext uri="{909E8E84-426E-40dd-AFC4-6F175D3DCCD1}">
              <a14:hiddenFill xmlns=""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8626553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0" y="45720"/>
            <a:ext cx="8229600" cy="1097280"/>
          </a:xfrm>
          <a:prstGeom prst="rect">
            <a:avLst/>
          </a:prstGeom>
        </p:spPr>
        <p:txBody>
          <a:bodyPr anchor="b"/>
          <a:lstStyle>
            <a:lvl1pPr algn="l">
              <a:defRPr sz="4000" b="1">
                <a:solidFill>
                  <a:srgbClr val="B44600"/>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246888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4008120"/>
            <a:ext cx="8229600" cy="231648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4" hasCustomPrompt="1"/>
          </p:nvPr>
        </p:nvSpPr>
        <p:spPr>
          <a:xfrm>
            <a:off x="3463640" y="6477000"/>
            <a:ext cx="2212848"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1" name="Text Placeholder 10"/>
          <p:cNvSpPr>
            <a:spLocks noGrp="1"/>
          </p:cNvSpPr>
          <p:nvPr>
            <p:ph type="body" sz="quarter" idx="15"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
        <p:nvSpPr>
          <p:cNvPr id="8" name="Straight Connector 28"/>
          <p:cNvSpPr>
            <a:spLocks noChangeShapeType="1"/>
          </p:cNvSpPr>
          <p:nvPr userDrawn="1"/>
        </p:nvSpPr>
        <p:spPr bwMode="auto">
          <a:xfrm>
            <a:off x="457200" y="1143000"/>
            <a:ext cx="8229600" cy="0"/>
          </a:xfrm>
          <a:prstGeom prst="line">
            <a:avLst/>
          </a:prstGeom>
          <a:noFill/>
          <a:ln w="9525">
            <a:solidFill>
              <a:srgbClr val="0064C8"/>
            </a:solidFill>
            <a:prstDash val="dash"/>
            <a:round/>
            <a:headEnd/>
            <a:tailEnd/>
          </a:ln>
          <a:extLst>
            <a:ext uri="{909E8E84-426E-40dd-AFC4-6F175D3DCCD1}">
              <a14:hiddenFill xmlns=""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2043018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0" y="45720"/>
            <a:ext cx="8229600" cy="1097280"/>
          </a:xfrm>
          <a:prstGeom prst="rect">
            <a:avLst/>
          </a:prstGeom>
        </p:spPr>
        <p:txBody>
          <a:bodyPr anchor="b"/>
          <a:lstStyle>
            <a:lvl1pPr algn="l">
              <a:defRPr sz="4000" b="1">
                <a:solidFill>
                  <a:srgbClr val="B44600"/>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3931920" cy="487680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754880" y="1295400"/>
            <a:ext cx="3931920" cy="487680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4" hasCustomPrompt="1"/>
          </p:nvPr>
        </p:nvSpPr>
        <p:spPr>
          <a:xfrm>
            <a:off x="3463640" y="6477000"/>
            <a:ext cx="2212848"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1" name="Text Placeholder 10"/>
          <p:cNvSpPr>
            <a:spLocks noGrp="1"/>
          </p:cNvSpPr>
          <p:nvPr>
            <p:ph type="body" sz="quarter" idx="15"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
        <p:nvSpPr>
          <p:cNvPr id="8" name="Straight Connector 28"/>
          <p:cNvSpPr>
            <a:spLocks noChangeShapeType="1"/>
          </p:cNvSpPr>
          <p:nvPr userDrawn="1"/>
        </p:nvSpPr>
        <p:spPr bwMode="auto">
          <a:xfrm>
            <a:off x="457200" y="1143000"/>
            <a:ext cx="8229600" cy="0"/>
          </a:xfrm>
          <a:prstGeom prst="line">
            <a:avLst/>
          </a:prstGeom>
          <a:noFill/>
          <a:ln w="9525">
            <a:solidFill>
              <a:srgbClr val="0064C8"/>
            </a:solidFill>
            <a:prstDash val="dash"/>
            <a:round/>
            <a:headEnd/>
            <a:tailEnd/>
          </a:ln>
          <a:extLst>
            <a:ext uri="{909E8E84-426E-40dd-AFC4-6F175D3DCCD1}">
              <a14:hiddenFill xmlns=""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3206766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0" y="45720"/>
            <a:ext cx="8229600" cy="1097280"/>
          </a:xfrm>
          <a:prstGeom prst="rect">
            <a:avLst/>
          </a:prstGeom>
        </p:spPr>
        <p:txBody>
          <a:bodyPr anchor="b"/>
          <a:lstStyle>
            <a:lvl1pPr algn="l">
              <a:defRPr sz="4000" b="1">
                <a:solidFill>
                  <a:srgbClr val="B44600"/>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09728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641600"/>
            <a:ext cx="8229600" cy="118872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926840"/>
            <a:ext cx="8229600" cy="118872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5212080"/>
            <a:ext cx="8229600" cy="118872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16" hasCustomPrompt="1"/>
          </p:nvPr>
        </p:nvSpPr>
        <p:spPr>
          <a:xfrm>
            <a:off x="3463640" y="6477000"/>
            <a:ext cx="2212848"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3" name="Text Placeholder 10"/>
          <p:cNvSpPr>
            <a:spLocks noGrp="1"/>
          </p:cNvSpPr>
          <p:nvPr>
            <p:ph type="body" sz="quarter" idx="17"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
        <p:nvSpPr>
          <p:cNvPr id="9" name="Straight Connector 28"/>
          <p:cNvSpPr>
            <a:spLocks noChangeShapeType="1"/>
          </p:cNvSpPr>
          <p:nvPr userDrawn="1"/>
        </p:nvSpPr>
        <p:spPr bwMode="auto">
          <a:xfrm>
            <a:off x="457200" y="1143000"/>
            <a:ext cx="8229600" cy="0"/>
          </a:xfrm>
          <a:prstGeom prst="line">
            <a:avLst/>
          </a:prstGeom>
          <a:noFill/>
          <a:ln w="9525">
            <a:solidFill>
              <a:srgbClr val="0064C8"/>
            </a:solidFill>
            <a:prstDash val="dash"/>
            <a:round/>
            <a:headEnd/>
            <a:tailEnd/>
          </a:ln>
          <a:extLst>
            <a:ext uri="{909E8E84-426E-40dd-AFC4-6F175D3DCCD1}">
              <a14:hiddenFill xmlns=""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118001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3682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0" y="45720"/>
            <a:ext cx="8229600" cy="1097280"/>
          </a:xfrm>
          <a:prstGeom prst="rect">
            <a:avLst/>
          </a:prstGeom>
        </p:spPr>
        <p:txBody>
          <a:bodyPr anchor="b"/>
          <a:lstStyle>
            <a:lvl1pPr algn="l">
              <a:defRPr sz="4000" b="1">
                <a:solidFill>
                  <a:srgbClr val="B44600"/>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30124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15468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400812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486156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57200" y="571500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3463640" y="6477000"/>
            <a:ext cx="2212848"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5" name="Text Placeholder 10"/>
          <p:cNvSpPr>
            <a:spLocks noGrp="1"/>
          </p:cNvSpPr>
          <p:nvPr>
            <p:ph type="body" sz="quarter" idx="19"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
        <p:nvSpPr>
          <p:cNvPr id="16" name="Straight Connector 28"/>
          <p:cNvSpPr>
            <a:spLocks noChangeShapeType="1"/>
          </p:cNvSpPr>
          <p:nvPr userDrawn="1"/>
        </p:nvSpPr>
        <p:spPr bwMode="auto">
          <a:xfrm>
            <a:off x="457200" y="1143000"/>
            <a:ext cx="8229600" cy="0"/>
          </a:xfrm>
          <a:prstGeom prst="line">
            <a:avLst/>
          </a:prstGeom>
          <a:noFill/>
          <a:ln w="9525">
            <a:solidFill>
              <a:srgbClr val="0064C8"/>
            </a:solidFill>
            <a:prstDash val="dash"/>
            <a:round/>
            <a:headEnd/>
            <a:tailEnd/>
          </a:ln>
          <a:extLst>
            <a:ext uri="{909E8E84-426E-40dd-AFC4-6F175D3DCCD1}">
              <a14:hiddenFill xmlns=""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1064114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35706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Jump Link"/>
          <p:cNvSpPr>
            <a:spLocks noGrp="1"/>
          </p:cNvSpPr>
          <p:nvPr>
            <p:ph type="body" sz="quarter" idx="12" hasCustomPrompt="1"/>
          </p:nvPr>
        </p:nvSpPr>
        <p:spPr>
          <a:xfrm>
            <a:off x="327324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357063" y="59960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02643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Jump Link"/>
          <p:cNvSpPr>
            <a:spLocks noGrp="1"/>
          </p:cNvSpPr>
          <p:nvPr>
            <p:ph type="body" sz="quarter" idx="16" hasCustomPrompt="1"/>
          </p:nvPr>
        </p:nvSpPr>
        <p:spPr>
          <a:xfrm>
            <a:off x="3467512" y="5081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p:extLst mod="1">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833503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9" name="Slide Title"/>
          <p:cNvSpPr>
            <a:spLocks noGrp="1"/>
          </p:cNvSpPr>
          <p:nvPr>
            <p:ph type="title"/>
          </p:nvPr>
        </p:nvSpPr>
        <p:spPr>
          <a:xfrm>
            <a:off x="762000" y="152400"/>
            <a:ext cx="7620000" cy="1097280"/>
          </a:xfrm>
          <a:prstGeom prst="rect">
            <a:avLst/>
          </a:prstGeom>
        </p:spPr>
        <p:txBody>
          <a:bodyPr anchor="ctr"/>
          <a:lstStyle>
            <a:lvl1pPr>
              <a:defRPr sz="3600" b="0">
                <a:solidFill>
                  <a:srgbClr val="B60000"/>
                </a:solidFill>
                <a:latin typeface="+mj-lt"/>
                <a:cs typeface="Arial" panose="020B0604020202020204" pitchFamily="34" charset="0"/>
              </a:defRPr>
            </a:lvl1pPr>
          </a:lstStyle>
          <a:p>
            <a:r>
              <a:rPr lang="en-US" dirty="0"/>
              <a:t>Click to edit Master title style</a:t>
            </a:r>
          </a:p>
        </p:txBody>
      </p:sp>
      <p:sp>
        <p:nvSpPr>
          <p:cNvPr id="10" name="Content Placeholder 1"/>
          <p:cNvSpPr>
            <a:spLocks noGrp="1"/>
          </p:cNvSpPr>
          <p:nvPr>
            <p:ph idx="1"/>
          </p:nvPr>
        </p:nvSpPr>
        <p:spPr>
          <a:xfrm>
            <a:off x="457200" y="1447800"/>
            <a:ext cx="8229600" cy="4754880"/>
          </a:xfrm>
          <a:prstGeom prst="rect">
            <a:avLst/>
          </a:prstGeom>
        </p:spPr>
        <p:txBody>
          <a:bodyPr/>
          <a:lstStyle>
            <a:lvl1pPr marL="0" indent="0" algn="l">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lgn="l">
              <a:spcBef>
                <a:spcPts val="1200"/>
              </a:spcBef>
              <a:spcAft>
                <a:spcPts val="600"/>
              </a:spcAft>
              <a:buClr>
                <a:schemeClr val="tx1"/>
              </a:buClr>
              <a:buFont typeface="Arial" panose="020B0604020202020204" pitchFamily="34" charset="0"/>
              <a:buChar char="•"/>
              <a:defRPr sz="2800">
                <a:latin typeface="+mj-lt"/>
                <a:cs typeface="Arial" panose="020B0604020202020204" pitchFamily="34" charset="0"/>
              </a:defRPr>
            </a:lvl2pPr>
            <a:lvl3pPr marL="822960" indent="-274320" algn="l">
              <a:spcBef>
                <a:spcPts val="1200"/>
              </a:spcBef>
              <a:spcAft>
                <a:spcPts val="600"/>
              </a:spcAft>
              <a:buClr>
                <a:schemeClr val="tx1"/>
              </a:buClr>
              <a:buFont typeface="Arial" panose="020B0604020202020204" pitchFamily="34" charset="0"/>
              <a:buChar char="•"/>
              <a:defRPr sz="2400">
                <a:latin typeface="+mj-lt"/>
                <a:cs typeface="Arial" panose="020B0604020202020204" pitchFamily="34" charset="0"/>
              </a:defRPr>
            </a:lvl3pPr>
            <a:lvl4pPr marL="1188720" indent="-274320" algn="l">
              <a:spcBef>
                <a:spcPts val="1200"/>
              </a:spcBef>
              <a:spcAft>
                <a:spcPts val="600"/>
              </a:spcAft>
              <a:buClr>
                <a:schemeClr val="tx1"/>
              </a:buClr>
              <a:buFont typeface="Arial" panose="020B0604020202020204" pitchFamily="34" charset="0"/>
              <a:buChar char="•"/>
              <a:defRPr sz="2000">
                <a:latin typeface="+mj-lt"/>
                <a:cs typeface="Arial" panose="020B0604020202020204" pitchFamily="34" charset="0"/>
              </a:defRPr>
            </a:lvl4pPr>
            <a:lvl5pPr marL="1554480" indent="-228600" algn="l">
              <a:spcBef>
                <a:spcPts val="1200"/>
              </a:spcBef>
              <a:spcAft>
                <a:spcPts val="600"/>
              </a:spcAft>
              <a:buClr>
                <a:schemeClr val="tx1"/>
              </a:buClr>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213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859920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887237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a:t>Click to edit Master title style</a:t>
            </a:r>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053150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
        <p:nvSpPr>
          <p:cNvPr id="7" name="Jump Link"/>
          <p:cNvSpPr>
            <a:spLocks noGrp="1"/>
          </p:cNvSpPr>
          <p:nvPr>
            <p:ph type="body" sz="quarter" idx="11" hasCustomPrompt="1"/>
          </p:nvPr>
        </p:nvSpPr>
        <p:spPr>
          <a:xfrm>
            <a:off x="3356610" y="66294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9492145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2"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6562608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10997478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112378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75564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2514600" y="152400"/>
            <a:ext cx="6400800" cy="1447800"/>
          </a:xfrm>
          <a:prstGeom prst="rect">
            <a:avLst/>
          </a:prstGeom>
        </p:spPr>
        <p:txBody>
          <a:bodyPr anchor="t" anchorCtr="0"/>
          <a:lstStyle>
            <a:lvl1pPr algn="r">
              <a:spcBef>
                <a:spcPts val="480"/>
              </a:spcBef>
              <a:defRPr sz="3600" b="1"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Text Placeholder 1"/>
          <p:cNvSpPr>
            <a:spLocks noGrp="1"/>
          </p:cNvSpPr>
          <p:nvPr>
            <p:ph type="body" idx="1"/>
          </p:nvPr>
        </p:nvSpPr>
        <p:spPr>
          <a:xfrm>
            <a:off x="4526280" y="2057400"/>
            <a:ext cx="4389120" cy="533400"/>
          </a:xfrm>
          <a:prstGeom prst="rect">
            <a:avLst/>
          </a:prstGeom>
        </p:spPr>
        <p:txBody>
          <a:bodyPr anchor="t" anchorCtr="0"/>
          <a:lstStyle>
            <a:lvl1pPr marL="0" indent="0">
              <a:spcBef>
                <a:spcPts val="0"/>
              </a:spcBef>
              <a:buNone/>
              <a:defRPr sz="2400">
                <a:solidFill>
                  <a:srgbClr val="214E9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7" name="Content Placeholder 6"/>
          <p:cNvSpPr>
            <a:spLocks noGrp="1"/>
          </p:cNvSpPr>
          <p:nvPr>
            <p:ph sz="quarter" idx="12"/>
          </p:nvPr>
        </p:nvSpPr>
        <p:spPr>
          <a:xfrm>
            <a:off x="4526280" y="3124200"/>
            <a:ext cx="4389120" cy="3037839"/>
          </a:xfrm>
          <a:prstGeom prst="rect">
            <a:avLst/>
          </a:prstGeom>
        </p:spPr>
        <p:txBody>
          <a:bodyPr anchor="t"/>
          <a:lstStyle>
            <a:lvl1pPr algn="ctr">
              <a:defRPr sz="3200" b="1">
                <a:latin typeface="Verdana" panose="020B0604030504040204" pitchFamily="34" charset="0"/>
                <a:ea typeface="Verdana" panose="020B0604030504040204" pitchFamily="34" charset="0"/>
                <a:cs typeface="Verdana" panose="020B0604030504040204" pitchFamily="34" charset="0"/>
              </a:defRPr>
            </a:lvl1pPr>
            <a:lvl2pPr algn="l">
              <a:defRPr/>
            </a:lvl2pPr>
            <a:lvl3pPr algn="l">
              <a:defRPr/>
            </a:lvl3pPr>
            <a:lvl4pPr algn="l">
              <a:defRPr/>
            </a:lvl4pPr>
            <a:lvl5pPr algn="l">
              <a:defRPr/>
            </a:lvl5pPr>
          </a:lstStyle>
          <a:p>
            <a:pPr lvl="0"/>
            <a:r>
              <a:rPr lang="en-US" dirty="0"/>
              <a:t>Click to edit Master text styles</a:t>
            </a:r>
          </a:p>
        </p:txBody>
      </p:sp>
      <p:sp>
        <p:nvSpPr>
          <p:cNvPr id="8" name="Content Placeholder 7"/>
          <p:cNvSpPr>
            <a:spLocks noGrp="1"/>
          </p:cNvSpPr>
          <p:nvPr>
            <p:ph sz="quarter" idx="13"/>
          </p:nvPr>
        </p:nvSpPr>
        <p:spPr>
          <a:xfrm>
            <a:off x="0" y="6771640"/>
            <a:ext cx="9144000" cy="91440"/>
          </a:xfrm>
          <a:prstGeom prst="rect">
            <a:avLst/>
          </a:prstGeom>
        </p:spPr>
        <p:txBody>
          <a:bodyPr lIns="45720" rIns="45720" anchor="ctr"/>
          <a:lstStyle>
            <a:lvl1pPr algn="l">
              <a:defRPr sz="800">
                <a:solidFill>
                  <a:srgbClr val="6A6A6A"/>
                </a:solidFill>
              </a:defRPr>
            </a:lvl1pPr>
          </a:lstStyle>
          <a:p>
            <a:pPr lvl="0"/>
            <a:r>
              <a:rPr lang="en-US" dirty="0"/>
              <a:t>Click to edit Master text styles</a:t>
            </a:r>
          </a:p>
        </p:txBody>
      </p:sp>
      <p:pic>
        <p:nvPicPr>
          <p:cNvPr id="9" name="Picture 8" descr="Lanen6e20ld_nm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863600"/>
            <a:ext cx="4145916" cy="5303520"/>
          </a:xfrm>
          <a:prstGeom prst="rect">
            <a:avLst/>
          </a:prstGeom>
        </p:spPr>
      </p:pic>
    </p:spTree>
    <p:extLst>
      <p:ext uri="{BB962C8B-B14F-4D97-AF65-F5344CB8AC3E}">
        <p14:creationId xmlns:p14="http://schemas.microsoft.com/office/powerpoint/2010/main" val="330741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436620" y="4260273"/>
            <a:ext cx="569976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4.gif"/><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53.xml"/><Relationship Id="rId1" Type="http://schemas.openxmlformats.org/officeDocument/2006/relationships/slideLayout" Target="../slideLayouts/slideLayout52.xml"/><Relationship Id="rId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965" r:id="rId3"/>
    <p:sldLayoutId id="2147483753" r:id="rId4"/>
    <p:sldLayoutId id="2147483908" r:id="rId5"/>
    <p:sldLayoutId id="2147483950" r:id="rId6"/>
    <p:sldLayoutId id="2147483757" r:id="rId7"/>
    <p:sldLayoutId id="2147483877" r:id="rId8"/>
    <p:sldLayoutId id="2147483761" r:id="rId9"/>
    <p:sldLayoutId id="2147483800"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userDrawn="1"/>
        </p:nvSpPr>
        <p:spPr>
          <a:xfrm>
            <a:off x="0" y="6705600"/>
            <a:ext cx="146304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©2020 McGraw-Hill Education</a:t>
            </a:r>
          </a:p>
        </p:txBody>
      </p:sp>
      <p:sp>
        <p:nvSpPr>
          <p:cNvPr id="4" name="TextBox 3"/>
          <p:cNvSpPr txBox="1"/>
          <p:nvPr userDrawn="1"/>
        </p:nvSpPr>
        <p:spPr>
          <a:xfrm>
            <a:off x="8503920" y="6477000"/>
            <a:ext cx="640080" cy="182880"/>
          </a:xfrm>
          <a:prstGeom prst="rect">
            <a:avLst/>
          </a:prstGeom>
          <a:noFill/>
        </p:spPr>
        <p:txBody>
          <a:bodyPr wrap="square" rtlCol="0">
            <a:noAutofit/>
          </a:bodyPr>
          <a:lstStyle/>
          <a:p>
            <a:pPr algn="r"/>
            <a:r>
              <a:rPr lang="en-US" sz="1200" dirty="0"/>
              <a:t>13-</a:t>
            </a:r>
            <a:fld id="{D284030D-0224-4BD8-89C1-1614B36E06C2}" type="slidenum">
              <a:rPr lang="en-US" sz="1200" smtClean="0"/>
              <a:pPr algn="r"/>
              <a:t>‹#›</a:t>
            </a:fld>
            <a:endParaRPr lang="en-US" sz="1200" dirty="0"/>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70" r:id="rId1"/>
    <p:sldLayoutId id="2147483951" r:id="rId2"/>
    <p:sldLayoutId id="2147483966" r:id="rId3"/>
    <p:sldLayoutId id="2147483969" r:id="rId4"/>
    <p:sldLayoutId id="2147483967" r:id="rId5"/>
    <p:sldLayoutId id="2147483968" r:id="rId6"/>
    <p:sldLayoutId id="2147483953" r:id="rId7"/>
    <p:sldLayoutId id="2147483954" r:id="rId8"/>
    <p:sldLayoutId id="2147483955" r:id="rId9"/>
    <p:sldLayoutId id="2147483956" r:id="rId10"/>
    <p:sldLayoutId id="2147483957" r:id="rId11"/>
    <p:sldLayoutId id="2147483958" r:id="rId12"/>
    <p:sldLayoutId id="2147483959"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userDrawn="1"/>
        </p:nvSpPr>
        <p:spPr>
          <a:xfrm>
            <a:off x="0" y="6642556"/>
            <a:ext cx="1295400" cy="215444"/>
          </a:xfrm>
          <a:prstGeom prst="rect">
            <a:avLst/>
          </a:prstGeom>
          <a:noFill/>
        </p:spPr>
        <p:txBody>
          <a:bodyPr wrap="square" rtlCol="0">
            <a:spAutoFit/>
          </a:bodyPr>
          <a:lstStyle/>
          <a:p>
            <a:r>
              <a:rPr lang="en-US" sz="800" dirty="0">
                <a:solidFill>
                  <a:srgbClr val="6A6A6A"/>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8.png"/><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6.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31.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35.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6.pn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267200" y="685800"/>
            <a:ext cx="4648200" cy="2057400"/>
          </a:xfrm>
        </p:spPr>
        <p:txBody>
          <a:bodyPr/>
          <a:lstStyle/>
          <a:p>
            <a:pPr>
              <a:spcAft>
                <a:spcPts val="600"/>
              </a:spcAft>
            </a:pPr>
            <a:r>
              <a:rPr lang="en-US" sz="4800" cap="none" dirty="0">
                <a:solidFill>
                  <a:srgbClr val="0A0A32"/>
                </a:solidFill>
                <a:latin typeface="+mj-lt"/>
                <a:cs typeface="Arial" panose="020B0604020202020204" pitchFamily="34" charset="0"/>
              </a:rPr>
              <a:t>Fundamentals </a:t>
            </a:r>
            <a:r>
              <a:rPr lang="en-US" sz="4800" b="0" cap="none" dirty="0">
                <a:solidFill>
                  <a:srgbClr val="0A0A32"/>
                </a:solidFill>
                <a:latin typeface="+mj-lt"/>
                <a:cs typeface="Arial" panose="020B0604020202020204" pitchFamily="34" charset="0"/>
              </a:rPr>
              <a:t>of</a:t>
            </a:r>
            <a:r>
              <a:rPr lang="en-US" sz="4800" cap="none" dirty="0">
                <a:solidFill>
                  <a:srgbClr val="0A0A32"/>
                </a:solidFill>
                <a:latin typeface="+mj-lt"/>
                <a:cs typeface="Arial" panose="020B0604020202020204" pitchFamily="34" charset="0"/>
              </a:rPr>
              <a:t> Cost Accounting</a:t>
            </a:r>
            <a:r>
              <a:rPr lang="en-US" sz="4000" cap="none" dirty="0">
                <a:solidFill>
                  <a:srgbClr val="0A0A32"/>
                </a:solidFill>
                <a:latin typeface="+mj-lt"/>
                <a:cs typeface="Arial" panose="020B0604020202020204" pitchFamily="34" charset="0"/>
              </a:rPr>
              <a:t/>
            </a:r>
            <a:br>
              <a:rPr lang="en-US" sz="4000" cap="none" dirty="0">
                <a:solidFill>
                  <a:srgbClr val="0A0A32"/>
                </a:solidFill>
                <a:latin typeface="+mj-lt"/>
                <a:cs typeface="Arial" panose="020B0604020202020204" pitchFamily="34" charset="0"/>
              </a:rPr>
            </a:br>
            <a:r>
              <a:rPr lang="en-US" sz="2400" b="0" cap="none" dirty="0">
                <a:solidFill>
                  <a:srgbClr val="0A0A32"/>
                </a:solidFill>
                <a:latin typeface="+mj-lt"/>
                <a:cs typeface="Arial" panose="020B0604020202020204" pitchFamily="34" charset="0"/>
              </a:rPr>
              <a:t>Sixth Edition</a:t>
            </a:r>
            <a:endParaRPr lang="en-US" sz="2400" cap="none" dirty="0">
              <a:solidFill>
                <a:schemeClr val="tx1"/>
              </a:solidFill>
              <a:latin typeface="+mj-lt"/>
              <a:cs typeface="Arial" panose="020B0604020202020204" pitchFamily="34" charset="0"/>
            </a:endParaRPr>
          </a:p>
        </p:txBody>
      </p:sp>
      <p:sp>
        <p:nvSpPr>
          <p:cNvPr id="7" name="Text Placeholder 2"/>
          <p:cNvSpPr>
            <a:spLocks noGrp="1"/>
          </p:cNvSpPr>
          <p:nvPr>
            <p:ph type="body" idx="1"/>
          </p:nvPr>
        </p:nvSpPr>
        <p:spPr>
          <a:xfrm>
            <a:off x="4526280" y="3200400"/>
            <a:ext cx="4389120" cy="1828800"/>
          </a:xfrm>
        </p:spPr>
        <p:txBody>
          <a:bodyPr/>
          <a:lstStyle/>
          <a:p>
            <a:pPr algn="ctr">
              <a:spcBef>
                <a:spcPts val="600"/>
              </a:spcBef>
              <a:spcAft>
                <a:spcPts val="600"/>
              </a:spcAft>
            </a:pPr>
            <a:r>
              <a:rPr lang="en-US" sz="3200" b="1" dirty="0">
                <a:latin typeface="+mj-lt"/>
              </a:rPr>
              <a:t>William </a:t>
            </a:r>
            <a:r>
              <a:rPr lang="en-US" sz="3200" b="1" dirty="0" err="1">
                <a:latin typeface="+mj-lt"/>
              </a:rPr>
              <a:t>Lanen</a:t>
            </a:r>
            <a:endParaRPr lang="en-US" sz="3200" b="1" dirty="0">
              <a:latin typeface="+mj-lt"/>
            </a:endParaRPr>
          </a:p>
          <a:p>
            <a:pPr algn="ctr">
              <a:spcBef>
                <a:spcPts val="600"/>
              </a:spcBef>
              <a:spcAft>
                <a:spcPts val="600"/>
              </a:spcAft>
            </a:pPr>
            <a:r>
              <a:rPr lang="en-US" sz="3200" b="1" dirty="0">
                <a:latin typeface="+mj-lt"/>
              </a:rPr>
              <a:t>Shannon Anderson</a:t>
            </a:r>
          </a:p>
          <a:p>
            <a:pPr algn="ctr">
              <a:spcBef>
                <a:spcPts val="600"/>
              </a:spcBef>
              <a:spcAft>
                <a:spcPts val="600"/>
              </a:spcAft>
            </a:pPr>
            <a:r>
              <a:rPr lang="en-US" sz="3200" b="1" dirty="0">
                <a:latin typeface="+mj-lt"/>
              </a:rPr>
              <a:t>Michael Maher</a:t>
            </a:r>
          </a:p>
        </p:txBody>
      </p:sp>
      <p:sp>
        <p:nvSpPr>
          <p:cNvPr id="3" name="Content Placeholder 3"/>
          <p:cNvSpPr>
            <a:spLocks noGrp="1"/>
          </p:cNvSpPr>
          <p:nvPr>
            <p:ph sz="quarter" idx="13"/>
          </p:nvPr>
        </p:nvSpPr>
        <p:spPr/>
        <p:txBody>
          <a:bodyPr/>
          <a:lstStyle/>
          <a:p>
            <a:pPr lvl="0"/>
            <a:r>
              <a:rPr lang="en-US" dirty="0"/>
              <a:t>©2020 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414768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Forecasting Production</a:t>
            </a:r>
          </a:p>
        </p:txBody>
      </p:sp>
      <p:sp>
        <p:nvSpPr>
          <p:cNvPr id="3" name="Content Placeholder 2"/>
          <p:cNvSpPr>
            <a:spLocks noGrp="1"/>
          </p:cNvSpPr>
          <p:nvPr>
            <p:ph idx="1"/>
          </p:nvPr>
        </p:nvSpPr>
        <p:spPr>
          <a:xfrm>
            <a:off x="457200" y="1295400"/>
            <a:ext cx="8229600" cy="533400"/>
          </a:xfrm>
          <a:solidFill>
            <a:srgbClr val="C6D9F1"/>
          </a:solidFill>
        </p:spPr>
        <p:txBody>
          <a:bodyPr/>
          <a:lstStyle/>
          <a:p>
            <a:pPr marL="1554480" indent="-1554480"/>
            <a:r>
              <a:rPr lang="en-US" altLang="en-US" sz="2800" b="1" dirty="0">
                <a:solidFill>
                  <a:srgbClr val="0000CC"/>
                </a:solidFill>
              </a:rPr>
              <a:t>LO 13-4</a:t>
            </a:r>
            <a:r>
              <a:rPr lang="en-US" altLang="en-US" sz="2800" dirty="0">
                <a:solidFill>
                  <a:srgbClr val="0000CC"/>
                </a:solidFill>
              </a:rPr>
              <a:t>	</a:t>
            </a:r>
            <a:r>
              <a:rPr lang="en-US" altLang="en-US" sz="2400" dirty="0"/>
              <a:t>Develop production and cost budgets.</a:t>
            </a:r>
          </a:p>
        </p:txBody>
      </p:sp>
      <p:sp>
        <p:nvSpPr>
          <p:cNvPr id="4" name="Content Placeholder 3"/>
          <p:cNvSpPr>
            <a:spLocks noGrp="1"/>
          </p:cNvSpPr>
          <p:nvPr>
            <p:ph idx="13"/>
          </p:nvPr>
        </p:nvSpPr>
        <p:spPr>
          <a:xfrm>
            <a:off x="457200" y="2057400"/>
            <a:ext cx="8229600" cy="1371600"/>
          </a:xfrm>
        </p:spPr>
        <p:txBody>
          <a:bodyPr/>
          <a:lstStyle/>
          <a:p>
            <a:pPr>
              <a:spcBef>
                <a:spcPts val="0"/>
              </a:spcBef>
            </a:pPr>
            <a:r>
              <a:rPr lang="en-US" sz="2800" dirty="0">
                <a:latin typeface="Arial"/>
                <a:cs typeface="Arial"/>
              </a:rPr>
              <a:t>A production budget is a plan of resources needed to meet current sales demand and ensure that inventory levels are sufficient for future sales.</a:t>
            </a:r>
          </a:p>
        </p:txBody>
      </p:sp>
      <p:sp>
        <p:nvSpPr>
          <p:cNvPr id="10" name="Content Placeholder 4"/>
          <p:cNvSpPr>
            <a:spLocks noGrp="1"/>
          </p:cNvSpPr>
          <p:nvPr>
            <p:ph idx="14"/>
          </p:nvPr>
        </p:nvSpPr>
        <p:spPr>
          <a:xfrm>
            <a:off x="2478405" y="3581400"/>
            <a:ext cx="4419600" cy="483870"/>
          </a:xfrm>
        </p:spPr>
        <p:txBody>
          <a:bodyPr/>
          <a:lstStyle/>
          <a:p>
            <a:pPr algn="ctr"/>
            <a:r>
              <a:rPr lang="en-US" sz="2800" b="1" dirty="0">
                <a:solidFill>
                  <a:srgbClr val="B44600"/>
                </a:solidFill>
              </a:rPr>
              <a:t>Basic inventory formula:</a:t>
            </a:r>
          </a:p>
        </p:txBody>
      </p:sp>
      <p:graphicFrame>
        <p:nvGraphicFramePr>
          <p:cNvPr id="12" name="Table 5"/>
          <p:cNvGraphicFramePr>
            <a:graphicFrameLocks noGrp="1"/>
          </p:cNvGraphicFramePr>
          <p:nvPr>
            <p:extLst>
              <p:ext uri="{D42A27DB-BD31-4B8C-83A1-F6EECF244321}">
                <p14:modId xmlns:p14="http://schemas.microsoft.com/office/powerpoint/2010/main" val="2140049413"/>
              </p:ext>
            </p:extLst>
          </p:nvPr>
        </p:nvGraphicFramePr>
        <p:xfrm>
          <a:off x="613410" y="4160520"/>
          <a:ext cx="8149591" cy="640080"/>
        </p:xfrm>
        <a:graphic>
          <a:graphicData uri="http://schemas.openxmlformats.org/drawingml/2006/table">
            <a:tbl>
              <a:tblPr firstRow="1" bandRow="1">
                <a:tableStyleId>{5C22544A-7EE6-4342-B048-85BDC9FD1C3A}</a:tableStyleId>
              </a:tblPr>
              <a:tblGrid>
                <a:gridCol w="2213469">
                  <a:extLst>
                    <a:ext uri="{9D8B030D-6E8A-4147-A177-3AD203B41FA5}">
                      <a16:colId xmlns:a16="http://schemas.microsoft.com/office/drawing/2014/main" val="2624950272"/>
                    </a:ext>
                  </a:extLst>
                </a:gridCol>
                <a:gridCol w="301837">
                  <a:extLst>
                    <a:ext uri="{9D8B030D-6E8A-4147-A177-3AD203B41FA5}">
                      <a16:colId xmlns:a16="http://schemas.microsoft.com/office/drawing/2014/main" val="1434326197"/>
                    </a:ext>
                  </a:extLst>
                </a:gridCol>
                <a:gridCol w="1509183">
                  <a:extLst>
                    <a:ext uri="{9D8B030D-6E8A-4147-A177-3AD203B41FA5}">
                      <a16:colId xmlns:a16="http://schemas.microsoft.com/office/drawing/2014/main" val="1048663259"/>
                    </a:ext>
                  </a:extLst>
                </a:gridCol>
                <a:gridCol w="301837">
                  <a:extLst>
                    <a:ext uri="{9D8B030D-6E8A-4147-A177-3AD203B41FA5}">
                      <a16:colId xmlns:a16="http://schemas.microsoft.com/office/drawing/2014/main" val="498549007"/>
                    </a:ext>
                  </a:extLst>
                </a:gridCol>
                <a:gridCol w="1609796">
                  <a:extLst>
                    <a:ext uri="{9D8B030D-6E8A-4147-A177-3AD203B41FA5}">
                      <a16:colId xmlns:a16="http://schemas.microsoft.com/office/drawing/2014/main" val="233650141"/>
                    </a:ext>
                  </a:extLst>
                </a:gridCol>
                <a:gridCol w="301837">
                  <a:extLst>
                    <a:ext uri="{9D8B030D-6E8A-4147-A177-3AD203B41FA5}">
                      <a16:colId xmlns:a16="http://schemas.microsoft.com/office/drawing/2014/main" val="212514256"/>
                    </a:ext>
                  </a:extLst>
                </a:gridCol>
                <a:gridCol w="1911632">
                  <a:extLst>
                    <a:ext uri="{9D8B030D-6E8A-4147-A177-3AD203B41FA5}">
                      <a16:colId xmlns:a16="http://schemas.microsoft.com/office/drawing/2014/main" val="55398873"/>
                    </a:ext>
                  </a:extLst>
                </a:gridCol>
              </a:tblGrid>
              <a:tr h="370840">
                <a:tc>
                  <a:txBody>
                    <a:bodyPr/>
                    <a:lstStyle/>
                    <a:p>
                      <a:pPr algn="ctr"/>
                      <a:r>
                        <a:rPr lang="en-US" b="0" dirty="0">
                          <a:solidFill>
                            <a:schemeClr val="tx1"/>
                          </a:solidFill>
                          <a:latin typeface="Arial" panose="020B0604020202020204" pitchFamily="34" charset="0"/>
                          <a:cs typeface="Arial" panose="020B0604020202020204" pitchFamily="34" charset="0"/>
                        </a:rPr>
                        <a:t>Beginning balance</a:t>
                      </a:r>
                    </a:p>
                    <a:p>
                      <a:pPr algn="ctr"/>
                      <a:r>
                        <a:rPr lang="en-US" b="0" i="1" dirty="0">
                          <a:solidFill>
                            <a:schemeClr val="tx1"/>
                          </a:solidFill>
                          <a:latin typeface="Arial" panose="020B0604020202020204" pitchFamily="34" charset="0"/>
                          <a:cs typeface="Arial" panose="020B0604020202020204" pitchFamily="34" charset="0"/>
                        </a:rPr>
                        <a:t>BB</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1DAF6"/>
                    </a:solidFill>
                  </a:tcPr>
                </a:tc>
                <a:tc>
                  <a:txBody>
                    <a:bodyPr/>
                    <a:lstStyle/>
                    <a:p>
                      <a:pPr algn="ctr"/>
                      <a:r>
                        <a:rPr lang="en-US" b="0" dirty="0">
                          <a:solidFill>
                            <a:schemeClr val="tx1"/>
                          </a:solidFill>
                          <a:latin typeface="Arial" panose="020B0604020202020204" pitchFamily="34" charset="0"/>
                          <a:cs typeface="Arial" panose="020B0604020202020204" pitchFamily="34" charset="0"/>
                        </a:rPr>
                        <a:t>+</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1DAF6"/>
                    </a:solidFill>
                  </a:tcPr>
                </a:tc>
                <a:tc>
                  <a:txBody>
                    <a:bodyPr/>
                    <a:lstStyle/>
                    <a:p>
                      <a:pPr algn="ctr"/>
                      <a:r>
                        <a:rPr lang="en-US" b="0" dirty="0">
                          <a:solidFill>
                            <a:schemeClr val="tx1"/>
                          </a:solidFill>
                          <a:latin typeface="Arial" panose="020B0604020202020204" pitchFamily="34" charset="0"/>
                          <a:cs typeface="Arial" panose="020B0604020202020204" pitchFamily="34" charset="0"/>
                        </a:rPr>
                        <a:t>Transfers in</a:t>
                      </a:r>
                    </a:p>
                    <a:p>
                      <a:pPr algn="ctr"/>
                      <a:r>
                        <a:rPr lang="en-US" b="0" i="1" dirty="0">
                          <a:solidFill>
                            <a:schemeClr val="tx1"/>
                          </a:solidFill>
                          <a:latin typeface="Arial" panose="020B0604020202020204" pitchFamily="34" charset="0"/>
                          <a:cs typeface="Arial" panose="020B0604020202020204" pitchFamily="34" charset="0"/>
                        </a:rPr>
                        <a:t>TI</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1DAF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dirty="0">
                          <a:solidFill>
                            <a:schemeClr val="tx1"/>
                          </a:solidFill>
                          <a:latin typeface="Arial" panose="020B0604020202020204" pitchFamily="34" charset="0"/>
                          <a:cs typeface="Arial" panose="020B0604020202020204" pitchFamily="34" charset="0"/>
                        </a:rPr>
                        <a:t>−</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1DAF6"/>
                    </a:solidFill>
                  </a:tcPr>
                </a:tc>
                <a:tc>
                  <a:txBody>
                    <a:bodyPr/>
                    <a:lstStyle/>
                    <a:p>
                      <a:pPr algn="ctr"/>
                      <a:r>
                        <a:rPr lang="en-US" b="0" dirty="0">
                          <a:solidFill>
                            <a:schemeClr val="tx1"/>
                          </a:solidFill>
                          <a:latin typeface="Arial" panose="020B0604020202020204" pitchFamily="34" charset="0"/>
                          <a:cs typeface="Arial" panose="020B0604020202020204" pitchFamily="34" charset="0"/>
                        </a:rPr>
                        <a:t>Transfers out</a:t>
                      </a:r>
                    </a:p>
                    <a:p>
                      <a:pPr algn="ctr"/>
                      <a:r>
                        <a:rPr lang="en-US" b="0" i="1" dirty="0">
                          <a:solidFill>
                            <a:schemeClr val="tx1"/>
                          </a:solidFill>
                          <a:latin typeface="Arial" panose="020B0604020202020204" pitchFamily="34" charset="0"/>
                          <a:cs typeface="Arial" panose="020B0604020202020204" pitchFamily="34" charset="0"/>
                        </a:rPr>
                        <a:t>TO</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1DAF6"/>
                    </a:solidFill>
                  </a:tcPr>
                </a:tc>
                <a:tc>
                  <a:txBody>
                    <a:bodyPr/>
                    <a:lstStyle/>
                    <a:p>
                      <a:pPr algn="ctr"/>
                      <a:r>
                        <a:rPr lang="en-US" b="0" dirty="0">
                          <a:solidFill>
                            <a:schemeClr val="tx1"/>
                          </a:solidFill>
                          <a:latin typeface="Arial" panose="020B0604020202020204" pitchFamily="34" charset="0"/>
                          <a:cs typeface="Arial" panose="020B0604020202020204" pitchFamily="34" charset="0"/>
                        </a:rPr>
                        <a:t>=</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1DAF6"/>
                    </a:solidFill>
                  </a:tcPr>
                </a:tc>
                <a:tc>
                  <a:txBody>
                    <a:bodyPr/>
                    <a:lstStyle/>
                    <a:p>
                      <a:pPr algn="ctr"/>
                      <a:r>
                        <a:rPr lang="en-US" b="0" dirty="0">
                          <a:solidFill>
                            <a:schemeClr val="tx1"/>
                          </a:solidFill>
                          <a:latin typeface="Arial" panose="020B0604020202020204" pitchFamily="34" charset="0"/>
                          <a:cs typeface="Arial" panose="020B0604020202020204" pitchFamily="34" charset="0"/>
                        </a:rPr>
                        <a:t>Ending balance</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1DAF6"/>
                    </a:solidFill>
                  </a:tcPr>
                </a:tc>
                <a:extLst>
                  <a:ext uri="{0D108BD9-81ED-4DB2-BD59-A6C34878D82A}">
                    <a16:rowId xmlns:a16="http://schemas.microsoft.com/office/drawing/2014/main" val="2672517980"/>
                  </a:ext>
                </a:extLst>
              </a:tr>
            </a:tbl>
          </a:graphicData>
        </a:graphic>
      </p:graphicFrame>
      <p:sp>
        <p:nvSpPr>
          <p:cNvPr id="5" name="Content Placeholder 6"/>
          <p:cNvSpPr>
            <a:spLocks noGrp="1"/>
          </p:cNvSpPr>
          <p:nvPr>
            <p:ph idx="15"/>
          </p:nvPr>
        </p:nvSpPr>
        <p:spPr>
          <a:xfrm>
            <a:off x="1259204" y="4972050"/>
            <a:ext cx="6858000" cy="514350"/>
          </a:xfrm>
        </p:spPr>
        <p:txBody>
          <a:bodyPr/>
          <a:lstStyle/>
          <a:p>
            <a:pPr algn="ctr"/>
            <a:r>
              <a:rPr lang="en-US" sz="2800" b="1" dirty="0">
                <a:solidFill>
                  <a:srgbClr val="B44600"/>
                </a:solidFill>
              </a:rPr>
              <a:t>For inventories, production, and sales:</a:t>
            </a:r>
          </a:p>
        </p:txBody>
      </p:sp>
      <p:graphicFrame>
        <p:nvGraphicFramePr>
          <p:cNvPr id="14" name="Table 7"/>
          <p:cNvGraphicFramePr>
            <a:graphicFrameLocks noGrp="1"/>
          </p:cNvGraphicFramePr>
          <p:nvPr>
            <p:extLst>
              <p:ext uri="{D42A27DB-BD31-4B8C-83A1-F6EECF244321}">
                <p14:modId xmlns:p14="http://schemas.microsoft.com/office/powerpoint/2010/main" val="3090162627"/>
              </p:ext>
            </p:extLst>
          </p:nvPr>
        </p:nvGraphicFramePr>
        <p:xfrm>
          <a:off x="613408" y="5581650"/>
          <a:ext cx="8149592" cy="640080"/>
        </p:xfrm>
        <a:graphic>
          <a:graphicData uri="http://schemas.openxmlformats.org/drawingml/2006/table">
            <a:tbl>
              <a:tblPr firstRow="1" bandRow="1">
                <a:tableStyleId>{5C22544A-7EE6-4342-B048-85BDC9FD1C3A}</a:tableStyleId>
              </a:tblPr>
              <a:tblGrid>
                <a:gridCol w="2213469">
                  <a:extLst>
                    <a:ext uri="{9D8B030D-6E8A-4147-A177-3AD203B41FA5}">
                      <a16:colId xmlns:a16="http://schemas.microsoft.com/office/drawing/2014/main" val="2624950272"/>
                    </a:ext>
                  </a:extLst>
                </a:gridCol>
                <a:gridCol w="301837">
                  <a:extLst>
                    <a:ext uri="{9D8B030D-6E8A-4147-A177-3AD203B41FA5}">
                      <a16:colId xmlns:a16="http://schemas.microsoft.com/office/drawing/2014/main" val="1434326197"/>
                    </a:ext>
                  </a:extLst>
                </a:gridCol>
                <a:gridCol w="1509184">
                  <a:extLst>
                    <a:ext uri="{9D8B030D-6E8A-4147-A177-3AD203B41FA5}">
                      <a16:colId xmlns:a16="http://schemas.microsoft.com/office/drawing/2014/main" val="1048663259"/>
                    </a:ext>
                  </a:extLst>
                </a:gridCol>
                <a:gridCol w="301837">
                  <a:extLst>
                    <a:ext uri="{9D8B030D-6E8A-4147-A177-3AD203B41FA5}">
                      <a16:colId xmlns:a16="http://schemas.microsoft.com/office/drawing/2014/main" val="498549007"/>
                    </a:ext>
                  </a:extLst>
                </a:gridCol>
                <a:gridCol w="1609796">
                  <a:extLst>
                    <a:ext uri="{9D8B030D-6E8A-4147-A177-3AD203B41FA5}">
                      <a16:colId xmlns:a16="http://schemas.microsoft.com/office/drawing/2014/main" val="233650141"/>
                    </a:ext>
                  </a:extLst>
                </a:gridCol>
                <a:gridCol w="301837">
                  <a:extLst>
                    <a:ext uri="{9D8B030D-6E8A-4147-A177-3AD203B41FA5}">
                      <a16:colId xmlns:a16="http://schemas.microsoft.com/office/drawing/2014/main" val="212514256"/>
                    </a:ext>
                  </a:extLst>
                </a:gridCol>
                <a:gridCol w="1911632">
                  <a:extLst>
                    <a:ext uri="{9D8B030D-6E8A-4147-A177-3AD203B41FA5}">
                      <a16:colId xmlns:a16="http://schemas.microsoft.com/office/drawing/2014/main" val="55398873"/>
                    </a:ext>
                  </a:extLst>
                </a:gridCol>
              </a:tblGrid>
              <a:tr h="370840">
                <a:tc>
                  <a:txBody>
                    <a:bodyPr/>
                    <a:lstStyle/>
                    <a:p>
                      <a:pPr algn="ctr"/>
                      <a:r>
                        <a:rPr lang="en-US" b="0" dirty="0">
                          <a:solidFill>
                            <a:schemeClr val="tx1"/>
                          </a:solidFill>
                          <a:latin typeface="Arial" panose="020B0604020202020204" pitchFamily="34" charset="0"/>
                          <a:cs typeface="Arial" panose="020B0604020202020204" pitchFamily="34" charset="0"/>
                        </a:rPr>
                        <a:t>Units in beginning</a:t>
                      </a:r>
                      <a:r>
                        <a:rPr lang="en-US" b="0" baseline="0" dirty="0">
                          <a:solidFill>
                            <a:schemeClr val="tx1"/>
                          </a:solidFill>
                          <a:latin typeface="Arial" panose="020B0604020202020204" pitchFamily="34" charset="0"/>
                          <a:cs typeface="Arial" panose="020B0604020202020204" pitchFamily="34" charset="0"/>
                        </a:rPr>
                        <a:t> </a:t>
                      </a:r>
                      <a:r>
                        <a:rPr lang="en-US" b="0" dirty="0">
                          <a:solidFill>
                            <a:schemeClr val="tx1"/>
                          </a:solidFill>
                          <a:latin typeface="Arial" panose="020B0604020202020204" pitchFamily="34" charset="0"/>
                          <a:cs typeface="Arial" panose="020B0604020202020204" pitchFamily="34" charset="0"/>
                        </a:rPr>
                        <a:t>inventory</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1DAF6"/>
                    </a:solidFill>
                  </a:tcPr>
                </a:tc>
                <a:tc>
                  <a:txBody>
                    <a:bodyPr/>
                    <a:lstStyle/>
                    <a:p>
                      <a:pPr algn="ctr"/>
                      <a:r>
                        <a:rPr lang="en-US" b="0" dirty="0">
                          <a:solidFill>
                            <a:schemeClr val="tx1"/>
                          </a:solidFill>
                          <a:latin typeface="Arial" panose="020B0604020202020204" pitchFamily="34" charset="0"/>
                          <a:cs typeface="Arial" panose="020B0604020202020204" pitchFamily="34" charset="0"/>
                        </a:rPr>
                        <a:t>+</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1DAF6"/>
                    </a:solidFill>
                  </a:tcPr>
                </a:tc>
                <a:tc>
                  <a:txBody>
                    <a:bodyPr/>
                    <a:lstStyle/>
                    <a:p>
                      <a:pPr algn="ctr"/>
                      <a:r>
                        <a:rPr lang="en-US" b="0" dirty="0">
                          <a:solidFill>
                            <a:schemeClr val="tx1"/>
                          </a:solidFill>
                          <a:latin typeface="Arial" panose="020B0604020202020204" pitchFamily="34" charset="0"/>
                          <a:cs typeface="Arial" panose="020B0604020202020204" pitchFamily="34" charset="0"/>
                        </a:rPr>
                        <a:t>Required</a:t>
                      </a:r>
                      <a:r>
                        <a:rPr lang="en-US" b="0" baseline="0" dirty="0">
                          <a:solidFill>
                            <a:schemeClr val="tx1"/>
                          </a:solidFill>
                          <a:latin typeface="Arial" panose="020B0604020202020204" pitchFamily="34" charset="0"/>
                          <a:cs typeface="Arial" panose="020B0604020202020204" pitchFamily="34" charset="0"/>
                        </a:rPr>
                        <a:t> </a:t>
                      </a:r>
                      <a:r>
                        <a:rPr lang="en-US" b="0" dirty="0">
                          <a:solidFill>
                            <a:schemeClr val="tx1"/>
                          </a:solidFill>
                          <a:latin typeface="Arial" panose="020B0604020202020204" pitchFamily="34" charset="0"/>
                          <a:cs typeface="Arial" panose="020B0604020202020204" pitchFamily="34" charset="0"/>
                        </a:rPr>
                        <a:t>production</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1DAF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dirty="0">
                          <a:solidFill>
                            <a:schemeClr val="tx1"/>
                          </a:solidFill>
                          <a:latin typeface="Arial" panose="020B0604020202020204" pitchFamily="34" charset="0"/>
                          <a:cs typeface="Arial" panose="020B0604020202020204" pitchFamily="34" charset="0"/>
                        </a:rPr>
                        <a:t>−</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1DAF6"/>
                    </a:solidFill>
                  </a:tcPr>
                </a:tc>
                <a:tc>
                  <a:txBody>
                    <a:bodyPr/>
                    <a:lstStyle/>
                    <a:p>
                      <a:pPr algn="ctr"/>
                      <a:r>
                        <a:rPr lang="en-US" b="0" dirty="0">
                          <a:solidFill>
                            <a:schemeClr val="tx1"/>
                          </a:solidFill>
                          <a:latin typeface="Arial" panose="020B0604020202020204" pitchFamily="34" charset="0"/>
                          <a:cs typeface="Arial" panose="020B0604020202020204" pitchFamily="34" charset="0"/>
                        </a:rPr>
                        <a:t>Budgeted</a:t>
                      </a:r>
                      <a:r>
                        <a:rPr lang="en-US" b="0" baseline="0" dirty="0">
                          <a:solidFill>
                            <a:schemeClr val="tx1"/>
                          </a:solidFill>
                          <a:latin typeface="Arial" panose="020B0604020202020204" pitchFamily="34" charset="0"/>
                          <a:cs typeface="Arial" panose="020B0604020202020204" pitchFamily="34" charset="0"/>
                        </a:rPr>
                        <a:t> </a:t>
                      </a:r>
                      <a:r>
                        <a:rPr lang="en-US" b="0" dirty="0">
                          <a:solidFill>
                            <a:schemeClr val="tx1"/>
                          </a:solidFill>
                          <a:latin typeface="Arial" panose="020B0604020202020204" pitchFamily="34" charset="0"/>
                          <a:cs typeface="Arial" panose="020B0604020202020204" pitchFamily="34" charset="0"/>
                        </a:rPr>
                        <a:t>sales</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1DAF6"/>
                    </a:solidFill>
                  </a:tcPr>
                </a:tc>
                <a:tc>
                  <a:txBody>
                    <a:bodyPr/>
                    <a:lstStyle/>
                    <a:p>
                      <a:pPr algn="ctr"/>
                      <a:r>
                        <a:rPr lang="en-US" b="0" dirty="0">
                          <a:solidFill>
                            <a:schemeClr val="tx1"/>
                          </a:solidFill>
                          <a:latin typeface="Arial" panose="020B0604020202020204" pitchFamily="34" charset="0"/>
                          <a:cs typeface="Arial" panose="020B0604020202020204" pitchFamily="34" charset="0"/>
                        </a:rPr>
                        <a:t>=</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1DAF6"/>
                    </a:solidFill>
                  </a:tcPr>
                </a:tc>
                <a:tc>
                  <a:txBody>
                    <a:bodyPr/>
                    <a:lstStyle/>
                    <a:p>
                      <a:pPr algn="ctr"/>
                      <a:r>
                        <a:rPr lang="en-US" b="0" dirty="0">
                          <a:solidFill>
                            <a:schemeClr val="tx1"/>
                          </a:solidFill>
                          <a:latin typeface="Arial" panose="020B0604020202020204" pitchFamily="34" charset="0"/>
                          <a:cs typeface="Arial" panose="020B0604020202020204" pitchFamily="34" charset="0"/>
                        </a:rPr>
                        <a:t>Units in ending</a:t>
                      </a:r>
                      <a:r>
                        <a:rPr lang="en-US" b="0" baseline="0" dirty="0">
                          <a:solidFill>
                            <a:schemeClr val="tx1"/>
                          </a:solidFill>
                          <a:latin typeface="Arial" panose="020B0604020202020204" pitchFamily="34" charset="0"/>
                          <a:cs typeface="Arial" panose="020B0604020202020204" pitchFamily="34" charset="0"/>
                        </a:rPr>
                        <a:t> </a:t>
                      </a:r>
                      <a:r>
                        <a:rPr lang="en-US" b="0" dirty="0">
                          <a:solidFill>
                            <a:schemeClr val="tx1"/>
                          </a:solidFill>
                          <a:latin typeface="Arial" panose="020B0604020202020204" pitchFamily="34" charset="0"/>
                          <a:cs typeface="Arial" panose="020B0604020202020204" pitchFamily="34" charset="0"/>
                        </a:rPr>
                        <a:t>inventory</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rgbClr val="91DAF6"/>
                    </a:solidFill>
                  </a:tcPr>
                </a:tc>
                <a:extLst>
                  <a:ext uri="{0D108BD9-81ED-4DB2-BD59-A6C34878D82A}">
                    <a16:rowId xmlns:a16="http://schemas.microsoft.com/office/drawing/2014/main" val="2672517980"/>
                  </a:ext>
                </a:extLst>
              </a:tr>
            </a:tbl>
          </a:graphicData>
        </a:graphic>
      </p:graphicFrame>
      <p:sp>
        <p:nvSpPr>
          <p:cNvPr id="11" name="Content Placeholder 8"/>
          <p:cNvSpPr>
            <a:spLocks noGrp="1"/>
          </p:cNvSpPr>
          <p:nvPr>
            <p:ph idx="16"/>
          </p:nvPr>
        </p:nvSpPr>
        <p:spPr>
          <a:xfrm>
            <a:off x="0" y="0"/>
            <a:ext cx="457200" cy="457200"/>
          </a:xfrm>
          <a:solidFill>
            <a:srgbClr val="BEBEBE"/>
          </a:solidFill>
        </p:spPr>
        <p:txBody>
          <a:bodyPr anchor="ctr"/>
          <a:lstStyle/>
          <a:p>
            <a:pPr algn="ctr"/>
            <a:r>
              <a:rPr lang="en-US" sz="1050" b="1" dirty="0"/>
              <a:t>LO 13-4</a:t>
            </a:r>
          </a:p>
        </p:txBody>
      </p:sp>
    </p:spTree>
    <p:extLst>
      <p:ext uri="{BB962C8B-B14F-4D97-AF65-F5344CB8AC3E}">
        <p14:creationId xmlns:p14="http://schemas.microsoft.com/office/powerpoint/2010/main" val="658203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Production Budget</a:t>
            </a:r>
            <a:r>
              <a:rPr lang="en-US" sz="1200" dirty="0"/>
              <a:t> 1</a:t>
            </a:r>
          </a:p>
        </p:txBody>
      </p:sp>
      <p:sp>
        <p:nvSpPr>
          <p:cNvPr id="5" name="Content Placeholder 2"/>
          <p:cNvSpPr>
            <a:spLocks noGrp="1"/>
          </p:cNvSpPr>
          <p:nvPr>
            <p:ph idx="1"/>
          </p:nvPr>
        </p:nvSpPr>
        <p:spPr>
          <a:xfrm>
            <a:off x="457200" y="1562100"/>
            <a:ext cx="8229600" cy="533400"/>
          </a:xfrm>
        </p:spPr>
        <p:txBody>
          <a:bodyPr/>
          <a:lstStyle/>
          <a:p>
            <a:pPr algn="ctr"/>
            <a:r>
              <a:rPr lang="en-US" b="1" dirty="0">
                <a:solidFill>
                  <a:srgbClr val="435322"/>
                </a:solidFill>
              </a:rPr>
              <a:t>Rearranging for required production:</a:t>
            </a:r>
          </a:p>
        </p:txBody>
      </p:sp>
      <p:graphicFrame>
        <p:nvGraphicFramePr>
          <p:cNvPr id="9" name="Table 3"/>
          <p:cNvGraphicFramePr>
            <a:graphicFrameLocks noGrp="1"/>
          </p:cNvGraphicFramePr>
          <p:nvPr>
            <p:extLst>
              <p:ext uri="{D42A27DB-BD31-4B8C-83A1-F6EECF244321}">
                <p14:modId xmlns:p14="http://schemas.microsoft.com/office/powerpoint/2010/main" val="2973819087"/>
              </p:ext>
            </p:extLst>
          </p:nvPr>
        </p:nvGraphicFramePr>
        <p:xfrm>
          <a:off x="507364" y="2278380"/>
          <a:ext cx="8129271" cy="64008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624950272"/>
                    </a:ext>
                  </a:extLst>
                </a:gridCol>
                <a:gridCol w="301837">
                  <a:extLst>
                    <a:ext uri="{9D8B030D-6E8A-4147-A177-3AD203B41FA5}">
                      <a16:colId xmlns:a16="http://schemas.microsoft.com/office/drawing/2014/main" val="1434326197"/>
                    </a:ext>
                  </a:extLst>
                </a:gridCol>
                <a:gridCol w="1737360">
                  <a:extLst>
                    <a:ext uri="{9D8B030D-6E8A-4147-A177-3AD203B41FA5}">
                      <a16:colId xmlns:a16="http://schemas.microsoft.com/office/drawing/2014/main" val="1048663259"/>
                    </a:ext>
                  </a:extLst>
                </a:gridCol>
                <a:gridCol w="301837">
                  <a:extLst>
                    <a:ext uri="{9D8B030D-6E8A-4147-A177-3AD203B41FA5}">
                      <a16:colId xmlns:a16="http://schemas.microsoft.com/office/drawing/2014/main" val="498549007"/>
                    </a:ext>
                  </a:extLst>
                </a:gridCol>
                <a:gridCol w="2011680">
                  <a:extLst>
                    <a:ext uri="{9D8B030D-6E8A-4147-A177-3AD203B41FA5}">
                      <a16:colId xmlns:a16="http://schemas.microsoft.com/office/drawing/2014/main" val="233650141"/>
                    </a:ext>
                  </a:extLst>
                </a:gridCol>
                <a:gridCol w="301837">
                  <a:extLst>
                    <a:ext uri="{9D8B030D-6E8A-4147-A177-3AD203B41FA5}">
                      <a16:colId xmlns:a16="http://schemas.microsoft.com/office/drawing/2014/main" val="212514256"/>
                    </a:ext>
                  </a:extLst>
                </a:gridCol>
                <a:gridCol w="1645920">
                  <a:extLst>
                    <a:ext uri="{9D8B030D-6E8A-4147-A177-3AD203B41FA5}">
                      <a16:colId xmlns:a16="http://schemas.microsoft.com/office/drawing/2014/main" val="55398873"/>
                    </a:ext>
                  </a:extLst>
                </a:gridCol>
              </a:tblGrid>
              <a:tr h="370840">
                <a:tc>
                  <a:txBody>
                    <a:bodyPr/>
                    <a:lstStyle/>
                    <a:p>
                      <a:pPr algn="ctr"/>
                      <a:r>
                        <a:rPr lang="en-US" b="0" dirty="0">
                          <a:solidFill>
                            <a:schemeClr val="tx1"/>
                          </a:solidFill>
                          <a:latin typeface="Arial" panose="020B0604020202020204" pitchFamily="34" charset="0"/>
                          <a:cs typeface="Arial" panose="020B0604020202020204" pitchFamily="34" charset="0"/>
                        </a:rPr>
                        <a:t>Budgeted</a:t>
                      </a:r>
                    </a:p>
                    <a:p>
                      <a:pPr algn="ctr"/>
                      <a:r>
                        <a:rPr lang="en-US" b="0" dirty="0">
                          <a:solidFill>
                            <a:schemeClr val="tx1"/>
                          </a:solidFill>
                          <a:latin typeface="Arial" panose="020B0604020202020204" pitchFamily="34" charset="0"/>
                          <a:cs typeface="Arial" panose="020B0604020202020204" pitchFamily="34" charset="0"/>
                        </a:rPr>
                        <a:t>sales</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2">
                        <a:lumMod val="40000"/>
                        <a:lumOff val="60000"/>
                      </a:schemeClr>
                    </a:solidFill>
                  </a:tcPr>
                </a:tc>
                <a:tc>
                  <a:txBody>
                    <a:bodyPr/>
                    <a:lstStyle/>
                    <a:p>
                      <a:pPr algn="ctr"/>
                      <a:r>
                        <a:rPr lang="en-US" b="0" dirty="0">
                          <a:solidFill>
                            <a:schemeClr val="tx1"/>
                          </a:solidFill>
                          <a:latin typeface="Arial" panose="020B0604020202020204" pitchFamily="34" charset="0"/>
                          <a:cs typeface="Arial" panose="020B0604020202020204" pitchFamily="34" charset="0"/>
                        </a:rPr>
                        <a:t>+</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2">
                        <a:lumMod val="40000"/>
                        <a:lumOff val="60000"/>
                      </a:schemeClr>
                    </a:solidFill>
                  </a:tcPr>
                </a:tc>
                <a:tc>
                  <a:txBody>
                    <a:bodyPr/>
                    <a:lstStyle/>
                    <a:p>
                      <a:pPr algn="ctr"/>
                      <a:r>
                        <a:rPr lang="en-US" b="0" dirty="0">
                          <a:solidFill>
                            <a:schemeClr val="tx1"/>
                          </a:solidFill>
                          <a:latin typeface="Arial" panose="020B0604020202020204" pitchFamily="34" charset="0"/>
                          <a:cs typeface="Arial" panose="020B0604020202020204" pitchFamily="34" charset="0"/>
                        </a:rPr>
                        <a:t>Units in ending</a:t>
                      </a:r>
                    </a:p>
                    <a:p>
                      <a:pPr algn="ctr"/>
                      <a:r>
                        <a:rPr lang="en-US" b="0" dirty="0">
                          <a:solidFill>
                            <a:schemeClr val="tx1"/>
                          </a:solidFill>
                          <a:latin typeface="Arial" panose="020B0604020202020204" pitchFamily="34" charset="0"/>
                          <a:cs typeface="Arial" panose="020B0604020202020204" pitchFamily="34" charset="0"/>
                        </a:rPr>
                        <a:t>inventory</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2">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dirty="0">
                          <a:solidFill>
                            <a:schemeClr val="tx1"/>
                          </a:solidFill>
                          <a:latin typeface="Arial" panose="020B0604020202020204" pitchFamily="34" charset="0"/>
                          <a:cs typeface="Arial" panose="020B0604020202020204" pitchFamily="34" charset="0"/>
                        </a:rPr>
                        <a:t>−</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2">
                        <a:lumMod val="40000"/>
                        <a:lumOff val="60000"/>
                      </a:schemeClr>
                    </a:solidFill>
                  </a:tcPr>
                </a:tc>
                <a:tc>
                  <a:txBody>
                    <a:bodyPr/>
                    <a:lstStyle/>
                    <a:p>
                      <a:pPr algn="ctr"/>
                      <a:r>
                        <a:rPr lang="en-US" b="0" dirty="0">
                          <a:solidFill>
                            <a:schemeClr val="tx1"/>
                          </a:solidFill>
                          <a:latin typeface="Arial" panose="020B0604020202020204" pitchFamily="34" charset="0"/>
                          <a:cs typeface="Arial" panose="020B0604020202020204" pitchFamily="34" charset="0"/>
                        </a:rPr>
                        <a:t>Units in beginning</a:t>
                      </a:r>
                    </a:p>
                    <a:p>
                      <a:pPr algn="ctr"/>
                      <a:r>
                        <a:rPr lang="en-US" b="0" dirty="0">
                          <a:solidFill>
                            <a:schemeClr val="tx1"/>
                          </a:solidFill>
                          <a:latin typeface="Arial" panose="020B0604020202020204" pitchFamily="34" charset="0"/>
                          <a:cs typeface="Arial" panose="020B0604020202020204" pitchFamily="34" charset="0"/>
                        </a:rPr>
                        <a:t>inventory</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2">
                        <a:lumMod val="40000"/>
                        <a:lumOff val="60000"/>
                      </a:schemeClr>
                    </a:solidFill>
                  </a:tcPr>
                </a:tc>
                <a:tc>
                  <a:txBody>
                    <a:bodyPr/>
                    <a:lstStyle/>
                    <a:p>
                      <a:pPr algn="ctr"/>
                      <a:r>
                        <a:rPr lang="en-US" b="0" dirty="0">
                          <a:solidFill>
                            <a:schemeClr val="tx1"/>
                          </a:solidFill>
                          <a:latin typeface="Arial" panose="020B0604020202020204" pitchFamily="34" charset="0"/>
                          <a:cs typeface="Arial" panose="020B0604020202020204" pitchFamily="34" charset="0"/>
                        </a:rPr>
                        <a:t>=</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2">
                        <a:lumMod val="40000"/>
                        <a:lumOff val="60000"/>
                      </a:schemeClr>
                    </a:solidFill>
                  </a:tcPr>
                </a:tc>
                <a:tc>
                  <a:txBody>
                    <a:bodyPr/>
                    <a:lstStyle/>
                    <a:p>
                      <a:pPr algn="ctr"/>
                      <a:r>
                        <a:rPr lang="en-US" b="0" dirty="0">
                          <a:solidFill>
                            <a:schemeClr val="tx1"/>
                          </a:solidFill>
                          <a:latin typeface="Arial" panose="020B0604020202020204" pitchFamily="34" charset="0"/>
                          <a:cs typeface="Arial" panose="020B0604020202020204" pitchFamily="34" charset="0"/>
                        </a:rPr>
                        <a:t>Required</a:t>
                      </a:r>
                    </a:p>
                    <a:p>
                      <a:pPr algn="ctr"/>
                      <a:r>
                        <a:rPr lang="en-US" b="0" dirty="0">
                          <a:solidFill>
                            <a:schemeClr val="tx1"/>
                          </a:solidFill>
                          <a:latin typeface="Arial" panose="020B0604020202020204" pitchFamily="34" charset="0"/>
                          <a:cs typeface="Arial" panose="020B0604020202020204" pitchFamily="34" charset="0"/>
                        </a:rPr>
                        <a:t>production</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2672517980"/>
                  </a:ext>
                </a:extLst>
              </a:tr>
            </a:tbl>
          </a:graphicData>
        </a:graphic>
      </p:graphicFrame>
      <p:sp>
        <p:nvSpPr>
          <p:cNvPr id="4" name="Content Placeholder 4"/>
          <p:cNvSpPr>
            <a:spLocks noGrp="1"/>
          </p:cNvSpPr>
          <p:nvPr>
            <p:ph idx="13"/>
          </p:nvPr>
        </p:nvSpPr>
        <p:spPr>
          <a:xfrm>
            <a:off x="457200" y="3158490"/>
            <a:ext cx="8382000" cy="2404110"/>
          </a:xfrm>
        </p:spPr>
        <p:txBody>
          <a:bodyPr/>
          <a:lstStyle/>
          <a:p>
            <a:r>
              <a:rPr lang="en-US" sz="2800" dirty="0">
                <a:cs typeface="Arial" charset="0"/>
              </a:rPr>
              <a:t>Rainy Day Umbrella’s sales budget is 240,000 units.</a:t>
            </a:r>
          </a:p>
          <a:p>
            <a:pPr defTabSz="274320">
              <a:buSzPct val="100000"/>
              <a:defRPr/>
            </a:pPr>
            <a:r>
              <a:rPr lang="en-US" sz="2800" dirty="0"/>
              <a:t>Management estimates that there will be 20,000 units in beginning inventory and 30,000 in ending inventory.</a:t>
            </a:r>
          </a:p>
        </p:txBody>
      </p:sp>
      <p:graphicFrame>
        <p:nvGraphicFramePr>
          <p:cNvPr id="10" name="Table 5"/>
          <p:cNvGraphicFramePr>
            <a:graphicFrameLocks noGrp="1"/>
          </p:cNvGraphicFramePr>
          <p:nvPr>
            <p:extLst>
              <p:ext uri="{D42A27DB-BD31-4B8C-83A1-F6EECF244321}">
                <p14:modId xmlns:p14="http://schemas.microsoft.com/office/powerpoint/2010/main" val="3149613289"/>
              </p:ext>
            </p:extLst>
          </p:nvPr>
        </p:nvGraphicFramePr>
        <p:xfrm>
          <a:off x="590549" y="5760720"/>
          <a:ext cx="8129271" cy="64008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624950272"/>
                    </a:ext>
                  </a:extLst>
                </a:gridCol>
                <a:gridCol w="301837">
                  <a:extLst>
                    <a:ext uri="{9D8B030D-6E8A-4147-A177-3AD203B41FA5}">
                      <a16:colId xmlns:a16="http://schemas.microsoft.com/office/drawing/2014/main" val="1434326197"/>
                    </a:ext>
                  </a:extLst>
                </a:gridCol>
                <a:gridCol w="1737360">
                  <a:extLst>
                    <a:ext uri="{9D8B030D-6E8A-4147-A177-3AD203B41FA5}">
                      <a16:colId xmlns:a16="http://schemas.microsoft.com/office/drawing/2014/main" val="1048663259"/>
                    </a:ext>
                  </a:extLst>
                </a:gridCol>
                <a:gridCol w="301837">
                  <a:extLst>
                    <a:ext uri="{9D8B030D-6E8A-4147-A177-3AD203B41FA5}">
                      <a16:colId xmlns:a16="http://schemas.microsoft.com/office/drawing/2014/main" val="498549007"/>
                    </a:ext>
                  </a:extLst>
                </a:gridCol>
                <a:gridCol w="2011680">
                  <a:extLst>
                    <a:ext uri="{9D8B030D-6E8A-4147-A177-3AD203B41FA5}">
                      <a16:colId xmlns:a16="http://schemas.microsoft.com/office/drawing/2014/main" val="233650141"/>
                    </a:ext>
                  </a:extLst>
                </a:gridCol>
                <a:gridCol w="301837">
                  <a:extLst>
                    <a:ext uri="{9D8B030D-6E8A-4147-A177-3AD203B41FA5}">
                      <a16:colId xmlns:a16="http://schemas.microsoft.com/office/drawing/2014/main" val="212514256"/>
                    </a:ext>
                  </a:extLst>
                </a:gridCol>
                <a:gridCol w="1645920">
                  <a:extLst>
                    <a:ext uri="{9D8B030D-6E8A-4147-A177-3AD203B41FA5}">
                      <a16:colId xmlns:a16="http://schemas.microsoft.com/office/drawing/2014/main" val="55398873"/>
                    </a:ext>
                  </a:extLst>
                </a:gridCol>
              </a:tblGrid>
              <a:tr h="370840">
                <a:tc>
                  <a:txBody>
                    <a:bodyPr/>
                    <a:lstStyle/>
                    <a:p>
                      <a:pPr algn="ctr"/>
                      <a:r>
                        <a:rPr lang="en-US" b="0" dirty="0">
                          <a:solidFill>
                            <a:schemeClr val="tx1"/>
                          </a:solidFill>
                          <a:latin typeface="Arial" panose="020B0604020202020204" pitchFamily="34" charset="0"/>
                          <a:cs typeface="Arial" panose="020B0604020202020204" pitchFamily="34" charset="0"/>
                        </a:rPr>
                        <a:t>240,000</a:t>
                      </a:r>
                    </a:p>
                    <a:p>
                      <a:pPr algn="ctr"/>
                      <a:r>
                        <a:rPr lang="en-US" b="0" dirty="0">
                          <a:solidFill>
                            <a:schemeClr val="tx1"/>
                          </a:solidFill>
                          <a:latin typeface="Arial" panose="020B0604020202020204" pitchFamily="34" charset="0"/>
                          <a:cs typeface="Arial" panose="020B0604020202020204" pitchFamily="34" charset="0"/>
                        </a:rPr>
                        <a:t>units</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2">
                        <a:lumMod val="40000"/>
                        <a:lumOff val="60000"/>
                      </a:schemeClr>
                    </a:solidFill>
                  </a:tcPr>
                </a:tc>
                <a:tc>
                  <a:txBody>
                    <a:bodyPr/>
                    <a:lstStyle/>
                    <a:p>
                      <a:pPr algn="ctr"/>
                      <a:r>
                        <a:rPr lang="en-US" b="0" dirty="0">
                          <a:solidFill>
                            <a:schemeClr val="tx1"/>
                          </a:solidFill>
                          <a:latin typeface="Arial" panose="020B0604020202020204" pitchFamily="34" charset="0"/>
                          <a:cs typeface="Arial" panose="020B0604020202020204" pitchFamily="34" charset="0"/>
                        </a:rPr>
                        <a:t>+</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2">
                        <a:lumMod val="40000"/>
                        <a:lumOff val="60000"/>
                      </a:schemeClr>
                    </a:solidFill>
                  </a:tcPr>
                </a:tc>
                <a:tc>
                  <a:txBody>
                    <a:bodyPr/>
                    <a:lstStyle/>
                    <a:p>
                      <a:pPr algn="ctr"/>
                      <a:r>
                        <a:rPr lang="en-US" b="0" dirty="0">
                          <a:solidFill>
                            <a:schemeClr val="tx1"/>
                          </a:solidFill>
                          <a:latin typeface="Arial" panose="020B0604020202020204" pitchFamily="34" charset="0"/>
                          <a:cs typeface="Arial" panose="020B0604020202020204" pitchFamily="34" charset="0"/>
                        </a:rPr>
                        <a:t>30,000</a:t>
                      </a:r>
                    </a:p>
                    <a:p>
                      <a:pPr algn="ctr"/>
                      <a:r>
                        <a:rPr lang="en-US" b="0" dirty="0">
                          <a:solidFill>
                            <a:schemeClr val="tx1"/>
                          </a:solidFill>
                          <a:latin typeface="Arial" panose="020B0604020202020204" pitchFamily="34" charset="0"/>
                          <a:cs typeface="Arial" panose="020B0604020202020204" pitchFamily="34" charset="0"/>
                        </a:rPr>
                        <a:t>units</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2">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dirty="0">
                          <a:solidFill>
                            <a:schemeClr val="tx1"/>
                          </a:solidFill>
                          <a:latin typeface="Arial" panose="020B0604020202020204" pitchFamily="34" charset="0"/>
                          <a:cs typeface="Arial" panose="020B0604020202020204" pitchFamily="34" charset="0"/>
                        </a:rPr>
                        <a:t>−</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2">
                        <a:lumMod val="40000"/>
                        <a:lumOff val="60000"/>
                      </a:schemeClr>
                    </a:solidFill>
                  </a:tcPr>
                </a:tc>
                <a:tc>
                  <a:txBody>
                    <a:bodyPr/>
                    <a:lstStyle/>
                    <a:p>
                      <a:pPr algn="ctr"/>
                      <a:r>
                        <a:rPr lang="en-US" b="0" dirty="0">
                          <a:solidFill>
                            <a:schemeClr val="tx1"/>
                          </a:solidFill>
                          <a:latin typeface="Arial" panose="020B0604020202020204" pitchFamily="34" charset="0"/>
                          <a:cs typeface="Arial" panose="020B0604020202020204" pitchFamily="34" charset="0"/>
                        </a:rPr>
                        <a:t>20,000</a:t>
                      </a:r>
                    </a:p>
                    <a:p>
                      <a:pPr algn="ctr"/>
                      <a:r>
                        <a:rPr lang="en-US" b="0" dirty="0">
                          <a:solidFill>
                            <a:schemeClr val="tx1"/>
                          </a:solidFill>
                          <a:latin typeface="Arial" panose="020B0604020202020204" pitchFamily="34" charset="0"/>
                          <a:cs typeface="Arial" panose="020B0604020202020204" pitchFamily="34" charset="0"/>
                        </a:rPr>
                        <a:t>units</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2">
                        <a:lumMod val="40000"/>
                        <a:lumOff val="60000"/>
                      </a:schemeClr>
                    </a:solidFill>
                  </a:tcPr>
                </a:tc>
                <a:tc>
                  <a:txBody>
                    <a:bodyPr/>
                    <a:lstStyle/>
                    <a:p>
                      <a:pPr algn="ctr"/>
                      <a:r>
                        <a:rPr lang="en-US" b="0" dirty="0">
                          <a:solidFill>
                            <a:schemeClr val="tx1"/>
                          </a:solidFill>
                          <a:latin typeface="Arial" panose="020B0604020202020204" pitchFamily="34" charset="0"/>
                          <a:cs typeface="Arial" panose="020B0604020202020204" pitchFamily="34" charset="0"/>
                        </a:rPr>
                        <a:t>=</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2">
                        <a:lumMod val="40000"/>
                        <a:lumOff val="60000"/>
                      </a:schemeClr>
                    </a:solidFill>
                  </a:tcPr>
                </a:tc>
                <a:tc>
                  <a:txBody>
                    <a:bodyPr/>
                    <a:lstStyle/>
                    <a:p>
                      <a:pPr algn="ctr"/>
                      <a:r>
                        <a:rPr lang="en-US" b="0" dirty="0">
                          <a:solidFill>
                            <a:schemeClr val="tx1"/>
                          </a:solidFill>
                          <a:latin typeface="Arial" panose="020B0604020202020204" pitchFamily="34" charset="0"/>
                          <a:cs typeface="Arial" panose="020B0604020202020204" pitchFamily="34" charset="0"/>
                        </a:rPr>
                        <a:t>250,000</a:t>
                      </a:r>
                    </a:p>
                    <a:p>
                      <a:pPr algn="ctr"/>
                      <a:r>
                        <a:rPr lang="en-US" b="0" dirty="0">
                          <a:solidFill>
                            <a:schemeClr val="tx1"/>
                          </a:solidFill>
                          <a:latin typeface="Arial" panose="020B0604020202020204" pitchFamily="34" charset="0"/>
                          <a:cs typeface="Arial" panose="020B0604020202020204" pitchFamily="34" charset="0"/>
                        </a:rPr>
                        <a:t>units</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2672517980"/>
                  </a:ext>
                </a:extLst>
              </a:tr>
            </a:tbl>
          </a:graphicData>
        </a:graphic>
      </p:graphicFrame>
      <p:sp>
        <p:nvSpPr>
          <p:cNvPr id="19" name="Content Placeholder 6"/>
          <p:cNvSpPr>
            <a:spLocks noGrp="1"/>
          </p:cNvSpPr>
          <p:nvPr>
            <p:ph idx="14"/>
          </p:nvPr>
        </p:nvSpPr>
        <p:spPr>
          <a:xfrm>
            <a:off x="0" y="0"/>
            <a:ext cx="457200" cy="457200"/>
          </a:xfrm>
          <a:solidFill>
            <a:srgbClr val="BEBEBE"/>
          </a:solidFill>
        </p:spPr>
        <p:txBody>
          <a:bodyPr anchor="ctr"/>
          <a:lstStyle/>
          <a:p>
            <a:pPr algn="ctr"/>
            <a:r>
              <a:rPr lang="en-US" sz="1050" b="1" dirty="0"/>
              <a:t>LO 13-4</a:t>
            </a:r>
          </a:p>
        </p:txBody>
      </p:sp>
    </p:spTree>
    <p:extLst>
      <p:ext uri="{BB962C8B-B14F-4D97-AF65-F5344CB8AC3E}">
        <p14:creationId xmlns:p14="http://schemas.microsoft.com/office/powerpoint/2010/main" val="2980668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Production Budget</a:t>
            </a:r>
            <a:r>
              <a:rPr lang="en-US" sz="1200" dirty="0"/>
              <a:t> 2</a:t>
            </a:r>
            <a:endParaRPr lang="en-US" sz="1600" dirty="0"/>
          </a:p>
        </p:txBody>
      </p:sp>
      <p:graphicFrame>
        <p:nvGraphicFramePr>
          <p:cNvPr id="3" name="Table 2"/>
          <p:cNvGraphicFramePr>
            <a:graphicFrameLocks noGrp="1"/>
          </p:cNvGraphicFramePr>
          <p:nvPr>
            <p:extLst>
              <p:ext uri="{D42A27DB-BD31-4B8C-83A1-F6EECF244321}">
                <p14:modId xmlns:p14="http://schemas.microsoft.com/office/powerpoint/2010/main" val="3496993309"/>
              </p:ext>
            </p:extLst>
          </p:nvPr>
        </p:nvGraphicFramePr>
        <p:xfrm>
          <a:off x="1330982" y="1828800"/>
          <a:ext cx="6482037" cy="3708372"/>
        </p:xfrm>
        <a:graphic>
          <a:graphicData uri="http://schemas.openxmlformats.org/drawingml/2006/table">
            <a:tbl>
              <a:tblPr firstRow="1" firstCol="1" bandRow="1">
                <a:tableStyleId>{5C22544A-7EE6-4342-B048-85BDC9FD1C3A}</a:tableStyleId>
              </a:tblPr>
              <a:tblGrid>
                <a:gridCol w="457200">
                  <a:extLst>
                    <a:ext uri="{9D8B030D-6E8A-4147-A177-3AD203B41FA5}">
                      <a16:colId xmlns:a16="http://schemas.microsoft.com/office/drawing/2014/main" val="1217424785"/>
                    </a:ext>
                  </a:extLst>
                </a:gridCol>
                <a:gridCol w="4480560">
                  <a:extLst>
                    <a:ext uri="{9D8B030D-6E8A-4147-A177-3AD203B41FA5}">
                      <a16:colId xmlns:a16="http://schemas.microsoft.com/office/drawing/2014/main" val="2456456267"/>
                    </a:ext>
                  </a:extLst>
                </a:gridCol>
                <a:gridCol w="1544277">
                  <a:extLst>
                    <a:ext uri="{9D8B030D-6E8A-4147-A177-3AD203B41FA5}">
                      <a16:colId xmlns:a16="http://schemas.microsoft.com/office/drawing/2014/main" val="1557298301"/>
                    </a:ext>
                  </a:extLst>
                </a:gridCol>
              </a:tblGrid>
              <a:tr h="309031">
                <a:tc>
                  <a:txBody>
                    <a:bodyPr/>
                    <a:lstStyle/>
                    <a:p>
                      <a:pPr marL="0" marR="0">
                        <a:lnSpc>
                          <a:spcPct val="100000"/>
                        </a:lnSpc>
                        <a:spcBef>
                          <a:spcPts val="0"/>
                        </a:spcBef>
                        <a:spcAft>
                          <a:spcPts val="0"/>
                        </a:spcAft>
                      </a:pPr>
                      <a:r>
                        <a:rPr lang="en-US" sz="1600" b="1" dirty="0">
                          <a:solidFill>
                            <a:schemeClr val="tx1"/>
                          </a:solidFill>
                          <a:effectLst/>
                          <a:latin typeface="Arial" panose="020B0604020202020204" pitchFamily="34" charset="0"/>
                          <a:cs typeface="Arial" panose="020B0604020202020204" pitchFamily="34" charset="0"/>
                        </a:rPr>
                        <a:t> </a:t>
                      </a:r>
                      <a:endParaRPr lang="en-US"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600" b="1" dirty="0">
                          <a:solidFill>
                            <a:schemeClr val="tx1"/>
                          </a:solidFill>
                          <a:effectLst/>
                          <a:latin typeface="Arial" panose="020B0604020202020204" pitchFamily="34" charset="0"/>
                          <a:cs typeface="Arial" panose="020B0604020202020204" pitchFamily="34" charset="0"/>
                        </a:rPr>
                        <a:t>A</a:t>
                      </a:r>
                      <a:endParaRPr lang="en-US"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7655381"/>
                  </a:ext>
                </a:extLst>
              </a:tr>
              <a:tr h="309031">
                <a:tc>
                  <a:txBody>
                    <a:bodyPr/>
                    <a:lstStyle/>
                    <a:p>
                      <a:pPr marL="0" marR="0" algn="ctr">
                        <a:lnSpc>
                          <a:spcPct val="100000"/>
                        </a:lnSpc>
                        <a:spcBef>
                          <a:spcPts val="0"/>
                        </a:spcBef>
                        <a:spcAft>
                          <a:spcPts val="0"/>
                        </a:spcAft>
                      </a:pPr>
                      <a:r>
                        <a:rPr lang="en-US" sz="1600" b="1" dirty="0">
                          <a:solidFill>
                            <a:schemeClr val="tx1"/>
                          </a:solidFill>
                          <a:effectLst/>
                          <a:latin typeface="Arial" panose="020B0604020202020204" pitchFamily="34" charset="0"/>
                          <a:cs typeface="Arial" panose="020B0604020202020204" pitchFamily="34" charset="0"/>
                        </a:rPr>
                        <a:t>1</a:t>
                      </a:r>
                      <a:endParaRPr lang="en-US"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600" b="1" dirty="0">
                          <a:solidFill>
                            <a:schemeClr val="tx1"/>
                          </a:solidFill>
                          <a:effectLst/>
                          <a:latin typeface="Arial" panose="020B0604020202020204" pitchFamily="34" charset="0"/>
                          <a:cs typeface="Arial" panose="020B0604020202020204" pitchFamily="34" charset="0"/>
                        </a:rPr>
                        <a:t>RAINY DAY UMBRELLAS</a:t>
                      </a:r>
                      <a:endParaRPr lang="en-US"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5627152"/>
                  </a:ext>
                </a:extLst>
              </a:tr>
              <a:tr h="309031">
                <a:tc>
                  <a:txBody>
                    <a:bodyPr/>
                    <a:lstStyle/>
                    <a:p>
                      <a:pPr marL="0" marR="0" algn="ctr">
                        <a:lnSpc>
                          <a:spcPct val="100000"/>
                        </a:lnSpc>
                        <a:spcBef>
                          <a:spcPts val="0"/>
                        </a:spcBef>
                        <a:spcAft>
                          <a:spcPts val="0"/>
                        </a:spcAft>
                      </a:pPr>
                      <a:r>
                        <a:rPr lang="en-US" sz="1600" b="1" dirty="0">
                          <a:solidFill>
                            <a:schemeClr val="tx1"/>
                          </a:solidFill>
                          <a:effectLst/>
                          <a:latin typeface="Arial" panose="020B0604020202020204" pitchFamily="34" charset="0"/>
                          <a:cs typeface="Arial" panose="020B0604020202020204" pitchFamily="34" charset="0"/>
                        </a:rPr>
                        <a:t>2</a:t>
                      </a:r>
                      <a:endParaRPr lang="en-US"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600" b="1" dirty="0">
                          <a:solidFill>
                            <a:schemeClr val="tx1"/>
                          </a:solidFill>
                          <a:effectLst/>
                          <a:latin typeface="Arial" panose="020B0604020202020204" pitchFamily="34" charset="0"/>
                          <a:cs typeface="Arial" panose="020B0604020202020204" pitchFamily="34" charset="0"/>
                        </a:rPr>
                        <a:t>Production Budget</a:t>
                      </a:r>
                      <a:endParaRPr lang="en-US"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813136"/>
                  </a:ext>
                </a:extLst>
              </a:tr>
              <a:tr h="309031">
                <a:tc>
                  <a:txBody>
                    <a:bodyPr/>
                    <a:lstStyle/>
                    <a:p>
                      <a:pPr marL="0" marR="0" algn="ctr">
                        <a:lnSpc>
                          <a:spcPct val="100000"/>
                        </a:lnSpc>
                        <a:spcBef>
                          <a:spcPts val="0"/>
                        </a:spcBef>
                        <a:spcAft>
                          <a:spcPts val="0"/>
                        </a:spcAft>
                      </a:pPr>
                      <a:r>
                        <a:rPr lang="en-US" sz="1600" b="1" dirty="0">
                          <a:solidFill>
                            <a:schemeClr val="tx1"/>
                          </a:solidFill>
                          <a:effectLst/>
                          <a:latin typeface="Arial" panose="020B0604020202020204" pitchFamily="34" charset="0"/>
                          <a:cs typeface="Arial" panose="020B0604020202020204" pitchFamily="34" charset="0"/>
                        </a:rPr>
                        <a:t>3</a:t>
                      </a:r>
                      <a:endParaRPr lang="en-US"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600" b="1" dirty="0">
                          <a:solidFill>
                            <a:schemeClr val="tx1"/>
                          </a:solidFill>
                          <a:effectLst/>
                          <a:latin typeface="Arial" panose="020B0604020202020204" pitchFamily="34" charset="0"/>
                          <a:cs typeface="Arial" panose="020B0604020202020204" pitchFamily="34" charset="0"/>
                        </a:rPr>
                        <a:t>For the Budget Year Ended December 31</a:t>
                      </a:r>
                      <a:endParaRPr lang="en-US"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2020423"/>
                  </a:ext>
                </a:extLst>
              </a:tr>
              <a:tr h="309031">
                <a:tc>
                  <a:txBody>
                    <a:bodyPr/>
                    <a:lstStyle/>
                    <a:p>
                      <a:pPr marL="0" marR="0" algn="ctr">
                        <a:lnSpc>
                          <a:spcPct val="100000"/>
                        </a:lnSpc>
                        <a:spcBef>
                          <a:spcPts val="0"/>
                        </a:spcBef>
                        <a:spcAft>
                          <a:spcPts val="0"/>
                        </a:spcAft>
                      </a:pPr>
                      <a:r>
                        <a:rPr lang="en-US" sz="1600" b="1" dirty="0">
                          <a:solidFill>
                            <a:schemeClr val="tx1"/>
                          </a:solidFill>
                          <a:effectLst/>
                          <a:latin typeface="Arial" panose="020B0604020202020204" pitchFamily="34" charset="0"/>
                          <a:cs typeface="Arial" panose="020B0604020202020204" pitchFamily="34" charset="0"/>
                        </a:rPr>
                        <a:t>4</a:t>
                      </a:r>
                      <a:endParaRPr lang="en-US"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600" b="1" dirty="0">
                          <a:solidFill>
                            <a:schemeClr val="tx1"/>
                          </a:solidFill>
                          <a:effectLst/>
                          <a:latin typeface="Arial" panose="020B0604020202020204" pitchFamily="34" charset="0"/>
                          <a:cs typeface="Arial" panose="020B0604020202020204" pitchFamily="34" charset="0"/>
                        </a:rPr>
                        <a:t>(in units)</a:t>
                      </a:r>
                      <a:endParaRPr lang="en-US"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3050068"/>
                  </a:ext>
                </a:extLst>
              </a:tr>
              <a:tr h="309031">
                <a:tc>
                  <a:txBody>
                    <a:bodyPr/>
                    <a:lstStyle/>
                    <a:p>
                      <a:pPr marL="0" marR="0" algn="ctr">
                        <a:lnSpc>
                          <a:spcPct val="100000"/>
                        </a:lnSpc>
                        <a:spcBef>
                          <a:spcPts val="0"/>
                        </a:spcBef>
                        <a:spcAft>
                          <a:spcPts val="0"/>
                        </a:spcAft>
                      </a:pPr>
                      <a:r>
                        <a:rPr lang="en-US" sz="1600" b="1" dirty="0">
                          <a:solidFill>
                            <a:schemeClr val="tx1"/>
                          </a:solidFill>
                          <a:effectLst/>
                          <a:latin typeface="Arial" panose="020B0604020202020204" pitchFamily="34" charset="0"/>
                          <a:cs typeface="Arial" panose="020B0604020202020204" pitchFamily="34" charset="0"/>
                        </a:rPr>
                        <a:t>5</a:t>
                      </a:r>
                      <a:endParaRPr lang="en-US"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600" b="0" dirty="0">
                          <a:solidFill>
                            <a:schemeClr val="tx1"/>
                          </a:solidFill>
                          <a:effectLst/>
                          <a:latin typeface="Arial" panose="020B0604020202020204" pitchFamily="34" charset="0"/>
                          <a:cs typeface="Arial" panose="020B0604020202020204" pitchFamily="34" charset="0"/>
                        </a:rPr>
                        <a:t> </a:t>
                      </a: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endParaRPr lang="en-US" sz="16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3859031"/>
                  </a:ext>
                </a:extLst>
              </a:tr>
              <a:tr h="309031">
                <a:tc>
                  <a:txBody>
                    <a:bodyPr/>
                    <a:lstStyle/>
                    <a:p>
                      <a:pPr marL="0" marR="0" algn="ctr">
                        <a:lnSpc>
                          <a:spcPct val="100000"/>
                        </a:lnSpc>
                        <a:spcBef>
                          <a:spcPts val="0"/>
                        </a:spcBef>
                        <a:spcAft>
                          <a:spcPts val="0"/>
                        </a:spcAft>
                      </a:pPr>
                      <a:r>
                        <a:rPr lang="en-US" sz="1600" b="1" dirty="0">
                          <a:solidFill>
                            <a:schemeClr val="tx1"/>
                          </a:solidFill>
                          <a:effectLst/>
                          <a:latin typeface="Arial" panose="020B0604020202020204" pitchFamily="34" charset="0"/>
                          <a:cs typeface="Arial" panose="020B0604020202020204" pitchFamily="34" charset="0"/>
                        </a:rPr>
                        <a:t>6</a:t>
                      </a:r>
                      <a:endParaRPr lang="en-US"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600" b="0" dirty="0">
                          <a:solidFill>
                            <a:schemeClr val="tx1"/>
                          </a:solidFill>
                          <a:effectLst/>
                          <a:latin typeface="Arial" panose="020B0604020202020204" pitchFamily="34" charset="0"/>
                          <a:cs typeface="Arial" panose="020B0604020202020204" pitchFamily="34" charset="0"/>
                        </a:rPr>
                        <a:t>Expected sales</a:t>
                      </a: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0000"/>
                        </a:lnSpc>
                        <a:spcBef>
                          <a:spcPts val="0"/>
                        </a:spcBef>
                        <a:spcAft>
                          <a:spcPts val="0"/>
                        </a:spcAft>
                      </a:pPr>
                      <a:r>
                        <a:rPr lang="en-US" sz="1600" b="0" dirty="0">
                          <a:solidFill>
                            <a:schemeClr val="tx1"/>
                          </a:solidFill>
                          <a:effectLst/>
                          <a:latin typeface="Arial" panose="020B0604020202020204" pitchFamily="34" charset="0"/>
                          <a:cs typeface="Arial" panose="020B0604020202020204" pitchFamily="34" charset="0"/>
                        </a:rPr>
                        <a:t> 240,000</a:t>
                      </a: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0663496"/>
                  </a:ext>
                </a:extLst>
              </a:tr>
              <a:tr h="309031">
                <a:tc>
                  <a:txBody>
                    <a:bodyPr/>
                    <a:lstStyle/>
                    <a:p>
                      <a:pPr marL="0" marR="0" algn="ctr">
                        <a:lnSpc>
                          <a:spcPct val="100000"/>
                        </a:lnSpc>
                        <a:spcBef>
                          <a:spcPts val="0"/>
                        </a:spcBef>
                        <a:spcAft>
                          <a:spcPts val="0"/>
                        </a:spcAft>
                      </a:pPr>
                      <a:r>
                        <a:rPr lang="en-US" sz="1600" b="1" dirty="0">
                          <a:solidFill>
                            <a:schemeClr val="tx1"/>
                          </a:solidFill>
                          <a:effectLst/>
                          <a:latin typeface="Arial" panose="020B0604020202020204" pitchFamily="34" charset="0"/>
                          <a:cs typeface="Arial" panose="020B0604020202020204" pitchFamily="34" charset="0"/>
                        </a:rPr>
                        <a:t>7</a:t>
                      </a:r>
                      <a:endParaRPr lang="en-US"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600" b="0">
                          <a:solidFill>
                            <a:schemeClr val="tx1"/>
                          </a:solidFill>
                          <a:effectLst/>
                          <a:latin typeface="Arial" panose="020B0604020202020204" pitchFamily="34" charset="0"/>
                          <a:cs typeface="Arial" panose="020B0604020202020204" pitchFamily="34" charset="0"/>
                        </a:rPr>
                        <a:t>Add desired ending inventory of finished goods</a:t>
                      </a:r>
                      <a:endParaRPr lang="en-US" sz="16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0000"/>
                        </a:lnSpc>
                        <a:spcBef>
                          <a:spcPts val="0"/>
                        </a:spcBef>
                        <a:spcAft>
                          <a:spcPts val="0"/>
                        </a:spcAft>
                      </a:pPr>
                      <a:r>
                        <a:rPr lang="en-US" sz="1600" b="0" u="sng" dirty="0">
                          <a:solidFill>
                            <a:schemeClr val="tx1"/>
                          </a:solidFill>
                          <a:effectLst/>
                          <a:latin typeface="Arial" panose="020B0604020202020204" pitchFamily="34" charset="0"/>
                          <a:cs typeface="Arial" panose="020B0604020202020204" pitchFamily="34" charset="0"/>
                        </a:rPr>
                        <a:t>  30,000</a:t>
                      </a: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4061416"/>
                  </a:ext>
                </a:extLst>
              </a:tr>
              <a:tr h="309031">
                <a:tc>
                  <a:txBody>
                    <a:bodyPr/>
                    <a:lstStyle/>
                    <a:p>
                      <a:pPr marL="0" marR="0" algn="ctr">
                        <a:lnSpc>
                          <a:spcPct val="100000"/>
                        </a:lnSpc>
                        <a:spcBef>
                          <a:spcPts val="0"/>
                        </a:spcBef>
                        <a:spcAft>
                          <a:spcPts val="0"/>
                        </a:spcAft>
                      </a:pPr>
                      <a:r>
                        <a:rPr lang="en-US" sz="1600" b="1" dirty="0">
                          <a:solidFill>
                            <a:schemeClr val="tx1"/>
                          </a:solidFill>
                          <a:effectLst/>
                          <a:latin typeface="Arial" panose="020B0604020202020204" pitchFamily="34" charset="0"/>
                          <a:cs typeface="Arial" panose="020B0604020202020204" pitchFamily="34" charset="0"/>
                        </a:rPr>
                        <a:t>8</a:t>
                      </a:r>
                      <a:endParaRPr lang="en-US"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600" b="0">
                          <a:solidFill>
                            <a:schemeClr val="tx1"/>
                          </a:solidFill>
                          <a:effectLst/>
                          <a:latin typeface="Arial" panose="020B0604020202020204" pitchFamily="34" charset="0"/>
                          <a:cs typeface="Arial" panose="020B0604020202020204" pitchFamily="34" charset="0"/>
                        </a:rPr>
                        <a:t>Total needs</a:t>
                      </a:r>
                      <a:endParaRPr lang="en-US" sz="16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0000"/>
                        </a:lnSpc>
                        <a:spcBef>
                          <a:spcPts val="0"/>
                        </a:spcBef>
                        <a:spcAft>
                          <a:spcPts val="0"/>
                        </a:spcAft>
                      </a:pPr>
                      <a:r>
                        <a:rPr lang="en-US" sz="1600" b="0" dirty="0">
                          <a:solidFill>
                            <a:schemeClr val="tx1"/>
                          </a:solidFill>
                          <a:effectLst/>
                          <a:latin typeface="Arial" panose="020B0604020202020204" pitchFamily="34" charset="0"/>
                          <a:cs typeface="Arial" panose="020B0604020202020204" pitchFamily="34" charset="0"/>
                        </a:rPr>
                        <a:t>270,000</a:t>
                      </a: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4849633"/>
                  </a:ext>
                </a:extLst>
              </a:tr>
              <a:tr h="309031">
                <a:tc>
                  <a:txBody>
                    <a:bodyPr/>
                    <a:lstStyle/>
                    <a:p>
                      <a:pPr marL="0" marR="0" algn="ctr">
                        <a:lnSpc>
                          <a:spcPct val="100000"/>
                        </a:lnSpc>
                        <a:spcBef>
                          <a:spcPts val="0"/>
                        </a:spcBef>
                        <a:spcAft>
                          <a:spcPts val="0"/>
                        </a:spcAft>
                      </a:pPr>
                      <a:r>
                        <a:rPr lang="en-US" sz="1600" b="1" dirty="0">
                          <a:solidFill>
                            <a:schemeClr val="tx1"/>
                          </a:solidFill>
                          <a:effectLst/>
                          <a:latin typeface="Arial" panose="020B0604020202020204" pitchFamily="34" charset="0"/>
                          <a:cs typeface="Arial" panose="020B0604020202020204" pitchFamily="34" charset="0"/>
                        </a:rPr>
                        <a:t>9</a:t>
                      </a:r>
                      <a:endParaRPr lang="en-US"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600" b="0">
                          <a:solidFill>
                            <a:schemeClr val="tx1"/>
                          </a:solidFill>
                          <a:effectLst/>
                          <a:latin typeface="Arial" panose="020B0604020202020204" pitchFamily="34" charset="0"/>
                          <a:cs typeface="Arial" panose="020B0604020202020204" pitchFamily="34" charset="0"/>
                        </a:rPr>
                        <a:t>Less beginning inventory of finished goods</a:t>
                      </a:r>
                      <a:endParaRPr lang="en-US" sz="16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0000"/>
                        </a:lnSpc>
                        <a:spcBef>
                          <a:spcPts val="0"/>
                        </a:spcBef>
                        <a:spcAft>
                          <a:spcPts val="0"/>
                        </a:spcAft>
                      </a:pPr>
                      <a:r>
                        <a:rPr lang="en-US" sz="1600" b="0" u="sng" dirty="0">
                          <a:solidFill>
                            <a:schemeClr val="tx1"/>
                          </a:solidFill>
                          <a:effectLst/>
                          <a:latin typeface="Arial" panose="020B0604020202020204" pitchFamily="34" charset="0"/>
                          <a:cs typeface="Arial" panose="020B0604020202020204" pitchFamily="34" charset="0"/>
                        </a:rPr>
                        <a:t>  20,000</a:t>
                      </a: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610535"/>
                  </a:ext>
                </a:extLst>
              </a:tr>
              <a:tr h="309031">
                <a:tc>
                  <a:txBody>
                    <a:bodyPr/>
                    <a:lstStyle/>
                    <a:p>
                      <a:pPr marL="0" marR="0" algn="ctr">
                        <a:lnSpc>
                          <a:spcPct val="100000"/>
                        </a:lnSpc>
                        <a:spcBef>
                          <a:spcPts val="0"/>
                        </a:spcBef>
                        <a:spcAft>
                          <a:spcPts val="0"/>
                        </a:spcAft>
                      </a:pPr>
                      <a:r>
                        <a:rPr lang="en-US" sz="1600" b="1" dirty="0">
                          <a:solidFill>
                            <a:schemeClr val="tx1"/>
                          </a:solidFill>
                          <a:effectLst/>
                          <a:latin typeface="Arial" panose="020B0604020202020204" pitchFamily="34" charset="0"/>
                          <a:cs typeface="Arial" panose="020B0604020202020204" pitchFamily="34" charset="0"/>
                        </a:rPr>
                        <a:t>10</a:t>
                      </a:r>
                      <a:endParaRPr lang="en-US"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600" b="0" dirty="0">
                          <a:solidFill>
                            <a:schemeClr val="tx1"/>
                          </a:solidFill>
                          <a:effectLst/>
                          <a:latin typeface="Arial" panose="020B0604020202020204" pitchFamily="34" charset="0"/>
                          <a:cs typeface="Arial" panose="020B0604020202020204" pitchFamily="34" charset="0"/>
                        </a:rPr>
                        <a:t>Units to be produced</a:t>
                      </a: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0000"/>
                        </a:lnSpc>
                        <a:spcBef>
                          <a:spcPts val="0"/>
                        </a:spcBef>
                        <a:spcAft>
                          <a:spcPts val="0"/>
                        </a:spcAft>
                      </a:pPr>
                      <a:r>
                        <a:rPr lang="en-US" sz="1600" b="0" u="dbl" dirty="0">
                          <a:solidFill>
                            <a:schemeClr val="tx1"/>
                          </a:solidFill>
                          <a:effectLst/>
                          <a:latin typeface="Arial" panose="020B0604020202020204" pitchFamily="34" charset="0"/>
                          <a:cs typeface="Arial" panose="020B0604020202020204" pitchFamily="34" charset="0"/>
                        </a:rPr>
                        <a:t>250,000</a:t>
                      </a: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3035166"/>
                  </a:ext>
                </a:extLst>
              </a:tr>
              <a:tr h="309031">
                <a:tc>
                  <a:txBody>
                    <a:bodyPr/>
                    <a:lstStyle/>
                    <a:p>
                      <a:pPr marL="0" marR="0" algn="ctr">
                        <a:lnSpc>
                          <a:spcPct val="100000"/>
                        </a:lnSpc>
                        <a:spcBef>
                          <a:spcPts val="0"/>
                        </a:spcBef>
                        <a:spcAft>
                          <a:spcPts val="0"/>
                        </a:spcAft>
                      </a:pPr>
                      <a:r>
                        <a:rPr lang="en-US" sz="16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11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0000"/>
                        </a:lnSpc>
                        <a:spcBef>
                          <a:spcPts val="0"/>
                        </a:spcBef>
                        <a:spcAft>
                          <a:spcPts val="0"/>
                        </a:spcAft>
                      </a:pP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9189095"/>
                  </a:ext>
                </a:extLst>
              </a:tr>
            </a:tbl>
          </a:graphicData>
        </a:graphic>
      </p:graphicFrame>
      <p:sp>
        <p:nvSpPr>
          <p:cNvPr id="8" name="Content Placeholder 3"/>
          <p:cNvSpPr>
            <a:spLocks noGrp="1"/>
          </p:cNvSpPr>
          <p:nvPr>
            <p:ph idx="1"/>
          </p:nvPr>
        </p:nvSpPr>
        <p:spPr>
          <a:xfrm>
            <a:off x="0" y="0"/>
            <a:ext cx="457200" cy="457200"/>
          </a:xfrm>
          <a:solidFill>
            <a:srgbClr val="BEBEBE"/>
          </a:solidFill>
        </p:spPr>
        <p:txBody>
          <a:bodyPr anchor="ctr"/>
          <a:lstStyle/>
          <a:p>
            <a:pPr algn="ctr"/>
            <a:r>
              <a:rPr lang="en-US" sz="1000" b="1" dirty="0"/>
              <a:t>LO 13-4</a:t>
            </a:r>
          </a:p>
        </p:txBody>
      </p:sp>
    </p:spTree>
    <p:extLst>
      <p:ext uri="{BB962C8B-B14F-4D97-AF65-F5344CB8AC3E}">
        <p14:creationId xmlns:p14="http://schemas.microsoft.com/office/powerpoint/2010/main" val="2240315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Production Costs</a:t>
            </a:r>
          </a:p>
        </p:txBody>
      </p:sp>
      <p:sp>
        <p:nvSpPr>
          <p:cNvPr id="4" name="Content Placeholder 2"/>
          <p:cNvSpPr>
            <a:spLocks noGrp="1"/>
          </p:cNvSpPr>
          <p:nvPr>
            <p:ph idx="1"/>
          </p:nvPr>
        </p:nvSpPr>
        <p:spPr>
          <a:xfrm>
            <a:off x="533400" y="2209800"/>
            <a:ext cx="2057400" cy="1097280"/>
          </a:xfrm>
          <a:solidFill>
            <a:schemeClr val="bg2">
              <a:lumMod val="40000"/>
              <a:lumOff val="60000"/>
            </a:schemeClr>
          </a:solidFill>
          <a:ln>
            <a:solidFill>
              <a:srgbClr val="C00000"/>
            </a:solidFill>
          </a:ln>
        </p:spPr>
        <p:txBody>
          <a:bodyPr/>
          <a:lstStyle/>
          <a:p>
            <a:pPr algn="ctr" defTabSz="274320">
              <a:spcBef>
                <a:spcPts val="0"/>
              </a:spcBef>
              <a:defRPr/>
            </a:pPr>
            <a:r>
              <a:rPr lang="en-US" dirty="0">
                <a:solidFill>
                  <a:schemeClr val="dk1"/>
                </a:solidFill>
              </a:rPr>
              <a:t>Direct materials</a:t>
            </a:r>
          </a:p>
        </p:txBody>
      </p:sp>
      <p:sp>
        <p:nvSpPr>
          <p:cNvPr id="5" name="Content Placeholder 3"/>
          <p:cNvSpPr>
            <a:spLocks noGrp="1"/>
          </p:cNvSpPr>
          <p:nvPr>
            <p:ph idx="13"/>
          </p:nvPr>
        </p:nvSpPr>
        <p:spPr>
          <a:xfrm>
            <a:off x="2933700" y="2209800"/>
            <a:ext cx="2057400" cy="1097280"/>
          </a:xfrm>
          <a:solidFill>
            <a:srgbClr val="C9EB95"/>
          </a:solidFill>
          <a:ln>
            <a:solidFill>
              <a:srgbClr val="92D050"/>
            </a:solidFill>
          </a:ln>
        </p:spPr>
        <p:txBody>
          <a:bodyPr/>
          <a:lstStyle/>
          <a:p>
            <a:pPr algn="ctr" defTabSz="274320">
              <a:spcBef>
                <a:spcPts val="0"/>
              </a:spcBef>
              <a:defRPr/>
            </a:pPr>
            <a:r>
              <a:rPr lang="en-US" dirty="0">
                <a:solidFill>
                  <a:schemeClr val="dk1"/>
                </a:solidFill>
              </a:rPr>
              <a:t>Direct labor</a:t>
            </a:r>
          </a:p>
        </p:txBody>
      </p:sp>
      <p:sp>
        <p:nvSpPr>
          <p:cNvPr id="6" name="Content Placeholder 4"/>
          <p:cNvSpPr>
            <a:spLocks noGrp="1"/>
          </p:cNvSpPr>
          <p:nvPr>
            <p:ph idx="14"/>
          </p:nvPr>
        </p:nvSpPr>
        <p:spPr>
          <a:xfrm>
            <a:off x="5334000" y="2209800"/>
            <a:ext cx="3505200" cy="1102360"/>
          </a:xfrm>
          <a:solidFill>
            <a:srgbClr val="93B4EE"/>
          </a:solidFill>
          <a:ln>
            <a:solidFill>
              <a:srgbClr val="0070C0"/>
            </a:solidFill>
          </a:ln>
        </p:spPr>
        <p:txBody>
          <a:bodyPr/>
          <a:lstStyle/>
          <a:p>
            <a:pPr algn="ctr" defTabSz="274320">
              <a:spcBef>
                <a:spcPts val="0"/>
              </a:spcBef>
              <a:defRPr/>
            </a:pPr>
            <a:r>
              <a:rPr lang="en-US" dirty="0">
                <a:solidFill>
                  <a:schemeClr val="dk1"/>
                </a:solidFill>
              </a:rPr>
              <a:t>Manufacturing overhead</a:t>
            </a:r>
          </a:p>
        </p:txBody>
      </p:sp>
      <p:sp>
        <p:nvSpPr>
          <p:cNvPr id="9" name="Content Placeholder 5"/>
          <p:cNvSpPr>
            <a:spLocks noGrp="1"/>
          </p:cNvSpPr>
          <p:nvPr>
            <p:ph idx="15"/>
          </p:nvPr>
        </p:nvSpPr>
        <p:spPr>
          <a:xfrm>
            <a:off x="0" y="0"/>
            <a:ext cx="457200" cy="457200"/>
          </a:xfrm>
          <a:solidFill>
            <a:srgbClr val="BEBEBE"/>
          </a:solidFill>
        </p:spPr>
        <p:txBody>
          <a:bodyPr anchor="ctr"/>
          <a:lstStyle/>
          <a:p>
            <a:pPr algn="ctr"/>
            <a:r>
              <a:rPr lang="en-US" sz="1000" b="1" dirty="0"/>
              <a:t>LO 13-4</a:t>
            </a:r>
          </a:p>
        </p:txBody>
      </p:sp>
    </p:spTree>
    <p:extLst>
      <p:ext uri="{BB962C8B-B14F-4D97-AF65-F5344CB8AC3E}">
        <p14:creationId xmlns:p14="http://schemas.microsoft.com/office/powerpoint/2010/main" val="75815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Materials Example</a:t>
            </a:r>
            <a:r>
              <a:rPr lang="en-US" sz="1200" dirty="0"/>
              <a:t> 1</a:t>
            </a:r>
            <a:endParaRPr lang="en-US" sz="1600" dirty="0"/>
          </a:p>
        </p:txBody>
      </p:sp>
      <p:graphicFrame>
        <p:nvGraphicFramePr>
          <p:cNvPr id="3" name="Table 2"/>
          <p:cNvGraphicFramePr>
            <a:graphicFrameLocks noGrp="1"/>
          </p:cNvGraphicFramePr>
          <p:nvPr>
            <p:extLst>
              <p:ext uri="{D42A27DB-BD31-4B8C-83A1-F6EECF244321}">
                <p14:modId xmlns:p14="http://schemas.microsoft.com/office/powerpoint/2010/main" val="1315836788"/>
              </p:ext>
            </p:extLst>
          </p:nvPr>
        </p:nvGraphicFramePr>
        <p:xfrm>
          <a:off x="756064" y="1905000"/>
          <a:ext cx="7631873" cy="3291840"/>
        </p:xfrm>
        <a:graphic>
          <a:graphicData uri="http://schemas.openxmlformats.org/drawingml/2006/table">
            <a:tbl>
              <a:tblPr firstRow="1" firstCol="1" bandRow="1">
                <a:tableStyleId>{5C22544A-7EE6-4342-B048-85BDC9FD1C3A}</a:tableStyleId>
              </a:tblPr>
              <a:tblGrid>
                <a:gridCol w="266633">
                  <a:extLst>
                    <a:ext uri="{9D8B030D-6E8A-4147-A177-3AD203B41FA5}">
                      <a16:colId xmlns:a16="http://schemas.microsoft.com/office/drawing/2014/main" val="1217424785"/>
                    </a:ext>
                  </a:extLst>
                </a:gridCol>
                <a:gridCol w="2286000">
                  <a:extLst>
                    <a:ext uri="{9D8B030D-6E8A-4147-A177-3AD203B41FA5}">
                      <a16:colId xmlns:a16="http://schemas.microsoft.com/office/drawing/2014/main" val="2456456267"/>
                    </a:ext>
                  </a:extLst>
                </a:gridCol>
                <a:gridCol w="900600">
                  <a:extLst>
                    <a:ext uri="{9D8B030D-6E8A-4147-A177-3AD203B41FA5}">
                      <a16:colId xmlns:a16="http://schemas.microsoft.com/office/drawing/2014/main" val="1557298301"/>
                    </a:ext>
                  </a:extLst>
                </a:gridCol>
                <a:gridCol w="2377440">
                  <a:extLst>
                    <a:ext uri="{9D8B030D-6E8A-4147-A177-3AD203B41FA5}">
                      <a16:colId xmlns:a16="http://schemas.microsoft.com/office/drawing/2014/main" val="3494242079"/>
                    </a:ext>
                  </a:extLst>
                </a:gridCol>
                <a:gridCol w="900600">
                  <a:extLst>
                    <a:ext uri="{9D8B030D-6E8A-4147-A177-3AD203B41FA5}">
                      <a16:colId xmlns:a16="http://schemas.microsoft.com/office/drawing/2014/main" val="2707059112"/>
                    </a:ext>
                  </a:extLst>
                </a:gridCol>
                <a:gridCol w="900600">
                  <a:extLst>
                    <a:ext uri="{9D8B030D-6E8A-4147-A177-3AD203B41FA5}">
                      <a16:colId xmlns:a16="http://schemas.microsoft.com/office/drawing/2014/main" val="615590166"/>
                    </a:ext>
                  </a:extLst>
                </a:gridCol>
              </a:tblGrid>
              <a:tr h="0">
                <a:tc>
                  <a:txBody>
                    <a:bodyPr/>
                    <a:lstStyle/>
                    <a:p>
                      <a:pPr marL="0" marR="0">
                        <a:lnSpc>
                          <a:spcPct val="100000"/>
                        </a:lnSpc>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 </a:t>
                      </a:r>
                      <a:endParaRPr lang="en-US"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A</a:t>
                      </a:r>
                      <a:endParaRPr lang="en-US"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7655381"/>
                  </a:ext>
                </a:extLst>
              </a:tr>
              <a:tr h="0">
                <a:tc>
                  <a:txBody>
                    <a:bodyPr/>
                    <a:lstStyle/>
                    <a:p>
                      <a:pPr>
                        <a:lnSpc>
                          <a:spcPct val="100000"/>
                        </a:lnSpc>
                      </a:pPr>
                      <a:r>
                        <a:rPr lang="en-US" sz="1800" b="0" dirty="0">
                          <a:solidFill>
                            <a:schemeClr val="tx1"/>
                          </a:solidFill>
                          <a:latin typeface="Arial" panose="020B0604020202020204" pitchFamily="34" charset="0"/>
                          <a:cs typeface="Arial" panose="020B0604020202020204" pitchFamily="34"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endParaRPr lang="en-US" sz="1800" b="0" dirty="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endParaRPr lang="en-US"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0" kern="1200" dirty="0">
                          <a:solidFill>
                            <a:schemeClr val="dk1"/>
                          </a:solidFill>
                          <a:effectLst/>
                          <a:latin typeface="Arial" panose="020B0604020202020204" pitchFamily="34" charset="0"/>
                          <a:ea typeface="+mn-ea"/>
                          <a:cs typeface="Arial" panose="020B0604020202020204" pitchFamily="34" charset="0"/>
                        </a:rPr>
                        <a:t>Estimated Production</a:t>
                      </a:r>
                      <a:endParaRPr lang="en-US"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endParaRPr lang="en-US"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endParaRPr lang="en-US"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5627152"/>
                  </a:ext>
                </a:extLst>
              </a:tr>
              <a:tr h="0">
                <a:tc>
                  <a:txBody>
                    <a:bodyPr/>
                    <a:lstStyle/>
                    <a:p>
                      <a:pPr marL="0" marR="0" algn="ctr">
                        <a:lnSpc>
                          <a:spcPct val="100000"/>
                        </a:lnSpc>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2</a:t>
                      </a:r>
                      <a:endParaRPr lang="en-US"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endParaRPr lang="en-US"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endParaRPr lang="en-US"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0" u="none" kern="1200" dirty="0">
                          <a:solidFill>
                            <a:schemeClr val="dk1"/>
                          </a:solidFill>
                          <a:effectLst/>
                          <a:latin typeface="Arial" panose="020B0604020202020204" pitchFamily="34" charset="0"/>
                          <a:ea typeface="+mn-ea"/>
                          <a:cs typeface="Arial" panose="020B0604020202020204" pitchFamily="34" charset="0"/>
                        </a:rPr>
                        <a:t>Material Data</a:t>
                      </a:r>
                      <a:endParaRPr lang="en-US" sz="1800" b="0" u="non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endParaRPr lang="en-US"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endParaRPr lang="en-US"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813136"/>
                  </a:ext>
                </a:extLst>
              </a:tr>
              <a:tr h="0">
                <a:tc>
                  <a:txBody>
                    <a:bodyPr/>
                    <a:lstStyle/>
                    <a:p>
                      <a:pPr marL="0" marR="0" algn="ctr">
                        <a:lnSpc>
                          <a:spcPct val="100000"/>
                        </a:lnSpc>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3</a:t>
                      </a:r>
                      <a:endParaRPr lang="en-US"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endParaRPr lang="en-US"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0" kern="1200" dirty="0">
                          <a:solidFill>
                            <a:schemeClr val="dk1"/>
                          </a:solidFill>
                          <a:effectLst/>
                          <a:latin typeface="Arial" panose="020B0604020202020204" pitchFamily="34" charset="0"/>
                          <a:ea typeface="+mn-ea"/>
                          <a:cs typeface="Arial" panose="020B0604020202020204" pitchFamily="34" charset="0"/>
                        </a:rPr>
                        <a:t>Fabric</a:t>
                      </a:r>
                      <a:endParaRPr lang="en-US"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0" kern="1200" dirty="0">
                          <a:solidFill>
                            <a:schemeClr val="dk1"/>
                          </a:solidFill>
                          <a:effectLst/>
                          <a:latin typeface="Arial" panose="020B0604020202020204" pitchFamily="34" charset="0"/>
                          <a:ea typeface="+mn-ea"/>
                          <a:cs typeface="Arial" panose="020B0604020202020204" pitchFamily="34" charset="0"/>
                        </a:rPr>
                        <a:t>Fabric</a:t>
                      </a:r>
                      <a:endParaRPr lang="en-US"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0" kern="1200" dirty="0">
                          <a:solidFill>
                            <a:schemeClr val="dk1"/>
                          </a:solidFill>
                          <a:effectLst/>
                          <a:latin typeface="Arial" panose="020B0604020202020204" pitchFamily="34" charset="0"/>
                          <a:ea typeface="+mn-ea"/>
                          <a:cs typeface="Arial" panose="020B0604020202020204" pitchFamily="34" charset="0"/>
                        </a:rPr>
                        <a:t>Metal</a:t>
                      </a:r>
                      <a:endParaRPr lang="en-US"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b="0" kern="1200" dirty="0">
                          <a:solidFill>
                            <a:schemeClr val="dk1"/>
                          </a:solidFill>
                          <a:effectLst/>
                          <a:latin typeface="Arial" panose="020B0604020202020204" pitchFamily="34" charset="0"/>
                          <a:ea typeface="+mn-ea"/>
                          <a:cs typeface="Arial" panose="020B0604020202020204" pitchFamily="34" charset="0"/>
                        </a:rPr>
                        <a:t>Metal</a:t>
                      </a:r>
                      <a:endParaRPr lang="en-US"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2020423"/>
                  </a:ext>
                </a:extLst>
              </a:tr>
              <a:tr h="0">
                <a:tc>
                  <a:txBody>
                    <a:bodyPr/>
                    <a:lstStyle/>
                    <a:p>
                      <a:pPr marL="0" marR="0" algn="ctr">
                        <a:lnSpc>
                          <a:spcPct val="100000"/>
                        </a:lnSpc>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4</a:t>
                      </a:r>
                      <a:endParaRPr lang="en-US"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800" b="0" dirty="0">
                          <a:effectLst/>
                          <a:latin typeface="Arial" panose="020B0604020202020204" pitchFamily="34" charset="0"/>
                          <a:ea typeface="Calibri" panose="020F0502020204030204" pitchFamily="34" charset="0"/>
                          <a:cs typeface="Arial" panose="020B0604020202020204" pitchFamily="34" charset="0"/>
                        </a:rPr>
                        <a:t>Material per unit of output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0000"/>
                        </a:lnSpc>
                        <a:spcBef>
                          <a:spcPts val="0"/>
                        </a:spcBef>
                        <a:spcAft>
                          <a:spcPts val="0"/>
                        </a:spcAft>
                      </a:pPr>
                      <a:r>
                        <a:rPr lang="en-US" sz="1800" b="0">
                          <a:effectLst/>
                          <a:latin typeface="Arial" panose="020B0604020202020204" pitchFamily="34" charset="0"/>
                          <a:ea typeface="Calibri" panose="020F0502020204030204" pitchFamily="34" charset="0"/>
                          <a:cs typeface="Arial" panose="020B0604020202020204" pitchFamily="34" charset="0"/>
                        </a:rPr>
                        <a:t>3.0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800" b="0" dirty="0">
                          <a:effectLst/>
                          <a:latin typeface="Arial" panose="020B0604020202020204" pitchFamily="34" charset="0"/>
                          <a:ea typeface="Calibri" panose="020F0502020204030204" pitchFamily="34" charset="0"/>
                          <a:cs typeface="Arial" panose="020B0604020202020204" pitchFamily="34" charset="0"/>
                        </a:rPr>
                        <a:t>yards</a:t>
                      </a:r>
                    </a:p>
                  </a:txBody>
                  <a:tcPr marL="91440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0000"/>
                        </a:lnSpc>
                        <a:spcBef>
                          <a:spcPts val="0"/>
                        </a:spcBef>
                        <a:spcAft>
                          <a:spcPts val="0"/>
                        </a:spcAft>
                      </a:pPr>
                      <a:r>
                        <a:rPr lang="en-US" sz="1800" b="0">
                          <a:effectLst/>
                          <a:latin typeface="Arial" panose="020B0604020202020204" pitchFamily="34" charset="0"/>
                          <a:ea typeface="Calibri" panose="020F0502020204030204" pitchFamily="34" charset="0"/>
                          <a:cs typeface="Arial" panose="020B0604020202020204" pitchFamily="34" charset="0"/>
                        </a:rPr>
                        <a:t>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800" b="0">
                          <a:effectLst/>
                          <a:latin typeface="Arial" panose="020B0604020202020204" pitchFamily="34" charset="0"/>
                          <a:ea typeface="Calibri" panose="020F0502020204030204" pitchFamily="34" charset="0"/>
                          <a:cs typeface="Arial" panose="020B0604020202020204" pitchFamily="34" charset="0"/>
                        </a:rPr>
                        <a:t>pounds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3050068"/>
                  </a:ext>
                </a:extLst>
              </a:tr>
              <a:tr h="0">
                <a:tc>
                  <a:txBody>
                    <a:bodyPr/>
                    <a:lstStyle/>
                    <a:p>
                      <a:pPr marL="0" marR="0" algn="ctr">
                        <a:lnSpc>
                          <a:spcPct val="100000"/>
                        </a:lnSpc>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5</a:t>
                      </a:r>
                      <a:endParaRPr lang="en-US"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800" b="0">
                          <a:effectLst/>
                          <a:latin typeface="Arial" panose="020B0604020202020204" pitchFamily="34" charset="0"/>
                          <a:ea typeface="Calibri" panose="020F0502020204030204" pitchFamily="34" charset="0"/>
                          <a:cs typeface="Arial" panose="020B0604020202020204" pitchFamily="34" charset="0"/>
                        </a:rPr>
                        <a:t>Beginning materials inventory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0000"/>
                        </a:lnSpc>
                        <a:spcBef>
                          <a:spcPts val="0"/>
                        </a:spcBef>
                        <a:spcAft>
                          <a:spcPts val="0"/>
                        </a:spcAft>
                      </a:pPr>
                      <a:r>
                        <a:rPr lang="en-US" sz="1800" b="0">
                          <a:effectLst/>
                          <a:latin typeface="Arial" panose="020B0604020202020204" pitchFamily="34" charset="0"/>
                          <a:ea typeface="Calibri" panose="020F0502020204030204" pitchFamily="34" charset="0"/>
                          <a:cs typeface="Arial" panose="020B0604020202020204" pitchFamily="34" charset="0"/>
                        </a:rPr>
                        <a:t>10,000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800" b="0" dirty="0">
                          <a:effectLst/>
                          <a:latin typeface="Arial" panose="020B0604020202020204" pitchFamily="34" charset="0"/>
                          <a:ea typeface="Calibri" panose="020F0502020204030204" pitchFamily="34" charset="0"/>
                          <a:cs typeface="Arial" panose="020B0604020202020204" pitchFamily="34" charset="0"/>
                        </a:rPr>
                        <a:t>yards</a:t>
                      </a:r>
                    </a:p>
                  </a:txBody>
                  <a:tcPr marL="91440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0000"/>
                        </a:lnSpc>
                        <a:spcBef>
                          <a:spcPts val="0"/>
                        </a:spcBef>
                        <a:spcAft>
                          <a:spcPts val="0"/>
                        </a:spcAft>
                      </a:pPr>
                      <a:r>
                        <a:rPr lang="en-US" sz="1800" b="0">
                          <a:effectLst/>
                          <a:latin typeface="Arial" panose="020B0604020202020204" pitchFamily="34" charset="0"/>
                          <a:ea typeface="Calibri" panose="020F0502020204030204" pitchFamily="34" charset="0"/>
                          <a:cs typeface="Arial" panose="020B0604020202020204" pitchFamily="34" charset="0"/>
                        </a:rPr>
                        <a:t>1,000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800" b="0">
                          <a:effectLst/>
                          <a:latin typeface="Arial" panose="020B0604020202020204" pitchFamily="34" charset="0"/>
                          <a:ea typeface="Calibri" panose="020F0502020204030204" pitchFamily="34" charset="0"/>
                          <a:cs typeface="Arial" panose="020B0604020202020204" pitchFamily="34" charset="0"/>
                        </a:rPr>
                        <a:t>pounds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3859031"/>
                  </a:ext>
                </a:extLst>
              </a:tr>
              <a:tr h="0">
                <a:tc>
                  <a:txBody>
                    <a:bodyPr/>
                    <a:lstStyle/>
                    <a:p>
                      <a:pPr marL="0" marR="0" algn="ctr">
                        <a:lnSpc>
                          <a:spcPct val="100000"/>
                        </a:lnSpc>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6</a:t>
                      </a:r>
                      <a:endParaRPr lang="en-US"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800" b="0" dirty="0">
                          <a:effectLst/>
                          <a:latin typeface="Arial" panose="020B0604020202020204" pitchFamily="34" charset="0"/>
                          <a:ea typeface="Calibri" panose="020F0502020204030204" pitchFamily="34" charset="0"/>
                          <a:cs typeface="Arial" panose="020B0604020202020204" pitchFamily="34" charset="0"/>
                        </a:rPr>
                        <a:t>Ending materials inventory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0000"/>
                        </a:lnSpc>
                        <a:spcBef>
                          <a:spcPts val="0"/>
                        </a:spcBef>
                        <a:spcAft>
                          <a:spcPts val="0"/>
                        </a:spcAft>
                      </a:pPr>
                      <a:r>
                        <a:rPr lang="en-US" sz="1800" b="0">
                          <a:effectLst/>
                          <a:latin typeface="Arial" panose="020B0604020202020204" pitchFamily="34" charset="0"/>
                          <a:ea typeface="Calibri" panose="020F0502020204030204" pitchFamily="34" charset="0"/>
                          <a:cs typeface="Arial" panose="020B0604020202020204" pitchFamily="34" charset="0"/>
                        </a:rPr>
                        <a:t>15,000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800" b="0" dirty="0">
                          <a:effectLst/>
                          <a:latin typeface="Arial" panose="020B0604020202020204" pitchFamily="34" charset="0"/>
                          <a:ea typeface="Calibri" panose="020F0502020204030204" pitchFamily="34" charset="0"/>
                          <a:cs typeface="Arial" panose="020B0604020202020204" pitchFamily="34" charset="0"/>
                        </a:rPr>
                        <a:t>yards</a:t>
                      </a:r>
                    </a:p>
                  </a:txBody>
                  <a:tcPr marL="91440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0000"/>
                        </a:lnSpc>
                        <a:spcBef>
                          <a:spcPts val="0"/>
                        </a:spcBef>
                        <a:spcAft>
                          <a:spcPts val="0"/>
                        </a:spcAft>
                      </a:pPr>
                      <a:r>
                        <a:rPr lang="en-US" sz="1800" b="0">
                          <a:effectLst/>
                          <a:latin typeface="Arial" panose="020B0604020202020204" pitchFamily="34" charset="0"/>
                          <a:ea typeface="Calibri" panose="020F0502020204030204" pitchFamily="34" charset="0"/>
                          <a:cs typeface="Arial" panose="020B0604020202020204" pitchFamily="34" charset="0"/>
                        </a:rPr>
                        <a:t>1,000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800" b="0">
                          <a:effectLst/>
                          <a:latin typeface="Arial" panose="020B0604020202020204" pitchFamily="34" charset="0"/>
                          <a:ea typeface="Calibri" panose="020F0502020204030204" pitchFamily="34" charset="0"/>
                          <a:cs typeface="Arial" panose="020B0604020202020204" pitchFamily="34" charset="0"/>
                        </a:rPr>
                        <a:t>pounds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0663496"/>
                  </a:ext>
                </a:extLst>
              </a:tr>
              <a:tr h="0">
                <a:tc>
                  <a:txBody>
                    <a:bodyPr/>
                    <a:lstStyle/>
                    <a:p>
                      <a:pPr marL="0" marR="0" algn="ctr">
                        <a:lnSpc>
                          <a:spcPct val="100000"/>
                        </a:lnSpc>
                        <a:spcBef>
                          <a:spcPts val="0"/>
                        </a:spcBef>
                        <a:spcAft>
                          <a:spcPts val="0"/>
                        </a:spcAft>
                      </a:pPr>
                      <a:r>
                        <a:rPr lang="en-US" sz="1800" b="0" dirty="0">
                          <a:solidFill>
                            <a:schemeClr val="tx1"/>
                          </a:solidFill>
                          <a:effectLst/>
                          <a:latin typeface="Arial" panose="020B0604020202020204" pitchFamily="34" charset="0"/>
                          <a:cs typeface="Arial" panose="020B0604020202020204" pitchFamily="34" charset="0"/>
                        </a:rPr>
                        <a:t>7</a:t>
                      </a:r>
                      <a:endParaRPr lang="en-US"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r>
                        <a:rPr lang="en-US" sz="1800" b="0" dirty="0">
                          <a:effectLst/>
                          <a:latin typeface="Arial" panose="020B0604020202020204" pitchFamily="34" charset="0"/>
                          <a:ea typeface="Calibri" panose="020F0502020204030204" pitchFamily="34" charset="0"/>
                          <a:cs typeface="Arial" panose="020B0604020202020204" pitchFamily="34" charset="0"/>
                        </a:rPr>
                        <a:t>Cost per yard/pound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0000"/>
                        </a:lnSpc>
                        <a:spcBef>
                          <a:spcPts val="0"/>
                        </a:spcBef>
                        <a:spcAft>
                          <a:spcPts val="0"/>
                        </a:spcAft>
                      </a:pPr>
                      <a:r>
                        <a:rPr lang="en-US" sz="1800" b="0" dirty="0">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0000"/>
                        </a:lnSpc>
                        <a:spcBef>
                          <a:spcPts val="0"/>
                        </a:spcBef>
                        <a:spcAft>
                          <a:spcPts val="0"/>
                        </a:spcAft>
                      </a:pPr>
                      <a:endParaRPr lang="en-US"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0000"/>
                        </a:lnSpc>
                        <a:spcBef>
                          <a:spcPts val="0"/>
                        </a:spcBef>
                        <a:spcAft>
                          <a:spcPts val="0"/>
                        </a:spcAft>
                      </a:pPr>
                      <a:r>
                        <a:rPr lang="en-US" sz="1800" b="0" dirty="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endParaRPr lang="en-US"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4061416"/>
                  </a:ext>
                </a:extLst>
              </a:tr>
              <a:tr h="0">
                <a:tc>
                  <a:txBody>
                    <a:bodyPr/>
                    <a:lstStyle/>
                    <a:p>
                      <a:pPr marL="0" marR="0" algn="ctr">
                        <a:lnSpc>
                          <a:spcPct val="100000"/>
                        </a:lnSpc>
                        <a:spcBef>
                          <a:spcPts val="0"/>
                        </a:spcBef>
                        <a:spcAft>
                          <a:spcPts val="0"/>
                        </a:spcAft>
                      </a:pPr>
                      <a:r>
                        <a:rPr lang="en-US" sz="18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endParaRPr lang="en-US"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0000"/>
                        </a:lnSpc>
                        <a:spcBef>
                          <a:spcPts val="0"/>
                        </a:spcBef>
                        <a:spcAft>
                          <a:spcPts val="0"/>
                        </a:spcAft>
                      </a:pPr>
                      <a:endParaRPr lang="en-US"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0000"/>
                        </a:lnSpc>
                        <a:spcBef>
                          <a:spcPts val="0"/>
                        </a:spcBef>
                        <a:spcAft>
                          <a:spcPts val="0"/>
                        </a:spcAft>
                      </a:pPr>
                      <a:endParaRPr lang="en-US"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0000"/>
                        </a:lnSpc>
                        <a:spcBef>
                          <a:spcPts val="0"/>
                        </a:spcBef>
                        <a:spcAft>
                          <a:spcPts val="0"/>
                        </a:spcAft>
                      </a:pPr>
                      <a:endParaRPr lang="en-US"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0000"/>
                        </a:lnSpc>
                        <a:spcBef>
                          <a:spcPts val="0"/>
                        </a:spcBef>
                        <a:spcAft>
                          <a:spcPts val="0"/>
                        </a:spcAft>
                      </a:pPr>
                      <a:endParaRPr lang="en-US"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7781252"/>
                  </a:ext>
                </a:extLst>
              </a:tr>
            </a:tbl>
          </a:graphicData>
        </a:graphic>
      </p:graphicFrame>
      <p:sp>
        <p:nvSpPr>
          <p:cNvPr id="8" name="Content Placeholder 3"/>
          <p:cNvSpPr>
            <a:spLocks noGrp="1"/>
          </p:cNvSpPr>
          <p:nvPr>
            <p:ph idx="1"/>
          </p:nvPr>
        </p:nvSpPr>
        <p:spPr>
          <a:xfrm>
            <a:off x="0" y="0"/>
            <a:ext cx="457200" cy="457200"/>
          </a:xfrm>
          <a:solidFill>
            <a:srgbClr val="BEBEBE"/>
          </a:solidFill>
        </p:spPr>
        <p:txBody>
          <a:bodyPr anchor="ctr"/>
          <a:lstStyle/>
          <a:p>
            <a:pPr algn="ctr"/>
            <a:r>
              <a:rPr lang="en-US" sz="1000" b="1" dirty="0"/>
              <a:t>LO 13-4</a:t>
            </a:r>
          </a:p>
        </p:txBody>
      </p:sp>
    </p:spTree>
    <p:extLst>
      <p:ext uri="{BB962C8B-B14F-4D97-AF65-F5344CB8AC3E}">
        <p14:creationId xmlns:p14="http://schemas.microsoft.com/office/powerpoint/2010/main" val="2471236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Materials Example</a:t>
            </a:r>
            <a:r>
              <a:rPr lang="en-US" sz="1200" dirty="0"/>
              <a:t> 2</a:t>
            </a:r>
          </a:p>
        </p:txBody>
      </p:sp>
      <p:sp>
        <p:nvSpPr>
          <p:cNvPr id="9" name="Content Placeholder 2"/>
          <p:cNvSpPr>
            <a:spLocks noGrp="1"/>
          </p:cNvSpPr>
          <p:nvPr>
            <p:ph idx="1"/>
          </p:nvPr>
        </p:nvSpPr>
        <p:spPr>
          <a:xfrm>
            <a:off x="457200" y="1295400"/>
            <a:ext cx="8229600" cy="4876800"/>
          </a:xfrm>
        </p:spPr>
        <p:txBody>
          <a:bodyPr/>
          <a:lstStyle/>
          <a:p>
            <a:pPr algn="ctr"/>
            <a:r>
              <a:rPr lang="en-US" sz="3000" dirty="0"/>
              <a:t>Rainy Day Umbrellas</a:t>
            </a:r>
          </a:p>
          <a:p>
            <a:pPr algn="ctr"/>
            <a:r>
              <a:rPr lang="en-US" sz="3000" dirty="0"/>
              <a:t>Estimated Production</a:t>
            </a:r>
          </a:p>
          <a:p>
            <a:pPr algn="ctr"/>
            <a:r>
              <a:rPr lang="en-US" sz="3000" dirty="0"/>
              <a:t>Materials </a:t>
            </a:r>
            <a:r>
              <a:rPr lang="en-US" sz="3000" dirty="0" smtClean="0"/>
              <a:t>Data</a:t>
            </a:r>
            <a:endParaRPr lang="en-US" sz="3000" dirty="0"/>
          </a:p>
          <a:p>
            <a:pPr>
              <a:spcBef>
                <a:spcPts val="2400"/>
              </a:spcBef>
            </a:pPr>
            <a:r>
              <a:rPr lang="en-US" sz="3000" dirty="0"/>
              <a:t>Fabric = (250,000 × 3.0) + 15,000 − 10,000</a:t>
            </a:r>
          </a:p>
          <a:p>
            <a:pPr marL="912813"/>
            <a:r>
              <a:rPr lang="en-US" sz="3000" dirty="0"/>
              <a:t>  = </a:t>
            </a:r>
            <a:r>
              <a:rPr lang="en-US" sz="3000" u="dbl" dirty="0"/>
              <a:t>755,000 yards</a:t>
            </a:r>
          </a:p>
          <a:p>
            <a:pPr>
              <a:spcBef>
                <a:spcPts val="2400"/>
              </a:spcBef>
            </a:pPr>
            <a:r>
              <a:rPr lang="en-US" sz="3000" dirty="0"/>
              <a:t>Metal = (250,000 × 2.0) + 1,000 − 1,000</a:t>
            </a:r>
          </a:p>
          <a:p>
            <a:pPr marL="793750"/>
            <a:r>
              <a:rPr lang="en-US" sz="3000" dirty="0"/>
              <a:t>  = </a:t>
            </a:r>
            <a:r>
              <a:rPr lang="en-US" sz="3000" u="dbl" dirty="0"/>
              <a:t>500,000 pounds</a:t>
            </a:r>
          </a:p>
        </p:txBody>
      </p:sp>
      <p:sp>
        <p:nvSpPr>
          <p:cNvPr id="24" name="Content Placeholder 3"/>
          <p:cNvSpPr>
            <a:spLocks noGrp="1"/>
          </p:cNvSpPr>
          <p:nvPr>
            <p:ph idx="13"/>
          </p:nvPr>
        </p:nvSpPr>
        <p:spPr>
          <a:xfrm>
            <a:off x="0" y="0"/>
            <a:ext cx="457200" cy="457200"/>
          </a:xfrm>
          <a:solidFill>
            <a:srgbClr val="BEBEBE"/>
          </a:solidFill>
        </p:spPr>
        <p:txBody>
          <a:bodyPr anchor="ctr"/>
          <a:lstStyle/>
          <a:p>
            <a:pPr algn="ctr"/>
            <a:r>
              <a:rPr lang="en-US" sz="1000" b="1" dirty="0"/>
              <a:t>LO 13-4</a:t>
            </a:r>
          </a:p>
        </p:txBody>
      </p:sp>
    </p:spTree>
    <p:extLst>
      <p:ext uri="{BB962C8B-B14F-4D97-AF65-F5344CB8AC3E}">
        <p14:creationId xmlns:p14="http://schemas.microsoft.com/office/powerpoint/2010/main" val="1730852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Materials Example</a:t>
            </a:r>
            <a:r>
              <a:rPr lang="en-US" sz="1200" dirty="0"/>
              <a:t> 3</a:t>
            </a:r>
          </a:p>
        </p:txBody>
      </p:sp>
      <p:graphicFrame>
        <p:nvGraphicFramePr>
          <p:cNvPr id="8" name="Table 2"/>
          <p:cNvGraphicFramePr>
            <a:graphicFrameLocks noGrp="1"/>
          </p:cNvGraphicFramePr>
          <p:nvPr>
            <p:extLst>
              <p:ext uri="{D42A27DB-BD31-4B8C-83A1-F6EECF244321}">
                <p14:modId xmlns:p14="http://schemas.microsoft.com/office/powerpoint/2010/main" val="2546511047"/>
              </p:ext>
            </p:extLst>
          </p:nvPr>
        </p:nvGraphicFramePr>
        <p:xfrm>
          <a:off x="274320" y="1295400"/>
          <a:ext cx="8595360" cy="5193792"/>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4125060767"/>
                    </a:ext>
                  </a:extLst>
                </a:gridCol>
                <a:gridCol w="3108960">
                  <a:extLst>
                    <a:ext uri="{9D8B030D-6E8A-4147-A177-3AD203B41FA5}">
                      <a16:colId xmlns:a16="http://schemas.microsoft.com/office/drawing/2014/main" val="4194237438"/>
                    </a:ext>
                  </a:extLst>
                </a:gridCol>
                <a:gridCol w="1097280">
                  <a:extLst>
                    <a:ext uri="{9D8B030D-6E8A-4147-A177-3AD203B41FA5}">
                      <a16:colId xmlns:a16="http://schemas.microsoft.com/office/drawing/2014/main" val="3697610465"/>
                    </a:ext>
                  </a:extLst>
                </a:gridCol>
                <a:gridCol w="2103120">
                  <a:extLst>
                    <a:ext uri="{9D8B030D-6E8A-4147-A177-3AD203B41FA5}">
                      <a16:colId xmlns:a16="http://schemas.microsoft.com/office/drawing/2014/main" val="516298037"/>
                    </a:ext>
                  </a:extLst>
                </a:gridCol>
                <a:gridCol w="1097280">
                  <a:extLst>
                    <a:ext uri="{9D8B030D-6E8A-4147-A177-3AD203B41FA5}">
                      <a16:colId xmlns:a16="http://schemas.microsoft.com/office/drawing/2014/main" val="3362818623"/>
                    </a:ext>
                  </a:extLst>
                </a:gridCol>
                <a:gridCol w="731520">
                  <a:extLst>
                    <a:ext uri="{9D8B030D-6E8A-4147-A177-3AD203B41FA5}">
                      <a16:colId xmlns:a16="http://schemas.microsoft.com/office/drawing/2014/main" val="2010481824"/>
                    </a:ext>
                  </a:extLst>
                </a:gridCol>
              </a:tblGrid>
              <a:tr h="0">
                <a:tc>
                  <a:txBody>
                    <a:bodyPr/>
                    <a:lstStyle/>
                    <a:p>
                      <a:pPr algn="ctr">
                        <a:lnSpc>
                          <a:spcPct val="100000"/>
                        </a:lnSpc>
                      </a:pPr>
                      <a:endParaRPr lang="en-US"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200" b="0" dirty="0">
                          <a:solidFill>
                            <a:schemeClr val="tx1"/>
                          </a:solidFill>
                          <a:latin typeface="Arial" panose="020B0604020202020204" pitchFamily="34" charset="0"/>
                          <a:cs typeface="Arial" panose="020B0604020202020204" pitchFamily="34" charset="0"/>
                        </a:rPr>
                        <a:t>A</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200" b="0" dirty="0">
                          <a:solidFill>
                            <a:schemeClr val="tx1"/>
                          </a:solidFill>
                          <a:latin typeface="Arial" panose="020B0604020202020204" pitchFamily="34" charset="0"/>
                          <a:cs typeface="Arial" panose="020B0604020202020204" pitchFamily="34" charset="0"/>
                        </a:rPr>
                        <a:t>B</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200" b="0" dirty="0">
                          <a:solidFill>
                            <a:schemeClr val="tx1"/>
                          </a:solidFill>
                          <a:latin typeface="Arial" panose="020B0604020202020204" pitchFamily="34" charset="0"/>
                          <a:cs typeface="Arial" panose="020B0604020202020204" pitchFamily="34" charset="0"/>
                        </a:rPr>
                        <a:t>C</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200" b="0" dirty="0">
                          <a:solidFill>
                            <a:schemeClr val="tx1"/>
                          </a:solidFill>
                          <a:latin typeface="Arial" panose="020B0604020202020204" pitchFamily="34" charset="0"/>
                          <a:cs typeface="Arial" panose="020B0604020202020204" pitchFamily="34" charset="0"/>
                        </a:rPr>
                        <a:t>D</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200" b="0" dirty="0">
                          <a:solidFill>
                            <a:schemeClr val="tx1"/>
                          </a:solidFill>
                          <a:latin typeface="Arial" panose="020B0604020202020204" pitchFamily="34" charset="0"/>
                          <a:cs typeface="Arial" panose="020B0604020202020204" pitchFamily="34" charset="0"/>
                        </a:rPr>
                        <a:t>E</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5864265"/>
                  </a:ext>
                </a:extLst>
              </a:tr>
              <a:tr h="0">
                <a:tc>
                  <a:txBody>
                    <a:bodyPr/>
                    <a:lstStyle/>
                    <a:p>
                      <a:pPr algn="ctr">
                        <a:lnSpc>
                          <a:spcPct val="100000"/>
                        </a:lnSpc>
                      </a:pPr>
                      <a:r>
                        <a:rPr lang="en-US" sz="1200" b="0" dirty="0">
                          <a:latin typeface="Arial" panose="020B0604020202020204" pitchFamily="34" charset="0"/>
                          <a:cs typeface="Arial" panose="020B0604020202020204" pitchFamily="34" charset="0"/>
                        </a:rPr>
                        <a:t>1</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1200" b="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1200" b="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200" b="0" dirty="0">
                          <a:latin typeface="Arial" panose="020B0604020202020204" pitchFamily="34" charset="0"/>
                          <a:cs typeface="Arial" panose="020B0604020202020204" pitchFamily="34" charset="0"/>
                        </a:rPr>
                        <a:t>RAINY DAY UMBRELLAS</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1200" b="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1200" b="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1202159"/>
                  </a:ext>
                </a:extLst>
              </a:tr>
              <a:tr h="0">
                <a:tc>
                  <a:txBody>
                    <a:bodyPr/>
                    <a:lstStyle/>
                    <a:p>
                      <a:pPr algn="ctr">
                        <a:lnSpc>
                          <a:spcPct val="100000"/>
                        </a:lnSpc>
                      </a:pPr>
                      <a:r>
                        <a:rPr lang="en-US" sz="1200" b="0" dirty="0">
                          <a:latin typeface="Arial" panose="020B0604020202020204" pitchFamily="34" charset="0"/>
                          <a:cs typeface="Arial" panose="020B0604020202020204" pitchFamily="34" charset="0"/>
                        </a:rPr>
                        <a:t>2</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1200" b="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1200" b="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200" b="0" dirty="0">
                          <a:latin typeface="Arial" panose="020B0604020202020204" pitchFamily="34" charset="0"/>
                          <a:cs typeface="Arial" panose="020B0604020202020204" pitchFamily="34" charset="0"/>
                        </a:rPr>
                        <a:t>Direct Materials Budget</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endParaRPr lang="en-US" sz="1200" b="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1200" b="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1792482"/>
                  </a:ext>
                </a:extLst>
              </a:tr>
              <a:tr h="0">
                <a:tc>
                  <a:txBody>
                    <a:bodyPr/>
                    <a:lstStyle/>
                    <a:p>
                      <a:pPr algn="ctr">
                        <a:lnSpc>
                          <a:spcPct val="100000"/>
                        </a:lnSpc>
                      </a:pPr>
                      <a:r>
                        <a:rPr lang="en-US" sz="1200" b="0" dirty="0">
                          <a:latin typeface="Arial" panose="020B0604020202020204" pitchFamily="34" charset="0"/>
                          <a:cs typeface="Arial" panose="020B0604020202020204" pitchFamily="34" charset="0"/>
                        </a:rPr>
                        <a:t>3</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1200" b="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endParaRPr lang="en-US" sz="1200" b="0" u="none"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u="none" dirty="0">
                          <a:latin typeface="Arial" panose="020B0604020202020204" pitchFamily="34" charset="0"/>
                          <a:cs typeface="Arial" panose="020B0604020202020204" pitchFamily="34" charset="0"/>
                        </a:rPr>
                        <a:t>For the Budget Year Ended December 31</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en-US" sz="1200" b="0" u="none"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u="none"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7014178"/>
                  </a:ext>
                </a:extLst>
              </a:tr>
              <a:tr h="0">
                <a:tc>
                  <a:txBody>
                    <a:bodyPr/>
                    <a:lstStyle/>
                    <a:p>
                      <a:pPr algn="ctr">
                        <a:lnSpc>
                          <a:spcPct val="100000"/>
                        </a:lnSpc>
                      </a:pPr>
                      <a:r>
                        <a:rPr lang="en-US" sz="1200" b="0" dirty="0">
                          <a:latin typeface="Arial" panose="020B0604020202020204" pitchFamily="34" charset="0"/>
                          <a:cs typeface="Arial" panose="020B0604020202020204" pitchFamily="34" charset="0"/>
                        </a:rPr>
                        <a:t>4</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1200" b="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endParaRPr lang="en-US" sz="1200" b="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0" u="none"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endParaRPr lang="en-US" sz="1200" b="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200" b="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663806"/>
                  </a:ext>
                </a:extLst>
              </a:tr>
              <a:tr h="0">
                <a:tc>
                  <a:txBody>
                    <a:bodyPr/>
                    <a:lstStyle/>
                    <a:p>
                      <a:pPr algn="ctr">
                        <a:lnSpc>
                          <a:spcPct val="100000"/>
                        </a:lnSpc>
                      </a:pPr>
                      <a:r>
                        <a:rPr lang="en-US" sz="1200" b="0" dirty="0">
                          <a:latin typeface="Arial" panose="020B0604020202020204" pitchFamily="34" charset="0"/>
                          <a:cs typeface="Arial" panose="020B0604020202020204" pitchFamily="34" charset="0"/>
                        </a:rPr>
                        <a:t>5</a:t>
                      </a:r>
                    </a:p>
                  </a:txBody>
                  <a:tcPr marT="27432" marB="2743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Units to be produced (from the production budget in Exhibit 13.2)</a:t>
                      </a:r>
                      <a:endParaRPr lang="en-US" sz="1200" b="0" dirty="0">
                        <a:latin typeface="Arial" panose="020B0604020202020204" pitchFamily="34" charset="0"/>
                        <a:cs typeface="Arial" panose="020B0604020202020204" pitchFamily="34" charset="0"/>
                      </a:endParaRPr>
                    </a:p>
                  </a:txBody>
                  <a:tcPr marT="27432" marB="2743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250,000</a:t>
                      </a:r>
                    </a:p>
                  </a:txBody>
                  <a:tcPr marL="68580" marR="68580" marT="27432" marB="2743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0" u="none" dirty="0">
                        <a:latin typeface="Arial" panose="020B0604020202020204" pitchFamily="34" charset="0"/>
                        <a:cs typeface="Arial" panose="020B0604020202020204" pitchFamily="34" charset="0"/>
                      </a:endParaRPr>
                    </a:p>
                  </a:txBody>
                  <a:tcPr marT="27432" marB="2743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endParaRPr lang="en-US" sz="1200" b="0" dirty="0">
                        <a:latin typeface="Arial" panose="020B0604020202020204" pitchFamily="34" charset="0"/>
                        <a:cs typeface="Arial" panose="020B0604020202020204" pitchFamily="34" charset="0"/>
                      </a:endParaRPr>
                    </a:p>
                  </a:txBody>
                  <a:tcPr marT="27432" marB="2743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200" b="0" dirty="0">
                        <a:latin typeface="Arial" panose="020B0604020202020204" pitchFamily="34" charset="0"/>
                        <a:cs typeface="Arial" panose="020B0604020202020204" pitchFamily="34" charset="0"/>
                      </a:endParaRPr>
                    </a:p>
                  </a:txBody>
                  <a:tcPr marT="27432" marB="2743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1137825"/>
                  </a:ext>
                </a:extLst>
              </a:tr>
              <a:tr h="0">
                <a:tc>
                  <a:txBody>
                    <a:bodyPr/>
                    <a:lstStyle/>
                    <a:p>
                      <a:pPr algn="ctr">
                        <a:lnSpc>
                          <a:spcPct val="100000"/>
                        </a:lnSpc>
                      </a:pPr>
                      <a:r>
                        <a:rPr lang="en-US" sz="1200" b="0" dirty="0">
                          <a:latin typeface="Arial" panose="020B0604020202020204" pitchFamily="34" charset="0"/>
                          <a:cs typeface="Arial" panose="020B0604020202020204" pitchFamily="34" charset="0"/>
                        </a:rPr>
                        <a:t>6</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1200" b="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Fabric</a:t>
                      </a:r>
                    </a:p>
                  </a:txBody>
                  <a:tcPr marL="68580" marR="6858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1200" b="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Metal</a:t>
                      </a:r>
                    </a:p>
                  </a:txBody>
                  <a:tcPr marL="68580" marR="6858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endParaRPr lang="en-US" sz="1200" b="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9202445"/>
                  </a:ext>
                </a:extLst>
              </a:tr>
              <a:tr h="0">
                <a:tc>
                  <a:txBody>
                    <a:bodyPr/>
                    <a:lstStyle/>
                    <a:p>
                      <a:pPr algn="ctr">
                        <a:lnSpc>
                          <a:spcPct val="100000"/>
                        </a:lnSpc>
                      </a:pPr>
                      <a:r>
                        <a:rPr lang="en-US" sz="1200" b="0" dirty="0">
                          <a:latin typeface="Arial" panose="020B0604020202020204" pitchFamily="34" charset="0"/>
                          <a:cs typeface="Arial" panose="020B0604020202020204" pitchFamily="34" charset="0"/>
                        </a:rPr>
                        <a:t>7</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Direct materials needed per unit</a:t>
                      </a:r>
                      <a:endParaRPr lang="en-US" sz="1200" b="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3.0 </a:t>
                      </a:r>
                    </a:p>
                  </a:txBody>
                  <a:tcPr marL="68580" marR="6858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0000"/>
                        </a:lnSpc>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yards</a:t>
                      </a:r>
                    </a:p>
                  </a:txBody>
                  <a:tcPr marL="731520" marR="6858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2.0</a:t>
                      </a:r>
                    </a:p>
                  </a:txBody>
                  <a:tcPr marL="68580" marR="6858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pounds</a:t>
                      </a:r>
                    </a:p>
                  </a:txBody>
                  <a:tcPr marL="68580" marR="6858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9024778"/>
                  </a:ext>
                </a:extLst>
              </a:tr>
              <a:tr h="0">
                <a:tc>
                  <a:txBody>
                    <a:bodyPr/>
                    <a:lstStyle/>
                    <a:p>
                      <a:pPr algn="ctr">
                        <a:lnSpc>
                          <a:spcPct val="100000"/>
                        </a:lnSpc>
                      </a:pPr>
                      <a:r>
                        <a:rPr lang="en-US" sz="1200" b="0" dirty="0">
                          <a:latin typeface="Arial" panose="020B0604020202020204" pitchFamily="34" charset="0"/>
                          <a:cs typeface="Arial" panose="020B0604020202020204" pitchFamily="34" charset="0"/>
                        </a:rPr>
                        <a:t>8</a:t>
                      </a:r>
                    </a:p>
                  </a:txBody>
                  <a:tcPr marT="27432" marB="2743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200" b="0" dirty="0">
                          <a:latin typeface="Arial" panose="020B0604020202020204" pitchFamily="34" charset="0"/>
                          <a:cs typeface="Arial" panose="020B0604020202020204" pitchFamily="34" charset="0"/>
                        </a:rPr>
                        <a:t>Total production needs (amount per unit times 250,000 units)</a:t>
                      </a:r>
                    </a:p>
                  </a:txBody>
                  <a:tcPr marT="27432" marB="2743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750,000</a:t>
                      </a:r>
                    </a:p>
                  </a:txBody>
                  <a:tcPr marL="68580" marR="68580" marT="27432" marB="2743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0000"/>
                        </a:lnSpc>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 </a:t>
                      </a:r>
                    </a:p>
                  </a:txBody>
                  <a:tcPr marL="731520" marR="68580" marT="27432" marB="2743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500,000</a:t>
                      </a:r>
                    </a:p>
                  </a:txBody>
                  <a:tcPr marL="68580" marR="68580" marT="27432" marB="2743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0000"/>
                        </a:lnSpc>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27432" marB="2743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198630"/>
                  </a:ext>
                </a:extLst>
              </a:tr>
              <a:tr h="0">
                <a:tc>
                  <a:txBody>
                    <a:bodyPr/>
                    <a:lstStyle/>
                    <a:p>
                      <a:pPr algn="ctr">
                        <a:lnSpc>
                          <a:spcPct val="100000"/>
                        </a:lnSpc>
                      </a:pPr>
                      <a:r>
                        <a:rPr lang="en-US" sz="1200" b="0" dirty="0">
                          <a:latin typeface="Arial" panose="020B0604020202020204" pitchFamily="34" charset="0"/>
                          <a:cs typeface="Arial" panose="020B0604020202020204" pitchFamily="34" charset="0"/>
                        </a:rPr>
                        <a:t>9</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200" b="0" dirty="0">
                          <a:latin typeface="Arial" panose="020B0604020202020204" pitchFamily="34" charset="0"/>
                          <a:cs typeface="Arial" panose="020B0604020202020204" pitchFamily="34" charset="0"/>
                        </a:rPr>
                        <a:t>Add desired ending inventory</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u="sng" dirty="0">
                          <a:effectLst/>
                          <a:latin typeface="Arial" panose="020B0604020202020204" pitchFamily="34" charset="0"/>
                          <a:ea typeface="Calibri" panose="020F0502020204030204" pitchFamily="34" charset="0"/>
                          <a:cs typeface="Arial" panose="020B0604020202020204" pitchFamily="34" charset="0"/>
                        </a:rPr>
                        <a:t>        15,000</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0000"/>
                        </a:lnSpc>
                        <a:spcBef>
                          <a:spcPts val="0"/>
                        </a:spcBef>
                        <a:spcAft>
                          <a:spcPts val="0"/>
                        </a:spcAft>
                      </a:pPr>
                      <a:r>
                        <a:rPr lang="en-US" sz="1200" b="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731520" marR="6858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u="none" dirty="0">
                          <a:effectLst/>
                          <a:latin typeface="Arial" panose="020B0604020202020204" pitchFamily="34" charset="0"/>
                          <a:ea typeface="Calibri" panose="020F0502020204030204" pitchFamily="34" charset="0"/>
                          <a:cs typeface="Arial" panose="020B0604020202020204" pitchFamily="34" charset="0"/>
                        </a:rPr>
                        <a:t>1,000</a:t>
                      </a:r>
                    </a:p>
                  </a:txBody>
                  <a:tcPr marL="68580" marR="6858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7181488"/>
                  </a:ext>
                </a:extLst>
              </a:tr>
              <a:tr h="0">
                <a:tc>
                  <a:txBody>
                    <a:bodyPr/>
                    <a:lstStyle/>
                    <a:p>
                      <a:pPr algn="ctr">
                        <a:lnSpc>
                          <a:spcPct val="100000"/>
                        </a:lnSpc>
                      </a:pPr>
                      <a:r>
                        <a:rPr lang="en-US" sz="1200" b="0" dirty="0">
                          <a:latin typeface="Arial" panose="020B0604020202020204" pitchFamily="34" charset="0"/>
                          <a:cs typeface="Arial" panose="020B0604020202020204" pitchFamily="34" charset="0"/>
                        </a:rPr>
                        <a:t>10</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200" b="0" dirty="0">
                          <a:latin typeface="Arial" panose="020B0604020202020204" pitchFamily="34" charset="0"/>
                          <a:cs typeface="Arial" panose="020B0604020202020204" pitchFamily="34" charset="0"/>
                        </a:rPr>
                        <a:t>Total direct materials needs</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765,000</a:t>
                      </a:r>
                    </a:p>
                  </a:txBody>
                  <a:tcPr marL="68580" marR="6858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0000"/>
                        </a:lnSpc>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 </a:t>
                      </a:r>
                    </a:p>
                  </a:txBody>
                  <a:tcPr marL="731520" marR="6858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501,000</a:t>
                      </a:r>
                    </a:p>
                  </a:txBody>
                  <a:tcPr marL="68580" marR="6858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350454"/>
                  </a:ext>
                </a:extLst>
              </a:tr>
              <a:tr h="0">
                <a:tc>
                  <a:txBody>
                    <a:bodyPr/>
                    <a:lstStyle/>
                    <a:p>
                      <a:pPr algn="ctr">
                        <a:lnSpc>
                          <a:spcPct val="100000"/>
                        </a:lnSpc>
                      </a:pPr>
                      <a:r>
                        <a:rPr lang="en-US" sz="1200" b="0" dirty="0">
                          <a:latin typeface="Arial" panose="020B0604020202020204" pitchFamily="34" charset="0"/>
                          <a:cs typeface="Arial" panose="020B0604020202020204" pitchFamily="34" charset="0"/>
                        </a:rPr>
                        <a:t>11</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200" b="0" dirty="0">
                          <a:latin typeface="Arial" panose="020B0604020202020204" pitchFamily="34" charset="0"/>
                          <a:cs typeface="Arial" panose="020B0604020202020204" pitchFamily="34" charset="0"/>
                        </a:rPr>
                        <a:t>Less beginning inventory of materials</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u="sng" dirty="0">
                          <a:effectLst/>
                          <a:latin typeface="Arial" panose="020B0604020202020204" pitchFamily="34" charset="0"/>
                          <a:ea typeface="Calibri" panose="020F0502020204030204" pitchFamily="34" charset="0"/>
                          <a:cs typeface="Arial" panose="020B0604020202020204" pitchFamily="34" charset="0"/>
                        </a:rPr>
                        <a:t>        10,000</a:t>
                      </a:r>
                    </a:p>
                  </a:txBody>
                  <a:tcPr marL="68580" marR="6858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0000"/>
                        </a:lnSpc>
                        <a:spcBef>
                          <a:spcPts val="0"/>
                        </a:spcBef>
                        <a:spcAft>
                          <a:spcPts val="0"/>
                        </a:spcAft>
                      </a:pPr>
                      <a:r>
                        <a:rPr lang="en-US" sz="1200" b="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731520" marR="6858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u="none" dirty="0">
                          <a:effectLst/>
                          <a:latin typeface="Arial" panose="020B0604020202020204" pitchFamily="34" charset="0"/>
                          <a:ea typeface="Calibri" panose="020F0502020204030204" pitchFamily="34" charset="0"/>
                          <a:cs typeface="Arial" panose="020B0604020202020204" pitchFamily="34" charset="0"/>
                        </a:rPr>
                        <a:t>1,000</a:t>
                      </a:r>
                    </a:p>
                  </a:txBody>
                  <a:tcPr marL="68580" marR="6858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4067474"/>
                  </a:ext>
                </a:extLst>
              </a:tr>
              <a:tr h="0">
                <a:tc>
                  <a:txBody>
                    <a:bodyPr/>
                    <a:lstStyle/>
                    <a:p>
                      <a:pPr algn="ctr">
                        <a:lnSpc>
                          <a:spcPct val="100000"/>
                        </a:lnSpc>
                      </a:pPr>
                      <a:r>
                        <a:rPr lang="en-US" sz="1200" b="0" dirty="0">
                          <a:latin typeface="Arial" panose="020B0604020202020204" pitchFamily="34" charset="0"/>
                          <a:cs typeface="Arial" panose="020B0604020202020204" pitchFamily="34" charset="0"/>
                        </a:rPr>
                        <a:t>12</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200" b="0" dirty="0">
                          <a:latin typeface="Arial" panose="020B0604020202020204" pitchFamily="34" charset="0"/>
                          <a:cs typeface="Arial" panose="020B0604020202020204" pitchFamily="34" charset="0"/>
                        </a:rPr>
                        <a:t>Direct materials to be purchased</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755,000</a:t>
                      </a:r>
                    </a:p>
                  </a:txBody>
                  <a:tcPr marL="68580" marR="6858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0000"/>
                        </a:lnSpc>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yards</a:t>
                      </a:r>
                    </a:p>
                  </a:txBody>
                  <a:tcPr marL="731520" marR="6858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500,000</a:t>
                      </a:r>
                    </a:p>
                  </a:txBody>
                  <a:tcPr marL="68580" marR="6858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100000"/>
                        </a:lnSpc>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pounds</a:t>
                      </a:r>
                    </a:p>
                  </a:txBody>
                  <a:tcPr marL="68580" marR="6858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5705711"/>
                  </a:ext>
                </a:extLst>
              </a:tr>
              <a:tr h="0">
                <a:tc>
                  <a:txBody>
                    <a:bodyPr/>
                    <a:lstStyle/>
                    <a:p>
                      <a:pPr algn="ctr">
                        <a:lnSpc>
                          <a:spcPct val="100000"/>
                        </a:lnSpc>
                      </a:pPr>
                      <a:r>
                        <a:rPr lang="en-US" sz="1200" b="0" dirty="0">
                          <a:latin typeface="Arial" panose="020B0604020202020204" pitchFamily="34" charset="0"/>
                          <a:cs typeface="Arial" panose="020B0604020202020204" pitchFamily="34" charset="0"/>
                        </a:rPr>
                        <a:t>13</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200" b="0" dirty="0">
                          <a:latin typeface="Arial" panose="020B0604020202020204" pitchFamily="34" charset="0"/>
                          <a:cs typeface="Arial" panose="020B0604020202020204" pitchFamily="34" charset="0"/>
                        </a:rPr>
                        <a:t>Cost of materials, per yard/pound</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u="sng" dirty="0">
                          <a:effectLst/>
                          <a:latin typeface="Arial" panose="020B0604020202020204" pitchFamily="34" charset="0"/>
                          <a:ea typeface="Calibri" panose="020F0502020204030204" pitchFamily="34" charset="0"/>
                          <a:cs typeface="Arial" panose="020B0604020202020204" pitchFamily="34" charset="0"/>
                        </a:rPr>
                        <a:t>$               2</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0" u="none"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u="sng" dirty="0">
                          <a:effectLst/>
                          <a:latin typeface="Arial" panose="020B0604020202020204" pitchFamily="34" charset="0"/>
                          <a:ea typeface="Calibri" panose="020F0502020204030204" pitchFamily="34" charset="0"/>
                          <a:cs typeface="Arial" panose="020B0604020202020204" pitchFamily="34" charset="0"/>
                        </a:rPr>
                        <a:t>$             1</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200" b="0" u="none"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8649841"/>
                  </a:ext>
                </a:extLst>
              </a:tr>
              <a:tr h="0">
                <a:tc>
                  <a:txBody>
                    <a:bodyPr/>
                    <a:lstStyle/>
                    <a:p>
                      <a:pPr algn="ctr">
                        <a:lnSpc>
                          <a:spcPct val="100000"/>
                        </a:lnSpc>
                      </a:pPr>
                      <a:r>
                        <a:rPr lang="en-US" sz="1200" b="0" dirty="0">
                          <a:latin typeface="Arial" panose="020B0604020202020204" pitchFamily="34" charset="0"/>
                          <a:cs typeface="Arial" panose="020B0604020202020204" pitchFamily="34" charset="0"/>
                        </a:rPr>
                        <a:t>14</a:t>
                      </a:r>
                    </a:p>
                  </a:txBody>
                  <a:tcPr marT="27432" marB="2743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200" b="0" dirty="0">
                          <a:latin typeface="Arial" panose="020B0604020202020204" pitchFamily="34" charset="0"/>
                          <a:cs typeface="Arial" panose="020B0604020202020204" pitchFamily="34" charset="0"/>
                        </a:rPr>
                        <a:t>Total cost of direct materials to be purchased</a:t>
                      </a:r>
                    </a:p>
                  </a:txBody>
                  <a:tcPr marT="27432" marB="2743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u="dbl" dirty="0">
                          <a:effectLst/>
                          <a:latin typeface="Arial" panose="020B0604020202020204" pitchFamily="34" charset="0"/>
                          <a:ea typeface="Calibri" panose="020F0502020204030204" pitchFamily="34" charset="0"/>
                          <a:cs typeface="Arial" panose="020B0604020202020204" pitchFamily="34" charset="0"/>
                        </a:rPr>
                        <a:t>$ 1,510,000</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27432" marB="2743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0" u="none" dirty="0">
                        <a:latin typeface="Arial" panose="020B0604020202020204" pitchFamily="34" charset="0"/>
                        <a:cs typeface="Arial" panose="020B0604020202020204" pitchFamily="34" charset="0"/>
                      </a:endParaRPr>
                    </a:p>
                  </a:txBody>
                  <a:tcPr marT="27432" marB="2743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u="dbl" dirty="0">
                          <a:effectLst/>
                          <a:latin typeface="Arial" panose="020B0604020202020204" pitchFamily="34" charset="0"/>
                          <a:ea typeface="Calibri" panose="020F0502020204030204" pitchFamily="34" charset="0"/>
                          <a:cs typeface="Arial" panose="020B0604020202020204" pitchFamily="34" charset="0"/>
                        </a:rPr>
                        <a:t>$  500,000</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27432" marB="2743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200" b="0" u="none" dirty="0">
                        <a:latin typeface="Arial" panose="020B0604020202020204" pitchFamily="34" charset="0"/>
                        <a:cs typeface="Arial" panose="020B0604020202020204" pitchFamily="34" charset="0"/>
                      </a:endParaRPr>
                    </a:p>
                  </a:txBody>
                  <a:tcPr marT="27432" marB="2743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5403222"/>
                  </a:ext>
                </a:extLst>
              </a:tr>
              <a:tr h="0">
                <a:tc>
                  <a:txBody>
                    <a:bodyPr/>
                    <a:lstStyle/>
                    <a:p>
                      <a:pPr algn="ctr">
                        <a:lnSpc>
                          <a:spcPct val="100000"/>
                        </a:lnSpc>
                      </a:pPr>
                      <a:r>
                        <a:rPr lang="en-US" sz="1200" b="0" dirty="0">
                          <a:latin typeface="Arial" panose="020B0604020202020204" pitchFamily="34" charset="0"/>
                          <a:cs typeface="Arial" panose="020B0604020202020204" pitchFamily="34" charset="0"/>
                        </a:rPr>
                        <a:t>15</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1200" b="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endParaRPr lang="en-US" sz="1200" b="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0" u="none"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200" b="0" u="none"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7300108"/>
                  </a:ext>
                </a:extLst>
              </a:tr>
              <a:tr h="0">
                <a:tc>
                  <a:txBody>
                    <a:bodyPr/>
                    <a:lstStyle/>
                    <a:p>
                      <a:pPr algn="ctr">
                        <a:lnSpc>
                          <a:spcPct val="100000"/>
                        </a:lnSpc>
                      </a:pPr>
                      <a:r>
                        <a:rPr lang="en-US" sz="1200" b="0" dirty="0">
                          <a:latin typeface="Arial" panose="020B0604020202020204" pitchFamily="34" charset="0"/>
                          <a:cs typeface="Arial" panose="020B0604020202020204" pitchFamily="34" charset="0"/>
                        </a:rPr>
                        <a:t>16</a:t>
                      </a:r>
                    </a:p>
                  </a:txBody>
                  <a:tcPr marT="27432" marB="2743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en-US" sz="1200" b="0" dirty="0">
                          <a:latin typeface="Arial" panose="020B0604020202020204" pitchFamily="34" charset="0"/>
                          <a:cs typeface="Arial" panose="020B0604020202020204" pitchFamily="34" charset="0"/>
                        </a:rPr>
                        <a:t>Sum of materials (fabric and metal) to be purchased ($1,510,000 + $500,000)</a:t>
                      </a:r>
                    </a:p>
                  </a:txBody>
                  <a:tcPr marT="27432" marB="2743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endParaRPr lang="en-US" sz="1200" b="0" dirty="0">
                        <a:latin typeface="Arial" panose="020B0604020202020204" pitchFamily="34" charset="0"/>
                        <a:cs typeface="Arial" panose="020B0604020202020204" pitchFamily="34" charset="0"/>
                      </a:endParaRPr>
                    </a:p>
                  </a:txBody>
                  <a:tcPr marT="27432" marB="2743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0" u="none" dirty="0">
                        <a:latin typeface="Arial" panose="020B0604020202020204" pitchFamily="34" charset="0"/>
                        <a:cs typeface="Arial" panose="020B0604020202020204" pitchFamily="34" charset="0"/>
                      </a:endParaRPr>
                    </a:p>
                  </a:txBody>
                  <a:tcPr marT="27432" marB="2743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u="dbl" baseline="0" dirty="0">
                          <a:effectLst/>
                          <a:latin typeface="Arial" panose="020B0604020202020204" pitchFamily="34" charset="0"/>
                          <a:ea typeface="Calibri" panose="020F0502020204030204" pitchFamily="34" charset="0"/>
                          <a:cs typeface="Arial" panose="020B0604020202020204" pitchFamily="34" charset="0"/>
                        </a:rPr>
                        <a:t>$2,010,000</a:t>
                      </a:r>
                    </a:p>
                  </a:txBody>
                  <a:tcPr marL="68580" marR="68580" marT="27432" marB="2743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200" b="0" u="none" dirty="0">
                        <a:latin typeface="Arial" panose="020B0604020202020204" pitchFamily="34" charset="0"/>
                        <a:cs typeface="Arial" panose="020B0604020202020204" pitchFamily="34" charset="0"/>
                      </a:endParaRPr>
                    </a:p>
                  </a:txBody>
                  <a:tcPr marT="27432" marB="2743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7940375"/>
                  </a:ext>
                </a:extLst>
              </a:tr>
              <a:tr h="0">
                <a:tc>
                  <a:txBody>
                    <a:bodyPr/>
                    <a:lstStyle/>
                    <a:p>
                      <a:pPr algn="ctr">
                        <a:lnSpc>
                          <a:spcPct val="100000"/>
                        </a:lnSpc>
                      </a:pPr>
                      <a:r>
                        <a:rPr lang="en-US" sz="1200" b="0" dirty="0">
                          <a:latin typeface="Arial" panose="020B0604020202020204" pitchFamily="34" charset="0"/>
                          <a:cs typeface="Arial" panose="020B0604020202020204" pitchFamily="34" charset="0"/>
                        </a:rPr>
                        <a:t>17</a:t>
                      </a:r>
                    </a:p>
                  </a:txBody>
                  <a:tcPr marT="27432" marB="2743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1200" b="0" dirty="0">
                        <a:latin typeface="Arial" panose="020B0604020202020204" pitchFamily="34" charset="0"/>
                        <a:cs typeface="Arial" panose="020B0604020202020204" pitchFamily="34" charset="0"/>
                      </a:endParaRPr>
                    </a:p>
                  </a:txBody>
                  <a:tcPr marT="27432" marB="2743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endParaRPr lang="en-US" sz="1200" b="0" dirty="0">
                        <a:latin typeface="Arial" panose="020B0604020202020204" pitchFamily="34" charset="0"/>
                        <a:cs typeface="Arial" panose="020B0604020202020204" pitchFamily="34" charset="0"/>
                      </a:endParaRPr>
                    </a:p>
                  </a:txBody>
                  <a:tcPr marT="27432" marB="2743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0" u="none" dirty="0">
                        <a:latin typeface="Arial" panose="020B0604020202020204" pitchFamily="34" charset="0"/>
                        <a:cs typeface="Arial" panose="020B0604020202020204" pitchFamily="34" charset="0"/>
                      </a:endParaRPr>
                    </a:p>
                  </a:txBody>
                  <a:tcPr marT="27432" marB="2743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endParaRPr lang="en-US" sz="1200" b="0" u="dbl"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27432" marB="2743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0000"/>
                        </a:lnSpc>
                      </a:pPr>
                      <a:endParaRPr lang="en-US" sz="1200" b="0" u="none" dirty="0">
                        <a:latin typeface="Arial" panose="020B0604020202020204" pitchFamily="34" charset="0"/>
                        <a:cs typeface="Arial" panose="020B0604020202020204" pitchFamily="34" charset="0"/>
                      </a:endParaRPr>
                    </a:p>
                  </a:txBody>
                  <a:tcPr marT="27432" marB="2743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5541496"/>
                  </a:ext>
                </a:extLst>
              </a:tr>
            </a:tbl>
          </a:graphicData>
        </a:graphic>
      </p:graphicFrame>
      <p:sp>
        <p:nvSpPr>
          <p:cNvPr id="24" name="Content Placeholder 3"/>
          <p:cNvSpPr>
            <a:spLocks noGrp="1"/>
          </p:cNvSpPr>
          <p:nvPr>
            <p:ph idx="1"/>
          </p:nvPr>
        </p:nvSpPr>
        <p:spPr>
          <a:xfrm>
            <a:off x="0" y="0"/>
            <a:ext cx="457200" cy="457200"/>
          </a:xfrm>
          <a:solidFill>
            <a:srgbClr val="BEBEBE"/>
          </a:solidFill>
        </p:spPr>
        <p:txBody>
          <a:bodyPr anchor="ctr"/>
          <a:lstStyle/>
          <a:p>
            <a:pPr algn="ctr"/>
            <a:r>
              <a:rPr lang="en-US" sz="1000" b="1" dirty="0"/>
              <a:t>LO 13-4</a:t>
            </a:r>
          </a:p>
        </p:txBody>
      </p:sp>
    </p:spTree>
    <p:extLst>
      <p:ext uri="{BB962C8B-B14F-4D97-AF65-F5344CB8AC3E}">
        <p14:creationId xmlns:p14="http://schemas.microsoft.com/office/powerpoint/2010/main" val="1712847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Labor Example</a:t>
            </a:r>
            <a:endParaRPr lang="en-US" sz="1200" dirty="0"/>
          </a:p>
        </p:txBody>
      </p:sp>
      <p:graphicFrame>
        <p:nvGraphicFramePr>
          <p:cNvPr id="8" name="Table 2"/>
          <p:cNvGraphicFramePr>
            <a:graphicFrameLocks noGrp="1"/>
          </p:cNvGraphicFramePr>
          <p:nvPr>
            <p:extLst>
              <p:ext uri="{D42A27DB-BD31-4B8C-83A1-F6EECF244321}">
                <p14:modId xmlns:p14="http://schemas.microsoft.com/office/powerpoint/2010/main" val="2938245473"/>
              </p:ext>
            </p:extLst>
          </p:nvPr>
        </p:nvGraphicFramePr>
        <p:xfrm>
          <a:off x="548640" y="1524000"/>
          <a:ext cx="8046720" cy="3486912"/>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4125060767"/>
                    </a:ext>
                  </a:extLst>
                </a:gridCol>
                <a:gridCol w="6400800">
                  <a:extLst>
                    <a:ext uri="{9D8B030D-6E8A-4147-A177-3AD203B41FA5}">
                      <a16:colId xmlns:a16="http://schemas.microsoft.com/office/drawing/2014/main" val="4194237438"/>
                    </a:ext>
                  </a:extLst>
                </a:gridCol>
                <a:gridCol w="1188720">
                  <a:extLst>
                    <a:ext uri="{9D8B030D-6E8A-4147-A177-3AD203B41FA5}">
                      <a16:colId xmlns:a16="http://schemas.microsoft.com/office/drawing/2014/main" val="3697610465"/>
                    </a:ext>
                  </a:extLst>
                </a:gridCol>
              </a:tblGrid>
              <a:tr h="0">
                <a:tc>
                  <a:txBody>
                    <a:bodyPr/>
                    <a:lstStyle/>
                    <a:p>
                      <a:pPr algn="ctr">
                        <a:lnSpc>
                          <a:spcPct val="100000"/>
                        </a:lnSpc>
                      </a:pPr>
                      <a:endParaRPr lang="en-US" sz="1600" b="0" dirty="0">
                        <a:solidFill>
                          <a:schemeClr val="tx1"/>
                        </a:solidFill>
                        <a:latin typeface="Arial" panose="020B0604020202020204" pitchFamily="34" charset="0"/>
                        <a:cs typeface="Arial" panose="020B0604020202020204" pitchFamily="34" charset="0"/>
                      </a:endParaRP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600" b="0" dirty="0">
                          <a:solidFill>
                            <a:schemeClr val="tx1"/>
                          </a:solidFill>
                          <a:latin typeface="Arial" panose="020B0604020202020204" pitchFamily="34" charset="0"/>
                          <a:cs typeface="Arial" panose="020B0604020202020204" pitchFamily="34" charset="0"/>
                        </a:rPr>
                        <a:t>A</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600" b="0" dirty="0">
                          <a:solidFill>
                            <a:schemeClr val="tx1"/>
                          </a:solidFill>
                          <a:latin typeface="Arial" panose="020B0604020202020204" pitchFamily="34" charset="0"/>
                          <a:cs typeface="Arial" panose="020B0604020202020204" pitchFamily="34" charset="0"/>
                        </a:rPr>
                        <a:t>B</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5864265"/>
                  </a:ext>
                </a:extLst>
              </a:tr>
              <a:tr h="0">
                <a:tc>
                  <a:txBody>
                    <a:bodyPr/>
                    <a:lstStyle/>
                    <a:p>
                      <a:pPr algn="ctr">
                        <a:lnSpc>
                          <a:spcPct val="100000"/>
                        </a:lnSpc>
                      </a:pPr>
                      <a:r>
                        <a:rPr lang="en-US" sz="1600" b="0" dirty="0">
                          <a:latin typeface="Arial" panose="020B0604020202020204" pitchFamily="34" charset="0"/>
                          <a:cs typeface="Arial" panose="020B0604020202020204" pitchFamily="34" charset="0"/>
                        </a:rPr>
                        <a:t>1</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600" b="0" kern="1200" dirty="0">
                          <a:solidFill>
                            <a:schemeClr val="dk1"/>
                          </a:solidFill>
                          <a:effectLst/>
                          <a:latin typeface="Arial" panose="020B0604020202020204" pitchFamily="34" charset="0"/>
                          <a:ea typeface="+mn-ea"/>
                          <a:cs typeface="Arial" panose="020B0604020202020204" pitchFamily="34" charset="0"/>
                        </a:rPr>
                        <a:t>RAINY DAY UMBRELLAS</a:t>
                      </a:r>
                      <a:endParaRPr lang="en-US" sz="1600" b="0" dirty="0">
                        <a:latin typeface="Arial" panose="020B0604020202020204" pitchFamily="34" charset="0"/>
                        <a:cs typeface="Arial" panose="020B0604020202020204" pitchFamily="34" charset="0"/>
                      </a:endParaRP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1600" b="0" dirty="0">
                        <a:latin typeface="Arial" panose="020B0604020202020204" pitchFamily="34" charset="0"/>
                        <a:cs typeface="Arial" panose="020B0604020202020204" pitchFamily="34" charset="0"/>
                      </a:endParaRP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1202159"/>
                  </a:ext>
                </a:extLst>
              </a:tr>
              <a:tr h="0">
                <a:tc>
                  <a:txBody>
                    <a:bodyPr/>
                    <a:lstStyle/>
                    <a:p>
                      <a:pPr algn="ctr">
                        <a:lnSpc>
                          <a:spcPct val="100000"/>
                        </a:lnSpc>
                      </a:pPr>
                      <a:r>
                        <a:rPr lang="en-US" sz="1600" b="0" dirty="0">
                          <a:latin typeface="Arial" panose="020B0604020202020204" pitchFamily="34" charset="0"/>
                          <a:cs typeface="Arial" panose="020B0604020202020204" pitchFamily="34" charset="0"/>
                        </a:rPr>
                        <a:t>2</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600" b="0" kern="1200" dirty="0">
                          <a:solidFill>
                            <a:schemeClr val="dk1"/>
                          </a:solidFill>
                          <a:effectLst/>
                          <a:latin typeface="Arial" panose="020B0604020202020204" pitchFamily="34" charset="0"/>
                          <a:ea typeface="+mn-ea"/>
                          <a:cs typeface="Arial" panose="020B0604020202020204" pitchFamily="34" charset="0"/>
                        </a:rPr>
                        <a:t>Direct Labor Budget</a:t>
                      </a:r>
                      <a:endParaRPr lang="en-US" sz="1600" b="0" dirty="0">
                        <a:latin typeface="Arial" panose="020B0604020202020204" pitchFamily="34" charset="0"/>
                        <a:cs typeface="Arial" panose="020B0604020202020204" pitchFamily="34" charset="0"/>
                      </a:endParaRP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1600" b="0" dirty="0">
                        <a:latin typeface="Arial" panose="020B0604020202020204" pitchFamily="34" charset="0"/>
                        <a:cs typeface="Arial" panose="020B0604020202020204" pitchFamily="34" charset="0"/>
                      </a:endParaRP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1792482"/>
                  </a:ext>
                </a:extLst>
              </a:tr>
              <a:tr h="0">
                <a:tc>
                  <a:txBody>
                    <a:bodyPr/>
                    <a:lstStyle/>
                    <a:p>
                      <a:pPr algn="ctr">
                        <a:lnSpc>
                          <a:spcPct val="100000"/>
                        </a:lnSpc>
                      </a:pPr>
                      <a:r>
                        <a:rPr lang="en-US" sz="1600" b="0" dirty="0">
                          <a:latin typeface="Arial" panose="020B0604020202020204" pitchFamily="34" charset="0"/>
                          <a:cs typeface="Arial" panose="020B0604020202020204" pitchFamily="34" charset="0"/>
                        </a:rPr>
                        <a:t>3</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600" b="0" kern="1200" dirty="0">
                          <a:solidFill>
                            <a:schemeClr val="dk1"/>
                          </a:solidFill>
                          <a:effectLst/>
                          <a:latin typeface="Arial" panose="020B0604020202020204" pitchFamily="34" charset="0"/>
                          <a:ea typeface="+mn-ea"/>
                          <a:cs typeface="Arial" panose="020B0604020202020204" pitchFamily="34" charset="0"/>
                        </a:rPr>
                        <a:t>For the Budget Year Ended December 31</a:t>
                      </a:r>
                      <a:endParaRPr lang="en-US" sz="1600" b="0" dirty="0">
                        <a:latin typeface="Arial" panose="020B0604020202020204" pitchFamily="34" charset="0"/>
                        <a:cs typeface="Arial" panose="020B0604020202020204" pitchFamily="34" charset="0"/>
                      </a:endParaRP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endParaRPr lang="en-US" sz="1600" b="0" u="none" dirty="0">
                        <a:latin typeface="Arial" panose="020B0604020202020204" pitchFamily="34" charset="0"/>
                        <a:cs typeface="Arial" panose="020B0604020202020204" pitchFamily="34" charset="0"/>
                      </a:endParaRP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7014178"/>
                  </a:ext>
                </a:extLst>
              </a:tr>
              <a:tr h="0">
                <a:tc>
                  <a:txBody>
                    <a:bodyPr/>
                    <a:lstStyle/>
                    <a:p>
                      <a:pPr algn="ctr">
                        <a:lnSpc>
                          <a:spcPct val="100000"/>
                        </a:lnSpc>
                      </a:pPr>
                      <a:r>
                        <a:rPr lang="en-US" sz="1600" b="0" dirty="0">
                          <a:latin typeface="Arial" panose="020B0604020202020204" pitchFamily="34" charset="0"/>
                          <a:cs typeface="Arial" panose="020B0604020202020204" pitchFamily="34" charset="0"/>
                        </a:rPr>
                        <a:t>4</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1600" b="0" dirty="0">
                        <a:latin typeface="Arial" panose="020B0604020202020204" pitchFamily="34" charset="0"/>
                        <a:cs typeface="Arial" panose="020B0604020202020204" pitchFamily="34" charset="0"/>
                      </a:endParaRP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endParaRPr lang="en-US" sz="1600" b="0" dirty="0">
                        <a:latin typeface="Arial" panose="020B0604020202020204" pitchFamily="34" charset="0"/>
                        <a:cs typeface="Arial" panose="020B0604020202020204" pitchFamily="34" charset="0"/>
                      </a:endParaRP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663806"/>
                  </a:ext>
                </a:extLst>
              </a:tr>
              <a:tr h="0">
                <a:tc>
                  <a:txBody>
                    <a:bodyPr/>
                    <a:lstStyle/>
                    <a:p>
                      <a:pPr algn="ctr">
                        <a:lnSpc>
                          <a:spcPct val="100000"/>
                        </a:lnSpc>
                      </a:pPr>
                      <a:r>
                        <a:rPr lang="en-US" sz="1600" b="0" dirty="0">
                          <a:latin typeface="Arial" panose="020B0604020202020204" pitchFamily="34" charset="0"/>
                          <a:cs typeface="Arial" panose="020B0604020202020204" pitchFamily="34" charset="0"/>
                        </a:rPr>
                        <a:t>5</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600" b="0">
                          <a:effectLst/>
                          <a:latin typeface="Arial" panose="020B0604020202020204" pitchFamily="34" charset="0"/>
                          <a:ea typeface="Calibri" panose="020F0502020204030204" pitchFamily="34" charset="0"/>
                          <a:cs typeface="Arial" panose="020B0604020202020204" pitchFamily="34" charset="0"/>
                        </a:rPr>
                        <a:t>Units to be produced (from the production budget Exhibit 13.2)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600" b="0">
                          <a:effectLst/>
                          <a:latin typeface="Arial" panose="020B0604020202020204" pitchFamily="34" charset="0"/>
                          <a:ea typeface="Calibri" panose="020F0502020204030204" pitchFamily="34" charset="0"/>
                          <a:cs typeface="Arial" panose="020B0604020202020204" pitchFamily="34" charset="0"/>
                        </a:rPr>
                        <a:t>250,000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1137825"/>
                  </a:ext>
                </a:extLst>
              </a:tr>
              <a:tr h="0">
                <a:tc>
                  <a:txBody>
                    <a:bodyPr/>
                    <a:lstStyle/>
                    <a:p>
                      <a:pPr algn="ctr">
                        <a:lnSpc>
                          <a:spcPct val="100000"/>
                        </a:lnSpc>
                      </a:pPr>
                      <a:r>
                        <a:rPr lang="en-US" sz="1600" b="0" dirty="0">
                          <a:latin typeface="Arial" panose="020B0604020202020204" pitchFamily="34" charset="0"/>
                          <a:cs typeface="Arial" panose="020B0604020202020204" pitchFamily="34" charset="0"/>
                        </a:rPr>
                        <a:t>6</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600" b="0" dirty="0">
                          <a:effectLst/>
                          <a:latin typeface="Arial" panose="020B0604020202020204" pitchFamily="34" charset="0"/>
                          <a:ea typeface="Calibri" panose="020F0502020204030204" pitchFamily="34" charset="0"/>
                          <a:cs typeface="Arial" panose="020B0604020202020204" pitchFamily="34" charset="0"/>
                        </a:rPr>
                        <a:t>Direct labor time per unit (in hours)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600" b="0" u="sng" baseline="0" dirty="0">
                          <a:effectLst/>
                          <a:latin typeface="Arial" panose="020B0604020202020204" pitchFamily="34" charset="0"/>
                          <a:ea typeface="Calibri" panose="020F0502020204030204" pitchFamily="34" charset="0"/>
                          <a:cs typeface="Arial" panose="020B0604020202020204" pitchFamily="34" charset="0"/>
                        </a:rPr>
                        <a:t> </a:t>
                      </a:r>
                      <a:r>
                        <a:rPr lang="en-US" sz="1600" b="0" u="sng" dirty="0">
                          <a:effectLst/>
                          <a:latin typeface="Arial" panose="020B0604020202020204" pitchFamily="34" charset="0"/>
                          <a:ea typeface="Calibri" panose="020F0502020204030204" pitchFamily="34" charset="0"/>
                          <a:cs typeface="Arial" panose="020B0604020202020204" pitchFamily="34" charset="0"/>
                        </a:rPr>
                        <a:t>          0.25</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9202445"/>
                  </a:ext>
                </a:extLst>
              </a:tr>
              <a:tr h="0">
                <a:tc>
                  <a:txBody>
                    <a:bodyPr/>
                    <a:lstStyle/>
                    <a:p>
                      <a:pPr algn="ctr">
                        <a:lnSpc>
                          <a:spcPct val="100000"/>
                        </a:lnSpc>
                      </a:pPr>
                      <a:r>
                        <a:rPr lang="en-US" sz="1600" b="0" dirty="0">
                          <a:latin typeface="Arial" panose="020B0604020202020204" pitchFamily="34" charset="0"/>
                          <a:cs typeface="Arial" panose="020B0604020202020204" pitchFamily="34" charset="0"/>
                        </a:rPr>
                        <a:t>7</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a:lnSpc>
                          <a:spcPct val="100000"/>
                        </a:lnSpc>
                        <a:spcBef>
                          <a:spcPts val="0"/>
                        </a:spcBef>
                        <a:spcAft>
                          <a:spcPts val="0"/>
                        </a:spcAft>
                      </a:pPr>
                      <a:r>
                        <a:rPr lang="en-US" sz="1600" b="0" dirty="0">
                          <a:effectLst/>
                          <a:latin typeface="Arial" panose="020B0604020202020204" pitchFamily="34" charset="0"/>
                          <a:ea typeface="Calibri" panose="020F0502020204030204" pitchFamily="34" charset="0"/>
                          <a:cs typeface="Arial" panose="020B0604020202020204" pitchFamily="34" charset="0"/>
                        </a:rPr>
                        <a:t>Total direct labor-hours needed</a:t>
                      </a:r>
                    </a:p>
                  </a:txBody>
                  <a:tcPr marL="27432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600" b="0" dirty="0">
                          <a:effectLst/>
                          <a:latin typeface="Arial" panose="020B0604020202020204" pitchFamily="34" charset="0"/>
                          <a:ea typeface="Calibri" panose="020F0502020204030204" pitchFamily="34" charset="0"/>
                          <a:cs typeface="Arial" panose="020B0604020202020204" pitchFamily="34" charset="0"/>
                        </a:rPr>
                        <a:t>62,500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9024778"/>
                  </a:ext>
                </a:extLst>
              </a:tr>
              <a:tr h="0">
                <a:tc>
                  <a:txBody>
                    <a:bodyPr/>
                    <a:lstStyle/>
                    <a:p>
                      <a:pPr algn="ctr">
                        <a:lnSpc>
                          <a:spcPct val="100000"/>
                        </a:lnSpc>
                      </a:pPr>
                      <a:r>
                        <a:rPr lang="en-US" sz="1600" b="0" dirty="0">
                          <a:latin typeface="Arial" panose="020B0604020202020204" pitchFamily="34" charset="0"/>
                          <a:cs typeface="Arial" panose="020B0604020202020204" pitchFamily="34" charset="0"/>
                        </a:rPr>
                        <a:t>8</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600" b="0">
                          <a:effectLst/>
                          <a:latin typeface="Arial" panose="020B0604020202020204" pitchFamily="34" charset="0"/>
                          <a:ea typeface="Calibri" panose="020F0502020204030204" pitchFamily="34" charset="0"/>
                          <a:cs typeface="Arial" panose="020B0604020202020204" pitchFamily="34" charset="0"/>
                        </a:rPr>
                        <a:t>Direct labor cost per hour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600" b="0" u="sng" dirty="0">
                          <a:effectLst/>
                          <a:latin typeface="Arial" panose="020B0604020202020204" pitchFamily="34" charset="0"/>
                          <a:ea typeface="Calibri" panose="020F0502020204030204" pitchFamily="34" charset="0"/>
                          <a:cs typeface="Arial" panose="020B0604020202020204" pitchFamily="34" charset="0"/>
                        </a:rPr>
                        <a:t>  $          24</a:t>
                      </a: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198630"/>
                  </a:ext>
                </a:extLst>
              </a:tr>
              <a:tr h="0">
                <a:tc>
                  <a:txBody>
                    <a:bodyPr/>
                    <a:lstStyle/>
                    <a:p>
                      <a:pPr algn="ctr">
                        <a:lnSpc>
                          <a:spcPct val="100000"/>
                        </a:lnSpc>
                      </a:pPr>
                      <a:r>
                        <a:rPr lang="en-US" sz="1600" b="0" dirty="0">
                          <a:latin typeface="Arial" panose="020B0604020202020204" pitchFamily="34" charset="0"/>
                          <a:cs typeface="Arial" panose="020B0604020202020204" pitchFamily="34" charset="0"/>
                        </a:rPr>
                        <a:t>9</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600" b="0" dirty="0">
                          <a:effectLst/>
                          <a:latin typeface="Arial" panose="020B0604020202020204" pitchFamily="34" charset="0"/>
                          <a:ea typeface="Calibri" panose="020F0502020204030204" pitchFamily="34" charset="0"/>
                          <a:cs typeface="Arial" panose="020B0604020202020204" pitchFamily="34" charset="0"/>
                        </a:rPr>
                        <a:t>Total direct labor cost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600" b="0" u="dbl" baseline="0" dirty="0">
                          <a:effectLst/>
                          <a:latin typeface="Arial" panose="020B0604020202020204" pitchFamily="34" charset="0"/>
                          <a:ea typeface="Calibri" panose="020F0502020204030204" pitchFamily="34" charset="0"/>
                          <a:cs typeface="Arial" panose="020B0604020202020204" pitchFamily="34" charset="0"/>
                        </a:rPr>
                        <a:t>$1,500,000</a:t>
                      </a:r>
                      <a:endParaRPr lang="en-US" sz="1600" b="0"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7181488"/>
                  </a:ext>
                </a:extLst>
              </a:tr>
              <a:tr h="0">
                <a:tc>
                  <a:txBody>
                    <a:bodyPr/>
                    <a:lstStyle/>
                    <a:p>
                      <a:pPr algn="ctr">
                        <a:lnSpc>
                          <a:spcPct val="100000"/>
                        </a:lnSpc>
                      </a:pPr>
                      <a:r>
                        <a:rPr lang="en-US" sz="1600" b="0" dirty="0">
                          <a:latin typeface="Arial" panose="020B0604020202020204" pitchFamily="34" charset="0"/>
                          <a:cs typeface="Arial" panose="020B0604020202020204" pitchFamily="34" charset="0"/>
                        </a:rPr>
                        <a:t>10</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1600" b="0" dirty="0">
                        <a:latin typeface="Arial" panose="020B0604020202020204" pitchFamily="34" charset="0"/>
                        <a:cs typeface="Arial" panose="020B0604020202020204" pitchFamily="34" charset="0"/>
                      </a:endParaRP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endParaRPr lang="en-US" sz="1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350454"/>
                  </a:ext>
                </a:extLst>
              </a:tr>
            </a:tbl>
          </a:graphicData>
        </a:graphic>
      </p:graphicFrame>
      <p:sp>
        <p:nvSpPr>
          <p:cNvPr id="24" name="Content Placeholder 3"/>
          <p:cNvSpPr>
            <a:spLocks noGrp="1"/>
          </p:cNvSpPr>
          <p:nvPr>
            <p:ph idx="1"/>
          </p:nvPr>
        </p:nvSpPr>
        <p:spPr>
          <a:xfrm>
            <a:off x="0" y="0"/>
            <a:ext cx="457200" cy="457200"/>
          </a:xfrm>
          <a:solidFill>
            <a:srgbClr val="BEBEBE"/>
          </a:solidFill>
        </p:spPr>
        <p:txBody>
          <a:bodyPr anchor="ctr"/>
          <a:lstStyle/>
          <a:p>
            <a:pPr algn="ctr"/>
            <a:r>
              <a:rPr lang="en-US" sz="1000" b="1" dirty="0"/>
              <a:t>LO 13-4</a:t>
            </a:r>
          </a:p>
        </p:txBody>
      </p:sp>
    </p:spTree>
    <p:extLst>
      <p:ext uri="{BB962C8B-B14F-4D97-AF65-F5344CB8AC3E}">
        <p14:creationId xmlns:p14="http://schemas.microsoft.com/office/powerpoint/2010/main" val="2315349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Overhead Example</a:t>
            </a:r>
            <a:endParaRPr lang="en-US" sz="3600" dirty="0"/>
          </a:p>
        </p:txBody>
      </p:sp>
      <p:sp>
        <p:nvSpPr>
          <p:cNvPr id="9" name="Content Placeholder 2"/>
          <p:cNvSpPr>
            <a:spLocks noGrp="1"/>
          </p:cNvSpPr>
          <p:nvPr>
            <p:ph idx="1"/>
          </p:nvPr>
        </p:nvSpPr>
        <p:spPr>
          <a:xfrm>
            <a:off x="457200" y="1295400"/>
            <a:ext cx="8382000" cy="1295400"/>
          </a:xfrm>
        </p:spPr>
        <p:txBody>
          <a:bodyPr/>
          <a:lstStyle/>
          <a:p>
            <a:pPr algn="ctr">
              <a:spcBef>
                <a:spcPts val="0"/>
              </a:spcBef>
            </a:pPr>
            <a:r>
              <a:rPr lang="en-US" sz="2400" dirty="0"/>
              <a:t>Rainy Day Umbrellas</a:t>
            </a:r>
          </a:p>
          <a:p>
            <a:pPr algn="ctr">
              <a:spcBef>
                <a:spcPts val="0"/>
              </a:spcBef>
            </a:pPr>
            <a:r>
              <a:rPr lang="en-US" sz="2400" dirty="0"/>
              <a:t>Schedule of Budgeted Manufacturing Overhead</a:t>
            </a:r>
          </a:p>
          <a:p>
            <a:pPr algn="ctr">
              <a:spcBef>
                <a:spcPts val="0"/>
              </a:spcBef>
            </a:pPr>
            <a:r>
              <a:rPr lang="en-US" sz="2400" dirty="0"/>
              <a:t>For the Budget Year Ended December 31</a:t>
            </a:r>
          </a:p>
        </p:txBody>
      </p:sp>
      <p:graphicFrame>
        <p:nvGraphicFramePr>
          <p:cNvPr id="6" name="Table 3"/>
          <p:cNvGraphicFramePr>
            <a:graphicFrameLocks noGrp="1"/>
          </p:cNvGraphicFramePr>
          <p:nvPr>
            <p:extLst>
              <p:ext uri="{D42A27DB-BD31-4B8C-83A1-F6EECF244321}">
                <p14:modId xmlns:p14="http://schemas.microsoft.com/office/powerpoint/2010/main" val="886745601"/>
              </p:ext>
            </p:extLst>
          </p:nvPr>
        </p:nvGraphicFramePr>
        <p:xfrm>
          <a:off x="555635" y="2743200"/>
          <a:ext cx="8032730" cy="3255264"/>
        </p:xfrm>
        <a:graphic>
          <a:graphicData uri="http://schemas.openxmlformats.org/drawingml/2006/table">
            <a:tbl>
              <a:tblPr firstRow="1" bandRow="1">
                <a:tableStyleId>{5C22544A-7EE6-4342-B048-85BDC9FD1C3A}</a:tableStyleId>
              </a:tblPr>
              <a:tblGrid>
                <a:gridCol w="6309360">
                  <a:extLst>
                    <a:ext uri="{9D8B030D-6E8A-4147-A177-3AD203B41FA5}">
                      <a16:colId xmlns:a16="http://schemas.microsoft.com/office/drawing/2014/main" val="4194237438"/>
                    </a:ext>
                  </a:extLst>
                </a:gridCol>
                <a:gridCol w="1723370">
                  <a:extLst>
                    <a:ext uri="{9D8B030D-6E8A-4147-A177-3AD203B41FA5}">
                      <a16:colId xmlns:a16="http://schemas.microsoft.com/office/drawing/2014/main" val="3697610465"/>
                    </a:ext>
                  </a:extLst>
                </a:gridCol>
              </a:tblGrid>
              <a:tr h="274320">
                <a:tc>
                  <a:txBody>
                    <a:bodyPr/>
                    <a:lstStyle/>
                    <a:p>
                      <a:pPr algn="l"/>
                      <a:r>
                        <a:rPr lang="en-US" sz="1800" b="0" dirty="0">
                          <a:solidFill>
                            <a:schemeClr val="tx1"/>
                          </a:solidFill>
                          <a:latin typeface="Arial" panose="020B0604020202020204" pitchFamily="34" charset="0"/>
                          <a:cs typeface="Arial" panose="020B0604020202020204" pitchFamily="34" charset="0"/>
                        </a:rPr>
                        <a:t>Variable overhead needed to produce 250,000 units:</a:t>
                      </a:r>
                    </a:p>
                  </a:txBody>
                  <a:tcPr marT="36576" marB="36576">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r"/>
                      <a:endParaRPr lang="en-US" sz="1800" b="0" dirty="0">
                        <a:solidFill>
                          <a:schemeClr val="tx1"/>
                        </a:solidFill>
                        <a:latin typeface="Arial" panose="020B0604020202020204" pitchFamily="34" charset="0"/>
                        <a:cs typeface="Arial" panose="020B0604020202020204" pitchFamily="34" charset="0"/>
                      </a:endParaRPr>
                    </a:p>
                  </a:txBody>
                  <a:tcPr marT="36576" marB="36576">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3745864265"/>
                  </a:ext>
                </a:extLst>
              </a:tr>
              <a:tr h="274320">
                <a:tc>
                  <a:txBody>
                    <a:bodyPr/>
                    <a:lstStyle/>
                    <a:p>
                      <a:pPr marL="182880" algn="l"/>
                      <a:r>
                        <a:rPr lang="en-US" sz="1800" dirty="0">
                          <a:latin typeface="Arial" panose="020B0604020202020204" pitchFamily="34" charset="0"/>
                          <a:cs typeface="Arial" panose="020B0604020202020204" pitchFamily="34" charset="0"/>
                        </a:rPr>
                        <a:t>Indirect materials and supplies @ $0.15 per unit</a:t>
                      </a:r>
                    </a:p>
                  </a:txBody>
                  <a:tcPr marT="36576" marB="36576">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r"/>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  37,500</a:t>
                      </a:r>
                    </a:p>
                  </a:txBody>
                  <a:tcPr marT="36576" marB="36576">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1421202159"/>
                  </a:ext>
                </a:extLst>
              </a:tr>
              <a:tr h="274320">
                <a:tc>
                  <a:txBody>
                    <a:bodyPr/>
                    <a:lstStyle/>
                    <a:p>
                      <a:pPr marL="182880" algn="l"/>
                      <a:r>
                        <a:rPr lang="sv-SE" sz="1800" b="0" i="0" u="none" strike="noStrike" kern="1200" baseline="0" dirty="0">
                          <a:solidFill>
                            <a:schemeClr val="dk1"/>
                          </a:solidFill>
                          <a:latin typeface="Arial" panose="020B0604020202020204" pitchFamily="34" charset="0"/>
                          <a:ea typeface="+mn-ea"/>
                          <a:cs typeface="Arial" panose="020B0604020202020204" pitchFamily="34" charset="0"/>
                        </a:rPr>
                        <a:t>Materials handling @ $0.20 per unit</a:t>
                      </a:r>
                    </a:p>
                  </a:txBody>
                  <a:tcPr marT="36576" marB="36576">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r"/>
                      <a:r>
                        <a:rPr lang="en-US" sz="1800" dirty="0">
                          <a:latin typeface="Arial" panose="020B0604020202020204" pitchFamily="34" charset="0"/>
                          <a:cs typeface="Arial" panose="020B0604020202020204" pitchFamily="34" charset="0"/>
                        </a:rPr>
                        <a:t>50,000</a:t>
                      </a:r>
                    </a:p>
                  </a:txBody>
                  <a:tcPr marT="36576" marB="36576">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1121792482"/>
                  </a:ext>
                </a:extLst>
              </a:tr>
              <a:tr h="256032">
                <a:tc>
                  <a:txBody>
                    <a:bodyPr/>
                    <a:lstStyle/>
                    <a:p>
                      <a:pPr marL="182880" algn="l"/>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Other indirect labor @ $0.05 per unit</a:t>
                      </a:r>
                    </a:p>
                  </a:txBody>
                  <a:tcPr marT="36576" marB="36576">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r"/>
                      <a:r>
                        <a:rPr lang="en-US" sz="1800" i="0" u="sng" dirty="0">
                          <a:latin typeface="Arial" panose="020B0604020202020204" pitchFamily="34" charset="0"/>
                          <a:cs typeface="Arial" panose="020B0604020202020204" pitchFamily="34" charset="0"/>
                        </a:rPr>
                        <a:t>   12,500</a:t>
                      </a:r>
                    </a:p>
                  </a:txBody>
                  <a:tcPr marT="36576" marB="36576">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3127014178"/>
                  </a:ext>
                </a:extLst>
              </a:tr>
              <a:tr h="274320">
                <a:tc>
                  <a:txBody>
                    <a:bodyPr/>
                    <a:lstStyle/>
                    <a:p>
                      <a:pPr algn="l"/>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Total variable overhead</a:t>
                      </a:r>
                    </a:p>
                  </a:txBody>
                  <a:tcPr marT="36576" marB="36576">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r"/>
                      <a:r>
                        <a:rPr lang="en-US" sz="1800" dirty="0">
                          <a:latin typeface="Arial" panose="020B0604020202020204" pitchFamily="34" charset="0"/>
                          <a:cs typeface="Arial" panose="020B0604020202020204" pitchFamily="34" charset="0"/>
                        </a:rPr>
                        <a:t>$100,000</a:t>
                      </a:r>
                    </a:p>
                  </a:txBody>
                  <a:tcPr marT="36576" marB="36576">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428663806"/>
                  </a:ext>
                </a:extLst>
              </a:tr>
              <a:tr h="274320">
                <a:tc>
                  <a:txBody>
                    <a:bodyPr/>
                    <a:lstStyle/>
                    <a:p>
                      <a:pPr algn="l"/>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Fixed manufacturing overhead (supervisory labor $83K,</a:t>
                      </a:r>
                    </a:p>
                    <a:p>
                      <a:pPr marL="182880" algn="l"/>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maintenance and repairs $50K, plant administration $85K,</a:t>
                      </a:r>
                    </a:p>
                    <a:p>
                      <a:pPr marL="182880" algn="l"/>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utilities $55K, depreciation $140K, insurance $30K,</a:t>
                      </a:r>
                    </a:p>
                    <a:p>
                      <a:pPr marL="182880" algn="l"/>
                      <a:r>
                        <a:rPr lang="en-US" sz="1800" b="0" i="0" u="none" strike="noStrike" kern="1200" baseline="0" dirty="0">
                          <a:solidFill>
                            <a:schemeClr val="dk1"/>
                          </a:solidFill>
                          <a:latin typeface="Arial" panose="020B0604020202020204" pitchFamily="34" charset="0"/>
                          <a:ea typeface="+mn-ea"/>
                          <a:cs typeface="Arial" panose="020B0604020202020204" pitchFamily="34" charset="0"/>
                        </a:rPr>
                        <a:t>property taxes $60K, and other $22K)</a:t>
                      </a:r>
                    </a:p>
                  </a:txBody>
                  <a:tcPr marT="36576" marB="36576">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r"/>
                      <a:r>
                        <a:rPr lang="en-US" sz="1800" u="sng" dirty="0">
                          <a:latin typeface="Arial" panose="020B0604020202020204" pitchFamily="34" charset="0"/>
                          <a:cs typeface="Arial" panose="020B0604020202020204" pitchFamily="34" charset="0"/>
                        </a:rPr>
                        <a:t>$525,000</a:t>
                      </a:r>
                    </a:p>
                  </a:txBody>
                  <a:tcPr marT="36576" marB="36576" anchor="b">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4221137825"/>
                  </a:ext>
                </a:extLst>
              </a:tr>
              <a:tr h="274320">
                <a:tc>
                  <a:txBody>
                    <a:bodyPr/>
                    <a:lstStyle/>
                    <a:p>
                      <a:pPr algn="l"/>
                      <a:r>
                        <a:rPr lang="en-US" sz="1800" dirty="0">
                          <a:latin typeface="Arial" panose="020B0604020202020204" pitchFamily="34" charset="0"/>
                          <a:cs typeface="Arial" panose="020B0604020202020204" pitchFamily="34" charset="0"/>
                        </a:rPr>
                        <a:t>Total manufacturing overhead</a:t>
                      </a:r>
                    </a:p>
                  </a:txBody>
                  <a:tcPr marT="36576" marB="36576">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r"/>
                      <a:r>
                        <a:rPr lang="en-US" sz="1800" u="dbl" baseline="0" dirty="0">
                          <a:latin typeface="Arial" panose="020B0604020202020204" pitchFamily="34" charset="0"/>
                          <a:cs typeface="Arial" panose="020B0604020202020204" pitchFamily="34" charset="0"/>
                        </a:rPr>
                        <a:t>$625,000</a:t>
                      </a:r>
                    </a:p>
                  </a:txBody>
                  <a:tcPr marT="36576" marB="36576">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2669202445"/>
                  </a:ext>
                </a:extLst>
              </a:tr>
            </a:tbl>
          </a:graphicData>
        </a:graphic>
      </p:graphicFrame>
      <p:sp>
        <p:nvSpPr>
          <p:cNvPr id="24" name="Content Placeholder 4"/>
          <p:cNvSpPr>
            <a:spLocks noGrp="1"/>
          </p:cNvSpPr>
          <p:nvPr>
            <p:ph idx="13"/>
          </p:nvPr>
        </p:nvSpPr>
        <p:spPr>
          <a:xfrm>
            <a:off x="0" y="0"/>
            <a:ext cx="457200" cy="457200"/>
          </a:xfrm>
          <a:solidFill>
            <a:srgbClr val="BEBEBE"/>
          </a:solidFill>
        </p:spPr>
        <p:txBody>
          <a:bodyPr anchor="ctr"/>
          <a:lstStyle/>
          <a:p>
            <a:pPr algn="ctr"/>
            <a:r>
              <a:rPr lang="en-US" sz="1000" b="1" dirty="0"/>
              <a:t>LO 13-4</a:t>
            </a:r>
          </a:p>
        </p:txBody>
      </p:sp>
    </p:spTree>
    <p:extLst>
      <p:ext uri="{BB962C8B-B14F-4D97-AF65-F5344CB8AC3E}">
        <p14:creationId xmlns:p14="http://schemas.microsoft.com/office/powerpoint/2010/main" val="2515375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Cost of Goods Sold Example</a:t>
            </a:r>
            <a:endParaRPr lang="en-US" sz="1400" dirty="0"/>
          </a:p>
        </p:txBody>
      </p:sp>
      <p:sp>
        <p:nvSpPr>
          <p:cNvPr id="3" name="Content Placeholder 2"/>
          <p:cNvSpPr>
            <a:spLocks noGrp="1"/>
          </p:cNvSpPr>
          <p:nvPr>
            <p:ph idx="1"/>
          </p:nvPr>
        </p:nvSpPr>
        <p:spPr>
          <a:xfrm>
            <a:off x="1905000" y="1219200"/>
            <a:ext cx="5334000" cy="990600"/>
          </a:xfrm>
        </p:spPr>
        <p:txBody>
          <a:bodyPr/>
          <a:lstStyle/>
          <a:p>
            <a:pPr algn="ctr">
              <a:spcBef>
                <a:spcPts val="0"/>
              </a:spcBef>
              <a:spcAft>
                <a:spcPts val="300"/>
              </a:spcAft>
            </a:pPr>
            <a:r>
              <a:rPr lang="en-US" sz="1800" dirty="0"/>
              <a:t>Rainy Day Umbrellas</a:t>
            </a:r>
          </a:p>
          <a:p>
            <a:pPr algn="ctr">
              <a:spcBef>
                <a:spcPts val="0"/>
              </a:spcBef>
              <a:spcAft>
                <a:spcPts val="300"/>
              </a:spcAft>
            </a:pPr>
            <a:r>
              <a:rPr lang="en-US" sz="1800" dirty="0"/>
              <a:t>Budgeted Statement of Cost of Goods Sold</a:t>
            </a:r>
          </a:p>
          <a:p>
            <a:pPr algn="ctr">
              <a:spcBef>
                <a:spcPts val="0"/>
              </a:spcBef>
              <a:spcAft>
                <a:spcPts val="300"/>
              </a:spcAft>
            </a:pPr>
            <a:r>
              <a:rPr lang="en-US" sz="1800" dirty="0"/>
              <a:t> For the Budget Year Ended December 31</a:t>
            </a:r>
          </a:p>
        </p:txBody>
      </p:sp>
      <p:graphicFrame>
        <p:nvGraphicFramePr>
          <p:cNvPr id="13" name="Table 3"/>
          <p:cNvGraphicFramePr>
            <a:graphicFrameLocks noGrp="1"/>
          </p:cNvGraphicFramePr>
          <p:nvPr>
            <p:extLst>
              <p:ext uri="{D42A27DB-BD31-4B8C-83A1-F6EECF244321}">
                <p14:modId xmlns:p14="http://schemas.microsoft.com/office/powerpoint/2010/main" val="717208027"/>
              </p:ext>
            </p:extLst>
          </p:nvPr>
        </p:nvGraphicFramePr>
        <p:xfrm>
          <a:off x="487517" y="2231136"/>
          <a:ext cx="8168967" cy="3998976"/>
        </p:xfrm>
        <a:graphic>
          <a:graphicData uri="http://schemas.openxmlformats.org/drawingml/2006/table">
            <a:tbl>
              <a:tblPr firstRow="1" bandRow="1">
                <a:tableStyleId>{5C22544A-7EE6-4342-B048-85BDC9FD1C3A}</a:tableStyleId>
              </a:tblPr>
              <a:tblGrid>
                <a:gridCol w="3840480">
                  <a:extLst>
                    <a:ext uri="{9D8B030D-6E8A-4147-A177-3AD203B41FA5}">
                      <a16:colId xmlns:a16="http://schemas.microsoft.com/office/drawing/2014/main" val="4194237438"/>
                    </a:ext>
                  </a:extLst>
                </a:gridCol>
                <a:gridCol w="1463040">
                  <a:extLst>
                    <a:ext uri="{9D8B030D-6E8A-4147-A177-3AD203B41FA5}">
                      <a16:colId xmlns:a16="http://schemas.microsoft.com/office/drawing/2014/main" val="3697610465"/>
                    </a:ext>
                  </a:extLst>
                </a:gridCol>
                <a:gridCol w="1554480">
                  <a:extLst>
                    <a:ext uri="{9D8B030D-6E8A-4147-A177-3AD203B41FA5}">
                      <a16:colId xmlns:a16="http://schemas.microsoft.com/office/drawing/2014/main" val="516298037"/>
                    </a:ext>
                  </a:extLst>
                </a:gridCol>
                <a:gridCol w="1310967">
                  <a:extLst>
                    <a:ext uri="{9D8B030D-6E8A-4147-A177-3AD203B41FA5}">
                      <a16:colId xmlns:a16="http://schemas.microsoft.com/office/drawing/2014/main" val="351939781"/>
                    </a:ext>
                  </a:extLst>
                </a:gridCol>
              </a:tblGrid>
              <a:tr h="182880">
                <a:tc>
                  <a:txBody>
                    <a:bodyPr/>
                    <a:lstStyle/>
                    <a:p>
                      <a:pPr algn="l"/>
                      <a:r>
                        <a:rPr lang="en-US" sz="1400" b="0" dirty="0">
                          <a:solidFill>
                            <a:schemeClr val="tx1"/>
                          </a:solidFill>
                          <a:latin typeface="Arial" panose="020B0604020202020204" pitchFamily="34" charset="0"/>
                          <a:cs typeface="Arial" panose="020B0604020202020204" pitchFamily="34" charset="0"/>
                        </a:rPr>
                        <a:t>Beginning work-in-process inventory</a:t>
                      </a: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endParaRPr lang="en-US" sz="1400" b="0"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endParaRPr lang="en-US" sz="1400" b="0"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dirty="0">
                          <a:solidFill>
                            <a:schemeClr val="tx1"/>
                          </a:solidFill>
                          <a:latin typeface="Arial" panose="020B0604020202020204" pitchFamily="34" charset="0"/>
                          <a:cs typeface="Arial" panose="020B0604020202020204" pitchFamily="34" charset="0"/>
                        </a:rPr>
                        <a:t>$            -0-</a:t>
                      </a: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extLst>
                  <a:ext uri="{0D108BD9-81ED-4DB2-BD59-A6C34878D82A}">
                    <a16:rowId xmlns:a16="http://schemas.microsoft.com/office/drawing/2014/main" val="3745864265"/>
                  </a:ext>
                </a:extLst>
              </a:tr>
              <a:tr h="182880">
                <a:tc>
                  <a:txBody>
                    <a:bodyPr/>
                    <a:lstStyle/>
                    <a:p>
                      <a:pPr algn="l"/>
                      <a:r>
                        <a:rPr lang="en-US" sz="1400" dirty="0">
                          <a:latin typeface="Arial" panose="020B0604020202020204" pitchFamily="34" charset="0"/>
                          <a:cs typeface="Arial" panose="020B0604020202020204" pitchFamily="34" charset="0"/>
                        </a:rPr>
                        <a:t>Manufacturing costs:</a:t>
                      </a: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endParaRPr lang="en-US" sz="1400" dirty="0">
                        <a:latin typeface="Arial" panose="020B0604020202020204" pitchFamily="34" charset="0"/>
                        <a:cs typeface="Arial" panose="020B0604020202020204" pitchFamily="34" charset="0"/>
                      </a:endParaRP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endParaRPr lang="en-US" sz="1400" dirty="0">
                        <a:latin typeface="Arial" panose="020B0604020202020204" pitchFamily="34" charset="0"/>
                        <a:cs typeface="Arial" panose="020B0604020202020204" pitchFamily="34" charset="0"/>
                      </a:endParaRP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Arial" panose="020B0604020202020204" pitchFamily="34" charset="0"/>
                        <a:cs typeface="Arial" panose="020B0604020202020204" pitchFamily="34" charset="0"/>
                      </a:endParaRP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extLst>
                  <a:ext uri="{0D108BD9-81ED-4DB2-BD59-A6C34878D82A}">
                    <a16:rowId xmlns:a16="http://schemas.microsoft.com/office/drawing/2014/main" val="1421202159"/>
                  </a:ext>
                </a:extLst>
              </a:tr>
              <a:tr h="182880">
                <a:tc>
                  <a:txBody>
                    <a:bodyPr/>
                    <a:lstStyle/>
                    <a:p>
                      <a:pPr marL="182880" algn="l"/>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Direct materials:</a:t>
                      </a: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endParaRPr lang="en-US" sz="1400" dirty="0">
                        <a:latin typeface="Arial" panose="020B0604020202020204" pitchFamily="34" charset="0"/>
                        <a:cs typeface="Arial" panose="020B0604020202020204" pitchFamily="34" charset="0"/>
                      </a:endParaRP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endParaRPr lang="en-US" sz="1400" dirty="0">
                        <a:latin typeface="Arial" panose="020B0604020202020204" pitchFamily="34" charset="0"/>
                        <a:cs typeface="Arial" panose="020B0604020202020204" pitchFamily="34" charset="0"/>
                      </a:endParaRP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endParaRPr lang="en-US" sz="1400" dirty="0">
                        <a:latin typeface="Arial" panose="020B0604020202020204" pitchFamily="34" charset="0"/>
                        <a:cs typeface="Arial" panose="020B0604020202020204" pitchFamily="34" charset="0"/>
                      </a:endParaRP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extLst>
                  <a:ext uri="{0D108BD9-81ED-4DB2-BD59-A6C34878D82A}">
                    <a16:rowId xmlns:a16="http://schemas.microsoft.com/office/drawing/2014/main" val="1121792482"/>
                  </a:ext>
                </a:extLst>
              </a:tr>
              <a:tr h="182880">
                <a:tc>
                  <a:txBody>
                    <a:bodyPr/>
                    <a:lstStyle/>
                    <a:p>
                      <a:pPr marL="274320" algn="l"/>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Beginning inventory</a:t>
                      </a: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u="none" dirty="0">
                          <a:latin typeface="Arial" panose="020B0604020202020204" pitchFamily="34" charset="0"/>
                          <a:cs typeface="Arial" panose="020B0604020202020204" pitchFamily="34" charset="0"/>
                        </a:rPr>
                        <a:t>$     21,000</a:t>
                      </a: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en-US" sz="1400" u="none" dirty="0">
                        <a:latin typeface="Arial" panose="020B0604020202020204" pitchFamily="34" charset="0"/>
                        <a:cs typeface="Arial" panose="020B0604020202020204" pitchFamily="34" charset="0"/>
                      </a:endParaRP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en-US" sz="1400" u="none" dirty="0">
                        <a:latin typeface="Arial" panose="020B0604020202020204" pitchFamily="34" charset="0"/>
                        <a:cs typeface="Arial" panose="020B0604020202020204" pitchFamily="34" charset="0"/>
                      </a:endParaRP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extLst>
                  <a:ext uri="{0D108BD9-81ED-4DB2-BD59-A6C34878D82A}">
                    <a16:rowId xmlns:a16="http://schemas.microsoft.com/office/drawing/2014/main" val="3127014178"/>
                  </a:ext>
                </a:extLst>
              </a:tr>
              <a:tr h="182880">
                <a:tc>
                  <a:txBody>
                    <a:bodyPr/>
                    <a:lstStyle/>
                    <a:p>
                      <a:pPr marL="274320" algn="l"/>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Purchases</a:t>
                      </a: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u="sng" dirty="0">
                          <a:latin typeface="Arial" panose="020B0604020202020204" pitchFamily="34" charset="0"/>
                          <a:cs typeface="Arial" panose="020B0604020202020204" pitchFamily="34" charset="0"/>
                        </a:rPr>
                        <a:t>  2,010,000</a:t>
                      </a: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endParaRPr lang="en-US" sz="1400" dirty="0">
                        <a:latin typeface="Arial" panose="020B0604020202020204" pitchFamily="34" charset="0"/>
                        <a:cs typeface="Arial" panose="020B0604020202020204" pitchFamily="34" charset="0"/>
                      </a:endParaRP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endParaRPr lang="en-US" sz="1400" dirty="0">
                        <a:latin typeface="Arial" panose="020B0604020202020204" pitchFamily="34" charset="0"/>
                        <a:cs typeface="Arial" panose="020B0604020202020204" pitchFamily="34" charset="0"/>
                      </a:endParaRP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extLst>
                  <a:ext uri="{0D108BD9-81ED-4DB2-BD59-A6C34878D82A}">
                    <a16:rowId xmlns:a16="http://schemas.microsoft.com/office/drawing/2014/main" val="428663806"/>
                  </a:ext>
                </a:extLst>
              </a:tr>
              <a:tr h="182880">
                <a:tc>
                  <a:txBody>
                    <a:bodyPr/>
                    <a:lstStyle/>
                    <a:p>
                      <a:pPr marL="274320" algn="l"/>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Materials available for manufacturing</a:t>
                      </a: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dirty="0">
                          <a:latin typeface="Arial" panose="020B0604020202020204" pitchFamily="34" charset="0"/>
                          <a:cs typeface="Arial" panose="020B0604020202020204" pitchFamily="34" charset="0"/>
                        </a:rPr>
                        <a:t>$2,031,000</a:t>
                      </a: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endParaRPr lang="en-US" sz="1400" dirty="0">
                        <a:latin typeface="Arial" panose="020B0604020202020204" pitchFamily="34" charset="0"/>
                        <a:cs typeface="Arial" panose="020B0604020202020204" pitchFamily="34" charset="0"/>
                      </a:endParaRP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endParaRPr lang="en-US" sz="1400" dirty="0">
                        <a:latin typeface="Arial" panose="020B0604020202020204" pitchFamily="34" charset="0"/>
                        <a:cs typeface="Arial" panose="020B0604020202020204" pitchFamily="34" charset="0"/>
                      </a:endParaRP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extLst>
                  <a:ext uri="{0D108BD9-81ED-4DB2-BD59-A6C34878D82A}">
                    <a16:rowId xmlns:a16="http://schemas.microsoft.com/office/drawing/2014/main" val="4221137825"/>
                  </a:ext>
                </a:extLst>
              </a:tr>
              <a:tr h="182880">
                <a:tc>
                  <a:txBody>
                    <a:bodyPr/>
                    <a:lstStyle/>
                    <a:p>
                      <a:pPr marL="274320" algn="l"/>
                      <a:r>
                        <a:rPr lang="en-US" sz="1400" dirty="0">
                          <a:latin typeface="Arial" panose="020B0604020202020204" pitchFamily="34" charset="0"/>
                          <a:cs typeface="Arial" panose="020B0604020202020204" pitchFamily="34" charset="0"/>
                        </a:rPr>
                        <a:t>Less: Ending inventory</a:t>
                      </a: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u="sng" dirty="0">
                          <a:latin typeface="Arial" panose="020B0604020202020204" pitchFamily="34" charset="0"/>
                          <a:cs typeface="Arial" panose="020B0604020202020204" pitchFamily="34" charset="0"/>
                        </a:rPr>
                        <a:t>    (31,000)</a:t>
                      </a: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endParaRPr lang="en-US" sz="1400" dirty="0">
                        <a:latin typeface="Arial" panose="020B0604020202020204" pitchFamily="34" charset="0"/>
                        <a:cs typeface="Arial" panose="020B0604020202020204" pitchFamily="34" charset="0"/>
                      </a:endParaRP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endParaRPr lang="en-US" sz="1400" dirty="0">
                        <a:latin typeface="Arial" panose="020B0604020202020204" pitchFamily="34" charset="0"/>
                        <a:cs typeface="Arial" panose="020B0604020202020204" pitchFamily="34" charset="0"/>
                      </a:endParaRP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extLst>
                  <a:ext uri="{0D108BD9-81ED-4DB2-BD59-A6C34878D82A}">
                    <a16:rowId xmlns:a16="http://schemas.microsoft.com/office/drawing/2014/main" val="2669202445"/>
                  </a:ext>
                </a:extLst>
              </a:tr>
              <a:tr h="182880">
                <a:tc>
                  <a:txBody>
                    <a:bodyPr/>
                    <a:lstStyle/>
                    <a:p>
                      <a:pPr marL="182880" algn="l"/>
                      <a:r>
                        <a:rPr lang="en-US" sz="1400" dirty="0">
                          <a:latin typeface="Arial" panose="020B0604020202020204" pitchFamily="34" charset="0"/>
                          <a:cs typeface="Arial" panose="020B0604020202020204" pitchFamily="34" charset="0"/>
                        </a:rPr>
                        <a:t>Total direct materials costs</a:t>
                      </a: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endParaRPr lang="en-US" sz="1400" dirty="0">
                        <a:latin typeface="Arial" panose="020B0604020202020204" pitchFamily="34" charset="0"/>
                        <a:cs typeface="Arial" panose="020B0604020202020204" pitchFamily="34" charset="0"/>
                      </a:endParaRP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dirty="0">
                          <a:latin typeface="Arial" panose="020B0604020202020204" pitchFamily="34" charset="0"/>
                          <a:cs typeface="Arial" panose="020B0604020202020204" pitchFamily="34" charset="0"/>
                        </a:rPr>
                        <a:t>$2,000,000</a:t>
                      </a: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endParaRPr lang="en-US" sz="1400" dirty="0">
                        <a:latin typeface="Arial" panose="020B0604020202020204" pitchFamily="34" charset="0"/>
                        <a:cs typeface="Arial" panose="020B0604020202020204" pitchFamily="34" charset="0"/>
                      </a:endParaRP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extLst>
                  <a:ext uri="{0D108BD9-81ED-4DB2-BD59-A6C34878D82A}">
                    <a16:rowId xmlns:a16="http://schemas.microsoft.com/office/drawing/2014/main" val="1928401104"/>
                  </a:ext>
                </a:extLst>
              </a:tr>
              <a:tr h="182880">
                <a:tc>
                  <a:txBody>
                    <a:bodyPr/>
                    <a:lstStyle/>
                    <a:p>
                      <a:pPr marL="182880" algn="l"/>
                      <a:r>
                        <a:rPr lang="en-US" sz="1400" dirty="0">
                          <a:latin typeface="Arial" panose="020B0604020202020204" pitchFamily="34" charset="0"/>
                          <a:cs typeface="Arial" panose="020B0604020202020204" pitchFamily="34" charset="0"/>
                        </a:rPr>
                        <a:t>Direct labor</a:t>
                      </a: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endParaRPr lang="en-US" sz="1400" dirty="0">
                        <a:latin typeface="Arial" panose="020B0604020202020204" pitchFamily="34" charset="0"/>
                        <a:cs typeface="Arial" panose="020B0604020202020204" pitchFamily="34" charset="0"/>
                      </a:endParaRP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dirty="0">
                          <a:latin typeface="Arial" panose="020B0604020202020204" pitchFamily="34" charset="0"/>
                          <a:cs typeface="Arial" panose="020B0604020202020204" pitchFamily="34" charset="0"/>
                        </a:rPr>
                        <a:t>1,500,000</a:t>
                      </a: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endParaRPr lang="en-US" sz="1400" dirty="0">
                        <a:latin typeface="Arial" panose="020B0604020202020204" pitchFamily="34" charset="0"/>
                        <a:cs typeface="Arial" panose="020B0604020202020204" pitchFamily="34" charset="0"/>
                      </a:endParaRP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extLst>
                  <a:ext uri="{0D108BD9-81ED-4DB2-BD59-A6C34878D82A}">
                    <a16:rowId xmlns:a16="http://schemas.microsoft.com/office/drawing/2014/main" val="3510826148"/>
                  </a:ext>
                </a:extLst>
              </a:tr>
              <a:tr h="182880">
                <a:tc>
                  <a:txBody>
                    <a:bodyPr/>
                    <a:lstStyle/>
                    <a:p>
                      <a:pPr marL="182880" algn="l"/>
                      <a:r>
                        <a:rPr lang="en-US" sz="1400" dirty="0">
                          <a:latin typeface="Arial" panose="020B0604020202020204" pitchFamily="34" charset="0"/>
                          <a:cs typeface="Arial" panose="020B0604020202020204" pitchFamily="34" charset="0"/>
                        </a:rPr>
                        <a:t>Manufacturing overhead</a:t>
                      </a: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endParaRPr lang="en-US" sz="1400" dirty="0">
                        <a:latin typeface="Arial" panose="020B0604020202020204" pitchFamily="34" charset="0"/>
                        <a:cs typeface="Arial" panose="020B0604020202020204" pitchFamily="34" charset="0"/>
                      </a:endParaRP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u="sng" dirty="0">
                          <a:latin typeface="Arial" panose="020B0604020202020204" pitchFamily="34" charset="0"/>
                          <a:cs typeface="Arial" panose="020B0604020202020204" pitchFamily="34" charset="0"/>
                        </a:rPr>
                        <a:t>    625,000</a:t>
                      </a: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endParaRPr lang="en-US" sz="1400" dirty="0">
                        <a:latin typeface="Arial" panose="020B0604020202020204" pitchFamily="34" charset="0"/>
                        <a:cs typeface="Arial" panose="020B0604020202020204" pitchFamily="34" charset="0"/>
                      </a:endParaRP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extLst>
                  <a:ext uri="{0D108BD9-81ED-4DB2-BD59-A6C34878D82A}">
                    <a16:rowId xmlns:a16="http://schemas.microsoft.com/office/drawing/2014/main" val="1124649045"/>
                  </a:ext>
                </a:extLst>
              </a:tr>
              <a:tr h="182880">
                <a:tc>
                  <a:txBody>
                    <a:bodyPr/>
                    <a:lstStyle/>
                    <a:p>
                      <a:pPr algn="l"/>
                      <a:r>
                        <a:rPr lang="en-US" sz="1400" dirty="0">
                          <a:latin typeface="Arial" panose="020B0604020202020204" pitchFamily="34" charset="0"/>
                          <a:cs typeface="Arial" panose="020B0604020202020204" pitchFamily="34" charset="0"/>
                        </a:rPr>
                        <a:t>Total manufacturing costs</a:t>
                      </a: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endParaRPr lang="en-US" sz="1400" dirty="0">
                        <a:latin typeface="Arial" panose="020B0604020202020204" pitchFamily="34" charset="0"/>
                        <a:cs typeface="Arial" panose="020B0604020202020204" pitchFamily="34" charset="0"/>
                      </a:endParaRP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endParaRPr lang="en-US" sz="1400" dirty="0">
                        <a:latin typeface="Arial" panose="020B0604020202020204" pitchFamily="34" charset="0"/>
                        <a:cs typeface="Arial" panose="020B0604020202020204" pitchFamily="34" charset="0"/>
                      </a:endParaRP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dirty="0">
                          <a:latin typeface="Arial" panose="020B0604020202020204" pitchFamily="34" charset="0"/>
                          <a:cs typeface="Arial" panose="020B0604020202020204" pitchFamily="34" charset="0"/>
                        </a:rPr>
                        <a:t>$4,125,000</a:t>
                      </a: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extLst>
                  <a:ext uri="{0D108BD9-81ED-4DB2-BD59-A6C34878D82A}">
                    <a16:rowId xmlns:a16="http://schemas.microsoft.com/office/drawing/2014/main" val="1158431476"/>
                  </a:ext>
                </a:extLst>
              </a:tr>
              <a:tr h="182880">
                <a:tc>
                  <a:txBody>
                    <a:bodyPr/>
                    <a:lstStyle/>
                    <a:p>
                      <a:pPr algn="l"/>
                      <a:r>
                        <a:rPr lang="en-US" sz="1400" dirty="0">
                          <a:latin typeface="Arial" panose="020B0604020202020204" pitchFamily="34" charset="0"/>
                          <a:cs typeface="Arial" panose="020B0604020202020204" pitchFamily="34" charset="0"/>
                        </a:rPr>
                        <a:t>Less: Ending work-in-process</a:t>
                      </a: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endParaRPr lang="en-US" sz="1400" dirty="0">
                        <a:latin typeface="Arial" panose="020B0604020202020204" pitchFamily="34" charset="0"/>
                        <a:cs typeface="Arial" panose="020B0604020202020204" pitchFamily="34" charset="0"/>
                      </a:endParaRP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endParaRPr lang="en-US" sz="1400" dirty="0">
                        <a:latin typeface="Arial" panose="020B0604020202020204" pitchFamily="34" charset="0"/>
                        <a:cs typeface="Arial" panose="020B0604020202020204" pitchFamily="34" charset="0"/>
                      </a:endParaRP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u="sng" dirty="0">
                          <a:latin typeface="Arial" panose="020B0604020202020204" pitchFamily="34" charset="0"/>
                          <a:cs typeface="Arial" panose="020B0604020202020204" pitchFamily="34" charset="0"/>
                        </a:rPr>
                        <a:t>              -0-</a:t>
                      </a: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extLst>
                  <a:ext uri="{0D108BD9-81ED-4DB2-BD59-A6C34878D82A}">
                    <a16:rowId xmlns:a16="http://schemas.microsoft.com/office/drawing/2014/main" val="1597952530"/>
                  </a:ext>
                </a:extLst>
              </a:tr>
              <a:tr h="182880">
                <a:tc>
                  <a:txBody>
                    <a:bodyPr/>
                    <a:lstStyle/>
                    <a:p>
                      <a:pPr algn="l"/>
                      <a:r>
                        <a:rPr lang="en-US" sz="1400" dirty="0">
                          <a:latin typeface="Arial" panose="020B0604020202020204" pitchFamily="34" charset="0"/>
                          <a:cs typeface="Arial" panose="020B0604020202020204" pitchFamily="34" charset="0"/>
                        </a:rPr>
                        <a:t>Cost of goods manufactured</a:t>
                      </a: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endParaRPr lang="en-US" sz="1400" dirty="0">
                        <a:latin typeface="Arial" panose="020B0604020202020204" pitchFamily="34" charset="0"/>
                        <a:cs typeface="Arial" panose="020B0604020202020204" pitchFamily="34" charset="0"/>
                      </a:endParaRP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endParaRPr lang="en-US" sz="1400" dirty="0">
                        <a:latin typeface="Arial" panose="020B0604020202020204" pitchFamily="34" charset="0"/>
                        <a:cs typeface="Arial" panose="020B0604020202020204" pitchFamily="34" charset="0"/>
                      </a:endParaRP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dirty="0">
                          <a:latin typeface="Arial" panose="020B0604020202020204" pitchFamily="34" charset="0"/>
                          <a:cs typeface="Arial" panose="020B0604020202020204" pitchFamily="34" charset="0"/>
                        </a:rPr>
                        <a:t>$4,125,000</a:t>
                      </a: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extLst>
                  <a:ext uri="{0D108BD9-81ED-4DB2-BD59-A6C34878D82A}">
                    <a16:rowId xmlns:a16="http://schemas.microsoft.com/office/drawing/2014/main" val="1114270103"/>
                  </a:ext>
                </a:extLst>
              </a:tr>
              <a:tr h="182880">
                <a:tc>
                  <a:txBody>
                    <a:bodyPr/>
                    <a:lstStyle/>
                    <a:p>
                      <a:pPr algn="l"/>
                      <a:r>
                        <a:rPr lang="en-US" sz="1400" dirty="0">
                          <a:latin typeface="Arial" panose="020B0604020202020204" pitchFamily="34" charset="0"/>
                          <a:cs typeface="Arial" panose="020B0604020202020204" pitchFamily="34" charset="0"/>
                        </a:rPr>
                        <a:t>Add: Beginning finished goods inventory</a:t>
                      </a: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endParaRPr lang="en-US" sz="1400" dirty="0">
                        <a:latin typeface="Arial" panose="020B0604020202020204" pitchFamily="34" charset="0"/>
                        <a:cs typeface="Arial" panose="020B0604020202020204" pitchFamily="34" charset="0"/>
                      </a:endParaRP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endParaRPr lang="en-US" sz="1400" dirty="0">
                        <a:latin typeface="Arial" panose="020B0604020202020204" pitchFamily="34" charset="0"/>
                        <a:cs typeface="Arial" panose="020B0604020202020204" pitchFamily="34" charset="0"/>
                      </a:endParaRP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dirty="0">
                          <a:latin typeface="Arial" panose="020B0604020202020204" pitchFamily="34" charset="0"/>
                          <a:cs typeface="Arial" panose="020B0604020202020204" pitchFamily="34" charset="0"/>
                        </a:rPr>
                        <a:t>320,000</a:t>
                      </a:r>
                      <a:r>
                        <a:rPr lang="en-US" sz="1400" baseline="30000" dirty="0">
                          <a:latin typeface="Arial" panose="020B0604020202020204" pitchFamily="34" charset="0"/>
                          <a:cs typeface="Arial" panose="020B0604020202020204" pitchFamily="34" charset="0"/>
                        </a:rPr>
                        <a:t>a</a:t>
                      </a: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extLst>
                  <a:ext uri="{0D108BD9-81ED-4DB2-BD59-A6C34878D82A}">
                    <a16:rowId xmlns:a16="http://schemas.microsoft.com/office/drawing/2014/main" val="3103621465"/>
                  </a:ext>
                </a:extLst>
              </a:tr>
              <a:tr h="182880">
                <a:tc>
                  <a:txBody>
                    <a:bodyPr/>
                    <a:lstStyle/>
                    <a:p>
                      <a:pPr algn="l"/>
                      <a:r>
                        <a:rPr lang="en-US" sz="1400" dirty="0">
                          <a:latin typeface="Arial" panose="020B0604020202020204" pitchFamily="34" charset="0"/>
                          <a:cs typeface="Arial" panose="020B0604020202020204" pitchFamily="34" charset="0"/>
                        </a:rPr>
                        <a:t>Less: Ending finished goods inventory</a:t>
                      </a: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endParaRPr lang="en-US" sz="1400" dirty="0">
                        <a:latin typeface="Arial" panose="020B0604020202020204" pitchFamily="34" charset="0"/>
                        <a:cs typeface="Arial" panose="020B0604020202020204" pitchFamily="34" charset="0"/>
                      </a:endParaRP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endParaRPr lang="en-US" sz="1400" dirty="0">
                        <a:latin typeface="Arial" panose="020B0604020202020204" pitchFamily="34" charset="0"/>
                        <a:cs typeface="Arial" panose="020B0604020202020204" pitchFamily="34" charset="0"/>
                      </a:endParaRP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u="sng" dirty="0">
                          <a:latin typeface="Arial" panose="020B0604020202020204" pitchFamily="34" charset="0"/>
                          <a:cs typeface="Arial" panose="020B0604020202020204" pitchFamily="34" charset="0"/>
                        </a:rPr>
                        <a:t>  (495,000)</a:t>
                      </a:r>
                      <a:r>
                        <a:rPr lang="en-US" sz="1400" u="sng" baseline="30000" dirty="0">
                          <a:latin typeface="Arial" panose="020B0604020202020204" pitchFamily="34" charset="0"/>
                          <a:cs typeface="Arial" panose="020B0604020202020204" pitchFamily="34" charset="0"/>
                        </a:rPr>
                        <a:t>b</a:t>
                      </a: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extLst>
                  <a:ext uri="{0D108BD9-81ED-4DB2-BD59-A6C34878D82A}">
                    <a16:rowId xmlns:a16="http://schemas.microsoft.com/office/drawing/2014/main" val="2217212549"/>
                  </a:ext>
                </a:extLst>
              </a:tr>
              <a:tr h="182880">
                <a:tc>
                  <a:txBody>
                    <a:bodyPr/>
                    <a:lstStyle/>
                    <a:p>
                      <a:pPr marL="182880" algn="l"/>
                      <a:r>
                        <a:rPr lang="en-US" sz="1400" dirty="0">
                          <a:latin typeface="Arial" panose="020B0604020202020204" pitchFamily="34" charset="0"/>
                          <a:cs typeface="Arial" panose="020B0604020202020204" pitchFamily="34" charset="0"/>
                        </a:rPr>
                        <a:t>Cost of goods sold</a:t>
                      </a: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endParaRPr lang="en-US" sz="1400" dirty="0">
                        <a:latin typeface="Arial" panose="020B0604020202020204" pitchFamily="34" charset="0"/>
                        <a:cs typeface="Arial" panose="020B0604020202020204" pitchFamily="34" charset="0"/>
                      </a:endParaRP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endParaRPr lang="en-US" sz="1400" dirty="0">
                        <a:latin typeface="Arial" panose="020B0604020202020204" pitchFamily="34" charset="0"/>
                        <a:cs typeface="Arial" panose="020B0604020202020204" pitchFamily="34" charset="0"/>
                      </a:endParaRP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u="dbl" baseline="0" dirty="0">
                          <a:latin typeface="Arial" panose="020B0604020202020204" pitchFamily="34" charset="0"/>
                          <a:cs typeface="Arial" panose="020B0604020202020204" pitchFamily="34" charset="0"/>
                        </a:rPr>
                        <a:t>$3,950,000</a:t>
                      </a:r>
                    </a:p>
                  </a:txBody>
                  <a:tcPr marT="18288" marB="18288">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C9EB95"/>
                    </a:solidFill>
                  </a:tcPr>
                </a:tc>
                <a:extLst>
                  <a:ext uri="{0D108BD9-81ED-4DB2-BD59-A6C34878D82A}">
                    <a16:rowId xmlns:a16="http://schemas.microsoft.com/office/drawing/2014/main" val="2016188877"/>
                  </a:ext>
                </a:extLst>
              </a:tr>
            </a:tbl>
          </a:graphicData>
        </a:graphic>
      </p:graphicFrame>
      <p:sp>
        <p:nvSpPr>
          <p:cNvPr id="4" name="Content Placeholder 4"/>
          <p:cNvSpPr>
            <a:spLocks noGrp="1"/>
          </p:cNvSpPr>
          <p:nvPr>
            <p:ph idx="13"/>
          </p:nvPr>
        </p:nvSpPr>
        <p:spPr>
          <a:xfrm>
            <a:off x="472440" y="6251448"/>
            <a:ext cx="8153727" cy="330200"/>
          </a:xfrm>
        </p:spPr>
        <p:txBody>
          <a:bodyPr/>
          <a:lstStyle/>
          <a:p>
            <a:r>
              <a:rPr lang="en-US" sz="1400" baseline="30000" dirty="0">
                <a:solidFill>
                  <a:srgbClr val="000000"/>
                </a:solidFill>
              </a:rPr>
              <a:t>a</a:t>
            </a:r>
            <a:r>
              <a:rPr lang="en-US" sz="1400" dirty="0">
                <a:solidFill>
                  <a:srgbClr val="000000"/>
                </a:solidFill>
              </a:rPr>
              <a:t> Management estimate	</a:t>
            </a:r>
            <a:r>
              <a:rPr lang="en-US" sz="1400" baseline="30000" dirty="0">
                <a:solidFill>
                  <a:srgbClr val="000000"/>
                </a:solidFill>
              </a:rPr>
              <a:t>b</a:t>
            </a:r>
            <a:r>
              <a:rPr lang="en-US" sz="1400" dirty="0">
                <a:solidFill>
                  <a:srgbClr val="000000"/>
                </a:solidFill>
              </a:rPr>
              <a:t> Estimate: (30,000 units × $16.50 = value of finished goods).</a:t>
            </a:r>
          </a:p>
        </p:txBody>
      </p:sp>
      <p:sp>
        <p:nvSpPr>
          <p:cNvPr id="11" name="Content Placeholder 5"/>
          <p:cNvSpPr>
            <a:spLocks noGrp="1"/>
          </p:cNvSpPr>
          <p:nvPr>
            <p:ph idx="14"/>
          </p:nvPr>
        </p:nvSpPr>
        <p:spPr>
          <a:xfrm>
            <a:off x="0" y="0"/>
            <a:ext cx="457200" cy="457200"/>
          </a:xfrm>
          <a:solidFill>
            <a:srgbClr val="BEBEBE"/>
          </a:solidFill>
        </p:spPr>
        <p:txBody>
          <a:bodyPr anchor="ctr"/>
          <a:lstStyle/>
          <a:p>
            <a:pPr algn="ctr"/>
            <a:r>
              <a:rPr lang="en-US" sz="1000" b="1" dirty="0"/>
              <a:t>LO 13-4</a:t>
            </a:r>
          </a:p>
        </p:txBody>
      </p:sp>
    </p:spTree>
    <p:extLst>
      <p:ext uri="{BB962C8B-B14F-4D97-AF65-F5344CB8AC3E}">
        <p14:creationId xmlns:p14="http://schemas.microsoft.com/office/powerpoint/2010/main" val="2062681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13</a:t>
            </a:r>
          </a:p>
        </p:txBody>
      </p:sp>
      <p:sp>
        <p:nvSpPr>
          <p:cNvPr id="3" name="Content Placeholder 2"/>
          <p:cNvSpPr>
            <a:spLocks noGrp="1"/>
          </p:cNvSpPr>
          <p:nvPr>
            <p:ph idx="1"/>
          </p:nvPr>
        </p:nvSpPr>
        <p:spPr/>
        <p:txBody>
          <a:bodyPr/>
          <a:lstStyle/>
          <a:p>
            <a:r>
              <a:rPr lang="en-US" dirty="0"/>
              <a:t>Planning and Budgeting</a:t>
            </a:r>
          </a:p>
        </p:txBody>
      </p:sp>
    </p:spTree>
    <p:extLst>
      <p:ext uri="{BB962C8B-B14F-4D97-AF65-F5344CB8AC3E}">
        <p14:creationId xmlns:p14="http://schemas.microsoft.com/office/powerpoint/2010/main" val="3637680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Marketing and Administrative</a:t>
            </a:r>
            <a:br>
              <a:rPr lang="en-US" sz="3600" dirty="0"/>
            </a:br>
            <a:r>
              <a:rPr lang="en-US" sz="3600" dirty="0"/>
              <a:t>Budget Example</a:t>
            </a:r>
          </a:p>
        </p:txBody>
      </p:sp>
      <p:graphicFrame>
        <p:nvGraphicFramePr>
          <p:cNvPr id="8" name="Table 2"/>
          <p:cNvGraphicFramePr>
            <a:graphicFrameLocks noGrp="1"/>
          </p:cNvGraphicFramePr>
          <p:nvPr>
            <p:extLst>
              <p:ext uri="{D42A27DB-BD31-4B8C-83A1-F6EECF244321}">
                <p14:modId xmlns:p14="http://schemas.microsoft.com/office/powerpoint/2010/main" val="4085943193"/>
              </p:ext>
            </p:extLst>
          </p:nvPr>
        </p:nvGraphicFramePr>
        <p:xfrm>
          <a:off x="365760" y="1202424"/>
          <a:ext cx="8412480" cy="5303520"/>
        </p:xfrm>
        <a:graphic>
          <a:graphicData uri="http://schemas.openxmlformats.org/drawingml/2006/table">
            <a:tbl>
              <a:tblPr firstRow="1" bandRow="1">
                <a:tableStyleId>{5C22544A-7EE6-4342-B048-85BDC9FD1C3A}</a:tableStyleId>
              </a:tblPr>
              <a:tblGrid>
                <a:gridCol w="365760">
                  <a:extLst>
                    <a:ext uri="{9D8B030D-6E8A-4147-A177-3AD203B41FA5}">
                      <a16:colId xmlns:a16="http://schemas.microsoft.com/office/drawing/2014/main" val="4125060767"/>
                    </a:ext>
                  </a:extLst>
                </a:gridCol>
                <a:gridCol w="3749040">
                  <a:extLst>
                    <a:ext uri="{9D8B030D-6E8A-4147-A177-3AD203B41FA5}">
                      <a16:colId xmlns:a16="http://schemas.microsoft.com/office/drawing/2014/main" val="4194237438"/>
                    </a:ext>
                  </a:extLst>
                </a:gridCol>
                <a:gridCol w="1097280">
                  <a:extLst>
                    <a:ext uri="{9D8B030D-6E8A-4147-A177-3AD203B41FA5}">
                      <a16:colId xmlns:a16="http://schemas.microsoft.com/office/drawing/2014/main" val="3697610465"/>
                    </a:ext>
                  </a:extLst>
                </a:gridCol>
                <a:gridCol w="2103120">
                  <a:extLst>
                    <a:ext uri="{9D8B030D-6E8A-4147-A177-3AD203B41FA5}">
                      <a16:colId xmlns:a16="http://schemas.microsoft.com/office/drawing/2014/main" val="516298037"/>
                    </a:ext>
                  </a:extLst>
                </a:gridCol>
                <a:gridCol w="1097280">
                  <a:extLst>
                    <a:ext uri="{9D8B030D-6E8A-4147-A177-3AD203B41FA5}">
                      <a16:colId xmlns:a16="http://schemas.microsoft.com/office/drawing/2014/main" val="3362818623"/>
                    </a:ext>
                  </a:extLst>
                </a:gridCol>
              </a:tblGrid>
              <a:tr h="0">
                <a:tc>
                  <a:txBody>
                    <a:bodyPr/>
                    <a:lstStyle/>
                    <a:p>
                      <a:pPr algn="ctr">
                        <a:lnSpc>
                          <a:spcPct val="100000"/>
                        </a:lnSpc>
                      </a:pPr>
                      <a:endParaRPr lang="en-US" sz="1200" b="0" dirty="0">
                        <a:solidFill>
                          <a:schemeClr val="tx1"/>
                        </a:solidFill>
                        <a:latin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200" b="0" dirty="0">
                          <a:solidFill>
                            <a:schemeClr val="tx1"/>
                          </a:solidFill>
                          <a:latin typeface="Arial" panose="020B0604020202020204" pitchFamily="34" charset="0"/>
                          <a:cs typeface="Arial" panose="020B0604020202020204" pitchFamily="34" charset="0"/>
                        </a:rPr>
                        <a:t>A</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200" b="0" dirty="0">
                          <a:solidFill>
                            <a:schemeClr val="tx1"/>
                          </a:solidFill>
                          <a:latin typeface="Arial" panose="020B0604020202020204" pitchFamily="34" charset="0"/>
                          <a:cs typeface="Arial" panose="020B0604020202020204" pitchFamily="34" charset="0"/>
                        </a:rPr>
                        <a:t>B</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200" b="0" dirty="0">
                          <a:solidFill>
                            <a:schemeClr val="tx1"/>
                          </a:solidFill>
                          <a:latin typeface="Arial" panose="020B0604020202020204" pitchFamily="34" charset="0"/>
                          <a:cs typeface="Arial" panose="020B0604020202020204" pitchFamily="34" charset="0"/>
                        </a:rPr>
                        <a:t>C</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200" b="0" dirty="0">
                          <a:solidFill>
                            <a:schemeClr val="tx1"/>
                          </a:solidFill>
                          <a:latin typeface="Arial" panose="020B0604020202020204" pitchFamily="34" charset="0"/>
                          <a:cs typeface="Arial" panose="020B0604020202020204" pitchFamily="34" charset="0"/>
                        </a:rPr>
                        <a:t>D</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5864265"/>
                  </a:ext>
                </a:extLst>
              </a:tr>
              <a:tr h="0">
                <a:tc>
                  <a:txBody>
                    <a:bodyPr/>
                    <a:lstStyle/>
                    <a:p>
                      <a:pPr algn="ctr">
                        <a:lnSpc>
                          <a:spcPct val="100000"/>
                        </a:lnSpc>
                      </a:pPr>
                      <a:r>
                        <a:rPr lang="en-US" sz="1200" b="0" dirty="0">
                          <a:latin typeface="Arial" panose="020B0604020202020204" pitchFamily="34" charset="0"/>
                          <a:cs typeface="Arial" panose="020B0604020202020204" pitchFamily="34" charset="0"/>
                        </a:rPr>
                        <a:t>1</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1200" b="0" dirty="0">
                        <a:latin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1200" b="0" dirty="0">
                        <a:latin typeface="Arial" panose="020B0604020202020204" pitchFamily="34" charset="0"/>
                        <a:cs typeface="Arial" panose="020B0604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1200" b="0" dirty="0">
                        <a:latin typeface="Arial" panose="020B0604020202020204" pitchFamily="34" charset="0"/>
                        <a:cs typeface="Arial" panose="020B0604020202020204" pitchFamily="34" charset="0"/>
                      </a:endParaRPr>
                    </a:p>
                  </a:txBody>
                  <a:tcPr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1200" b="0" dirty="0">
                        <a:latin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1202159"/>
                  </a:ext>
                </a:extLst>
              </a:tr>
              <a:tr h="0">
                <a:tc>
                  <a:txBody>
                    <a:bodyPr/>
                    <a:lstStyle/>
                    <a:p>
                      <a:pPr algn="ctr">
                        <a:lnSpc>
                          <a:spcPct val="100000"/>
                        </a:lnSpc>
                      </a:pPr>
                      <a:r>
                        <a:rPr lang="en-US" sz="1200" b="0" dirty="0">
                          <a:latin typeface="Arial" panose="020B0604020202020204" pitchFamily="34" charset="0"/>
                          <a:cs typeface="Arial" panose="020B0604020202020204" pitchFamily="34" charset="0"/>
                        </a:rPr>
                        <a:t>2</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1200" b="0" dirty="0">
                        <a:latin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1200" b="0" dirty="0">
                        <a:latin typeface="Arial" panose="020B0604020202020204" pitchFamily="34" charset="0"/>
                        <a:cs typeface="Arial" panose="020B0604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1200" b="0" dirty="0">
                        <a:latin typeface="Arial" panose="020B0604020202020204" pitchFamily="34" charset="0"/>
                        <a:cs typeface="Arial" panose="020B0604020202020204" pitchFamily="34" charset="0"/>
                      </a:endParaRPr>
                    </a:p>
                  </a:txBody>
                  <a:tcPr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endParaRPr lang="en-US" sz="1200" b="0" dirty="0">
                        <a:latin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1792482"/>
                  </a:ext>
                </a:extLst>
              </a:tr>
              <a:tr h="0">
                <a:tc>
                  <a:txBody>
                    <a:bodyPr/>
                    <a:lstStyle/>
                    <a:p>
                      <a:pPr algn="ctr">
                        <a:lnSpc>
                          <a:spcPct val="100000"/>
                        </a:lnSpc>
                      </a:pPr>
                      <a:r>
                        <a:rPr lang="en-US" sz="1200" b="0" dirty="0">
                          <a:latin typeface="Arial" panose="020B0604020202020204" pitchFamily="34" charset="0"/>
                          <a:cs typeface="Arial" panose="020B0604020202020204" pitchFamily="34" charset="0"/>
                        </a:rPr>
                        <a:t>3</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1200" b="0" dirty="0">
                        <a:latin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endParaRPr lang="en-US" sz="1200" b="0" u="none" dirty="0">
                        <a:latin typeface="Arial" panose="020B0604020202020204" pitchFamily="34" charset="0"/>
                        <a:cs typeface="Arial" panose="020B0604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0" u="none" dirty="0">
                        <a:latin typeface="Arial" panose="020B0604020202020204" pitchFamily="34" charset="0"/>
                        <a:cs typeface="Arial" panose="020B0604020202020204" pitchFamily="34" charset="0"/>
                      </a:endParaRPr>
                    </a:p>
                  </a:txBody>
                  <a:tcPr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en-US" sz="1200" b="0" u="none" dirty="0">
                        <a:latin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7014178"/>
                  </a:ext>
                </a:extLst>
              </a:tr>
              <a:tr h="0">
                <a:tc>
                  <a:txBody>
                    <a:bodyPr/>
                    <a:lstStyle/>
                    <a:p>
                      <a:pPr algn="ctr">
                        <a:lnSpc>
                          <a:spcPct val="100000"/>
                        </a:lnSpc>
                      </a:pPr>
                      <a:r>
                        <a:rPr lang="en-US" sz="1200" b="0" dirty="0">
                          <a:latin typeface="Arial" panose="020B0604020202020204" pitchFamily="34" charset="0"/>
                          <a:cs typeface="Arial" panose="020B0604020202020204" pitchFamily="34" charset="0"/>
                        </a:rPr>
                        <a:t>4</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663806"/>
                  </a:ext>
                </a:extLst>
              </a:tr>
              <a:tr h="0">
                <a:tc>
                  <a:txBody>
                    <a:bodyPr/>
                    <a:lstStyle/>
                    <a:p>
                      <a:pPr algn="ctr">
                        <a:lnSpc>
                          <a:spcPct val="100000"/>
                        </a:lnSpc>
                      </a:pPr>
                      <a:r>
                        <a:rPr lang="en-US" sz="1200" b="0" dirty="0">
                          <a:latin typeface="Arial" panose="020B0604020202020204" pitchFamily="34" charset="0"/>
                          <a:cs typeface="Arial" panose="020B0604020202020204" pitchFamily="34" charset="0"/>
                        </a:rPr>
                        <a:t>5</a:t>
                      </a:r>
                    </a:p>
                  </a:txBody>
                  <a:tcPr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Variable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For Total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1137825"/>
                  </a:ext>
                </a:extLst>
              </a:tr>
              <a:tr h="0">
                <a:tc>
                  <a:txBody>
                    <a:bodyPr/>
                    <a:lstStyle/>
                    <a:p>
                      <a:pPr algn="ctr">
                        <a:lnSpc>
                          <a:spcPct val="100000"/>
                        </a:lnSpc>
                      </a:pPr>
                      <a:r>
                        <a:rPr lang="en-US" sz="1200" b="0" dirty="0">
                          <a:latin typeface="Arial" panose="020B0604020202020204" pitchFamily="34" charset="0"/>
                          <a:cs typeface="Arial" panose="020B0604020202020204" pitchFamily="34" charset="0"/>
                        </a:rPr>
                        <a:t>6</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Marketing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Sales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9202445"/>
                  </a:ext>
                </a:extLst>
              </a:tr>
              <a:tr h="0">
                <a:tc>
                  <a:txBody>
                    <a:bodyPr/>
                    <a:lstStyle/>
                    <a:p>
                      <a:pPr algn="ctr">
                        <a:lnSpc>
                          <a:spcPct val="100000"/>
                        </a:lnSpc>
                      </a:pPr>
                      <a:r>
                        <a:rPr lang="en-US" sz="1200" b="0" dirty="0">
                          <a:latin typeface="Arial" panose="020B0604020202020204" pitchFamily="34" charset="0"/>
                          <a:cs typeface="Arial" panose="020B0604020202020204" pitchFamily="34" charset="0"/>
                        </a:rPr>
                        <a:t>7</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Per Unit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240,000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units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9024778"/>
                  </a:ext>
                </a:extLst>
              </a:tr>
              <a:tr h="0">
                <a:tc>
                  <a:txBody>
                    <a:bodyPr/>
                    <a:lstStyle/>
                    <a:p>
                      <a:pPr algn="ctr">
                        <a:lnSpc>
                          <a:spcPct val="100000"/>
                        </a:lnSpc>
                      </a:pPr>
                      <a:r>
                        <a:rPr lang="en-US" sz="1200" b="0" dirty="0">
                          <a:latin typeface="Arial" panose="020B0604020202020204" pitchFamily="34" charset="0"/>
                          <a:cs typeface="Arial" panose="020B0604020202020204" pitchFamily="34" charset="0"/>
                        </a:rPr>
                        <a:t>8</a:t>
                      </a:r>
                    </a:p>
                  </a:txBody>
                  <a:tcPr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Variable marketing costs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Sold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(Exhibit 13.2)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198630"/>
                  </a:ext>
                </a:extLst>
              </a:tr>
              <a:tr h="0">
                <a:tc>
                  <a:txBody>
                    <a:bodyPr/>
                    <a:lstStyle/>
                    <a:p>
                      <a:pPr algn="ctr">
                        <a:lnSpc>
                          <a:spcPct val="100000"/>
                        </a:lnSpc>
                      </a:pPr>
                      <a:r>
                        <a:rPr lang="en-US" sz="1200" b="0" dirty="0">
                          <a:latin typeface="Arial" panose="020B0604020202020204" pitchFamily="34" charset="0"/>
                          <a:cs typeface="Arial" panose="020B0604020202020204" pitchFamily="34" charset="0"/>
                        </a:rPr>
                        <a:t>9</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Sales commissions</a:t>
                      </a:r>
                    </a:p>
                  </a:txBody>
                  <a:tcPr marL="1828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        1.50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           360,000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7181488"/>
                  </a:ext>
                </a:extLst>
              </a:tr>
              <a:tr h="0">
                <a:tc>
                  <a:txBody>
                    <a:bodyPr/>
                    <a:lstStyle/>
                    <a:p>
                      <a:pPr algn="ctr">
                        <a:lnSpc>
                          <a:spcPct val="100000"/>
                        </a:lnSpc>
                      </a:pPr>
                      <a:r>
                        <a:rPr lang="en-US" sz="1200" b="0" dirty="0">
                          <a:latin typeface="Arial" panose="020B0604020202020204" pitchFamily="34" charset="0"/>
                          <a:cs typeface="Arial" panose="020B0604020202020204" pitchFamily="34" charset="0"/>
                        </a:rPr>
                        <a:t>10</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Other marketing</a:t>
                      </a:r>
                    </a:p>
                  </a:txBody>
                  <a:tcPr marL="1828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0.75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u="sng" dirty="0">
                          <a:effectLst/>
                          <a:latin typeface="Arial" panose="020B0604020202020204" pitchFamily="34" charset="0"/>
                          <a:ea typeface="Calibri" panose="020F0502020204030204" pitchFamily="34" charset="0"/>
                          <a:cs typeface="Arial" panose="020B0604020202020204" pitchFamily="34" charset="0"/>
                        </a:rPr>
                        <a:t> 180,000</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350454"/>
                  </a:ext>
                </a:extLst>
              </a:tr>
              <a:tr h="0">
                <a:tc>
                  <a:txBody>
                    <a:bodyPr/>
                    <a:lstStyle/>
                    <a:p>
                      <a:pPr algn="ctr">
                        <a:lnSpc>
                          <a:spcPct val="100000"/>
                        </a:lnSpc>
                      </a:pPr>
                      <a:r>
                        <a:rPr lang="en-US" sz="1200" b="0" dirty="0">
                          <a:latin typeface="Arial" panose="020B0604020202020204" pitchFamily="34" charset="0"/>
                          <a:cs typeface="Arial" panose="020B0604020202020204" pitchFamily="34" charset="0"/>
                        </a:rPr>
                        <a:t>11</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Total variable marketing costs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  540,000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4067474"/>
                  </a:ext>
                </a:extLst>
              </a:tr>
              <a:tr h="0">
                <a:tc>
                  <a:txBody>
                    <a:bodyPr/>
                    <a:lstStyle/>
                    <a:p>
                      <a:pPr algn="ctr">
                        <a:lnSpc>
                          <a:spcPct val="100000"/>
                        </a:lnSpc>
                      </a:pPr>
                      <a:r>
                        <a:rPr lang="en-US" sz="1200" b="0" dirty="0">
                          <a:latin typeface="Arial" panose="020B0604020202020204" pitchFamily="34" charset="0"/>
                          <a:cs typeface="Arial" panose="020B0604020202020204" pitchFamily="34" charset="0"/>
                        </a:rPr>
                        <a:t>12</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Fixed marketing costs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5705711"/>
                  </a:ext>
                </a:extLst>
              </a:tr>
              <a:tr h="0">
                <a:tc>
                  <a:txBody>
                    <a:bodyPr/>
                    <a:lstStyle/>
                    <a:p>
                      <a:pPr algn="ctr">
                        <a:lnSpc>
                          <a:spcPct val="100000"/>
                        </a:lnSpc>
                      </a:pPr>
                      <a:r>
                        <a:rPr lang="en-US" sz="1200" b="0" dirty="0">
                          <a:latin typeface="Arial" panose="020B0604020202020204" pitchFamily="34" charset="0"/>
                          <a:cs typeface="Arial" panose="020B0604020202020204" pitchFamily="34" charset="0"/>
                        </a:rPr>
                        <a:t>13</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Sales salaries</a:t>
                      </a:r>
                    </a:p>
                  </a:txBody>
                  <a:tcPr marL="1828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           130,000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8649841"/>
                  </a:ext>
                </a:extLst>
              </a:tr>
              <a:tr h="0">
                <a:tc>
                  <a:txBody>
                    <a:bodyPr/>
                    <a:lstStyle/>
                    <a:p>
                      <a:pPr algn="ctr">
                        <a:lnSpc>
                          <a:spcPct val="100000"/>
                        </a:lnSpc>
                      </a:pPr>
                      <a:r>
                        <a:rPr lang="en-US" sz="1200" b="0" dirty="0">
                          <a:latin typeface="Arial" panose="020B0604020202020204" pitchFamily="34" charset="0"/>
                          <a:cs typeface="Arial" panose="020B0604020202020204" pitchFamily="34" charset="0"/>
                        </a:rPr>
                        <a:t>14</a:t>
                      </a:r>
                    </a:p>
                  </a:txBody>
                  <a:tcPr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Advertising</a:t>
                      </a:r>
                    </a:p>
                  </a:txBody>
                  <a:tcPr marL="1828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153,000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5403222"/>
                  </a:ext>
                </a:extLst>
              </a:tr>
              <a:tr h="0">
                <a:tc>
                  <a:txBody>
                    <a:bodyPr/>
                    <a:lstStyle/>
                    <a:p>
                      <a:pPr algn="ctr">
                        <a:lnSpc>
                          <a:spcPct val="100000"/>
                        </a:lnSpc>
                      </a:pPr>
                      <a:r>
                        <a:rPr lang="en-US" sz="1200" b="0" dirty="0">
                          <a:latin typeface="Arial" panose="020B0604020202020204" pitchFamily="34" charset="0"/>
                          <a:cs typeface="Arial" panose="020B0604020202020204" pitchFamily="34" charset="0"/>
                        </a:rPr>
                        <a:t>15</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Other </a:t>
                      </a:r>
                    </a:p>
                  </a:txBody>
                  <a:tcPr marL="1828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u="sng" dirty="0">
                          <a:effectLst/>
                          <a:latin typeface="Arial" panose="020B0604020202020204" pitchFamily="34" charset="0"/>
                          <a:ea typeface="Calibri" panose="020F0502020204030204" pitchFamily="34" charset="0"/>
                          <a:cs typeface="Arial" panose="020B0604020202020204" pitchFamily="34" charset="0"/>
                        </a:rPr>
                        <a:t>   67,000</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u="none" strike="noStrike">
                          <a:effectLst/>
                          <a:latin typeface="Arial" panose="020B0604020202020204" pitchFamily="34" charset="0"/>
                          <a:ea typeface="Calibri" panose="020F0502020204030204" pitchFamily="34" charset="0"/>
                          <a:cs typeface="Arial" panose="020B0604020202020204" pitchFamily="34" charset="0"/>
                        </a:rPr>
                        <a:t> </a:t>
                      </a:r>
                      <a:endParaRPr lang="en-US" sz="12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7300108"/>
                  </a:ext>
                </a:extLst>
              </a:tr>
              <a:tr h="0">
                <a:tc>
                  <a:txBody>
                    <a:bodyPr/>
                    <a:lstStyle/>
                    <a:p>
                      <a:pPr algn="ctr">
                        <a:lnSpc>
                          <a:spcPct val="100000"/>
                        </a:lnSpc>
                      </a:pPr>
                      <a:r>
                        <a:rPr lang="en-US" sz="1200" b="0" dirty="0">
                          <a:latin typeface="Arial" panose="020B0604020202020204" pitchFamily="34" charset="0"/>
                          <a:cs typeface="Arial" panose="020B0604020202020204" pitchFamily="34" charset="0"/>
                        </a:rPr>
                        <a:t>16</a:t>
                      </a:r>
                    </a:p>
                  </a:txBody>
                  <a:tcPr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Total fixed marketing costs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u="none" strike="noStrike">
                          <a:effectLst/>
                          <a:latin typeface="Arial" panose="020B0604020202020204" pitchFamily="34" charset="0"/>
                          <a:ea typeface="Calibri" panose="020F0502020204030204" pitchFamily="34" charset="0"/>
                          <a:cs typeface="Arial" panose="020B0604020202020204" pitchFamily="34" charset="0"/>
                        </a:rPr>
                        <a:t> </a:t>
                      </a:r>
                      <a:endParaRPr lang="en-US" sz="12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u="sng" dirty="0">
                          <a:effectLst/>
                          <a:latin typeface="Arial" panose="020B0604020202020204" pitchFamily="34" charset="0"/>
                          <a:ea typeface="Calibri" panose="020F0502020204030204" pitchFamily="34" charset="0"/>
                          <a:cs typeface="Arial" panose="020B0604020202020204" pitchFamily="34" charset="0"/>
                        </a:rPr>
                        <a:t>  350,000</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7940375"/>
                  </a:ext>
                </a:extLst>
              </a:tr>
              <a:tr h="0">
                <a:tc>
                  <a:txBody>
                    <a:bodyPr/>
                    <a:lstStyle/>
                    <a:p>
                      <a:pPr marL="0" marR="0" algn="ctr">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Total marketing costs</a:t>
                      </a:r>
                    </a:p>
                  </a:txBody>
                  <a:tcPr marL="1828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  890,000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4327864"/>
                  </a:ext>
                </a:extLst>
              </a:tr>
              <a:tr h="0">
                <a:tc>
                  <a:txBody>
                    <a:bodyPr/>
                    <a:lstStyle/>
                    <a:p>
                      <a:pPr marL="0" marR="0" algn="ctr">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Administrative costs (all fixed)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127232"/>
                  </a:ext>
                </a:extLst>
              </a:tr>
              <a:tr h="0">
                <a:tc>
                  <a:txBody>
                    <a:bodyPr/>
                    <a:lstStyle/>
                    <a:p>
                      <a:pPr marL="0" marR="0" algn="ctr">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19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Administrative salaries</a:t>
                      </a:r>
                    </a:p>
                  </a:txBody>
                  <a:tcPr marL="1828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           241,000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8219044"/>
                  </a:ext>
                </a:extLst>
              </a:tr>
              <a:tr h="0">
                <a:tc>
                  <a:txBody>
                    <a:bodyPr/>
                    <a:lstStyle/>
                    <a:p>
                      <a:pPr marL="0" marR="0" algn="ctr">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Legal and accounting staff</a:t>
                      </a:r>
                    </a:p>
                  </a:txBody>
                  <a:tcPr marL="1828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136,000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026064"/>
                  </a:ext>
                </a:extLst>
              </a:tr>
              <a:tr h="0">
                <a:tc>
                  <a:txBody>
                    <a:bodyPr/>
                    <a:lstStyle/>
                    <a:p>
                      <a:pPr marL="0" marR="0" algn="ctr">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Data processing services</a:t>
                      </a:r>
                    </a:p>
                  </a:txBody>
                  <a:tcPr marL="1828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127,000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7010173"/>
                  </a:ext>
                </a:extLst>
              </a:tr>
              <a:tr h="0">
                <a:tc>
                  <a:txBody>
                    <a:bodyPr/>
                    <a:lstStyle/>
                    <a:p>
                      <a:pPr marL="0" marR="0" algn="ctr">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22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Outside professional services</a:t>
                      </a:r>
                    </a:p>
                  </a:txBody>
                  <a:tcPr marL="1828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32,000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0297501"/>
                  </a:ext>
                </a:extLst>
              </a:tr>
              <a:tr h="0">
                <a:tc>
                  <a:txBody>
                    <a:bodyPr/>
                    <a:lstStyle/>
                    <a:p>
                      <a:pPr marL="0" marR="0" algn="ctr">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23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Depreciation—building, furniture, and equipment</a:t>
                      </a:r>
                    </a:p>
                  </a:txBody>
                  <a:tcPr marL="1828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84,000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8761654"/>
                  </a:ext>
                </a:extLst>
              </a:tr>
              <a:tr h="0">
                <a:tc>
                  <a:txBody>
                    <a:bodyPr/>
                    <a:lstStyle/>
                    <a:p>
                      <a:pPr marL="0" marR="0" algn="ctr">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24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Other, including interest</a:t>
                      </a:r>
                    </a:p>
                  </a:txBody>
                  <a:tcPr marL="1828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36,000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9988913"/>
                  </a:ext>
                </a:extLst>
              </a:tr>
              <a:tr h="0">
                <a:tc>
                  <a:txBody>
                    <a:bodyPr/>
                    <a:lstStyle/>
                    <a:p>
                      <a:pPr marL="0" marR="0" algn="ctr">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25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Taxes—other than income taxes</a:t>
                      </a:r>
                    </a:p>
                  </a:txBody>
                  <a:tcPr marL="1828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u="sng" dirty="0">
                          <a:effectLst/>
                          <a:latin typeface="Arial" panose="020B0604020202020204" pitchFamily="34" charset="0"/>
                          <a:ea typeface="Calibri" panose="020F0502020204030204" pitchFamily="34" charset="0"/>
                          <a:cs typeface="Arial" panose="020B0604020202020204" pitchFamily="34" charset="0"/>
                        </a:rPr>
                        <a:t>  140,000</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u="none" strike="noStrike">
                          <a:effectLst/>
                          <a:latin typeface="Arial" panose="020B0604020202020204" pitchFamily="34" charset="0"/>
                          <a:ea typeface="Calibri" panose="020F0502020204030204" pitchFamily="34" charset="0"/>
                          <a:cs typeface="Arial" panose="020B0604020202020204" pitchFamily="34" charset="0"/>
                        </a:rPr>
                        <a:t> </a:t>
                      </a:r>
                      <a:endParaRPr lang="en-US" sz="12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0776478"/>
                  </a:ext>
                </a:extLst>
              </a:tr>
              <a:tr h="0">
                <a:tc>
                  <a:txBody>
                    <a:bodyPr/>
                    <a:lstStyle/>
                    <a:p>
                      <a:pPr marL="0" marR="0" algn="ctr">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26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Total administrative costs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u="none" strike="noStrike">
                          <a:effectLst/>
                          <a:latin typeface="Arial" panose="020B0604020202020204" pitchFamily="34" charset="0"/>
                          <a:ea typeface="Calibri" panose="020F0502020204030204" pitchFamily="34" charset="0"/>
                          <a:cs typeface="Arial" panose="020B0604020202020204" pitchFamily="34" charset="0"/>
                        </a:rPr>
                        <a:t> </a:t>
                      </a:r>
                      <a:endParaRPr lang="en-US" sz="12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u="sng" dirty="0">
                          <a:effectLst/>
                          <a:latin typeface="Arial" panose="020B0604020202020204" pitchFamily="34" charset="0"/>
                          <a:ea typeface="Calibri" panose="020F0502020204030204" pitchFamily="34" charset="0"/>
                          <a:cs typeface="Arial" panose="020B0604020202020204" pitchFamily="34" charset="0"/>
                        </a:rPr>
                        <a:t>     796,000</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6340853"/>
                  </a:ext>
                </a:extLst>
              </a:tr>
              <a:tr h="0">
                <a:tc>
                  <a:txBody>
                    <a:bodyPr/>
                    <a:lstStyle/>
                    <a:p>
                      <a:pPr marL="0" marR="0" algn="ctr">
                        <a:lnSpc>
                          <a:spcPct val="100000"/>
                        </a:lnSpc>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27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Total budgeted marketing and administrative costs</a:t>
                      </a:r>
                    </a:p>
                  </a:txBody>
                  <a:tcPr marL="1828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200" b="0" u="dbl" dirty="0">
                          <a:effectLst/>
                          <a:latin typeface="Arial" panose="020B0604020202020204" pitchFamily="34" charset="0"/>
                          <a:ea typeface="Calibri" panose="020F0502020204030204" pitchFamily="34" charset="0"/>
                          <a:cs typeface="Arial" panose="020B0604020202020204" pitchFamily="34" charset="0"/>
                        </a:rPr>
                        <a:t>$1,686,000</a:t>
                      </a: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239487"/>
                  </a:ext>
                </a:extLst>
              </a:tr>
              <a:tr h="0">
                <a:tc>
                  <a:txBody>
                    <a:bodyPr/>
                    <a:lstStyle/>
                    <a:p>
                      <a:pPr marL="0" marR="0" algn="ctr">
                        <a:lnSpc>
                          <a:spcPct val="100000"/>
                        </a:lnSpc>
                        <a:spcBef>
                          <a:spcPts val="0"/>
                        </a:spcBef>
                        <a:spcAft>
                          <a:spcPts val="0"/>
                        </a:spcAft>
                      </a:pPr>
                      <a:r>
                        <a:rPr lang="en-US" sz="1200" b="0" dirty="0">
                          <a:effectLst/>
                          <a:latin typeface="Arial" panose="020B0604020202020204" pitchFamily="34" charset="0"/>
                          <a:ea typeface="Calibri" panose="020F0502020204030204" pitchFamily="34" charset="0"/>
                          <a:cs typeface="Arial" panose="020B0604020202020204" pitchFamily="34" charset="0"/>
                        </a:rPr>
                        <a:t>28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1828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endParaRPr lang="en-US" sz="12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3501307"/>
                  </a:ext>
                </a:extLst>
              </a:tr>
            </a:tbl>
          </a:graphicData>
        </a:graphic>
      </p:graphicFrame>
      <p:sp>
        <p:nvSpPr>
          <p:cNvPr id="6" name="Content Placeholder 3"/>
          <p:cNvSpPr>
            <a:spLocks noGrp="1"/>
          </p:cNvSpPr>
          <p:nvPr>
            <p:ph idx="1"/>
          </p:nvPr>
        </p:nvSpPr>
        <p:spPr>
          <a:xfrm>
            <a:off x="2057400" y="1354824"/>
            <a:ext cx="5791200" cy="609600"/>
          </a:xfrm>
        </p:spPr>
        <p:txBody>
          <a:bodyPr/>
          <a:lstStyle/>
          <a:p>
            <a:pPr algn="ctr">
              <a:spcBef>
                <a:spcPts val="0"/>
              </a:spcBef>
              <a:spcAft>
                <a:spcPts val="0"/>
              </a:spcAft>
            </a:pPr>
            <a:r>
              <a:rPr lang="en-US" sz="1200" b="1" dirty="0"/>
              <a:t>RAINY DAY UMBRELLAS </a:t>
            </a:r>
          </a:p>
          <a:p>
            <a:pPr algn="ctr">
              <a:spcBef>
                <a:spcPts val="0"/>
              </a:spcBef>
              <a:spcAft>
                <a:spcPts val="0"/>
              </a:spcAft>
            </a:pPr>
            <a:r>
              <a:rPr lang="en-US" sz="1200" b="1" dirty="0"/>
              <a:t>Schedule of Budgeted Marketing and Administrative Costs </a:t>
            </a:r>
          </a:p>
          <a:p>
            <a:pPr algn="ctr">
              <a:spcBef>
                <a:spcPts val="0"/>
              </a:spcBef>
              <a:spcAft>
                <a:spcPts val="0"/>
              </a:spcAft>
            </a:pPr>
            <a:r>
              <a:rPr lang="en-US" sz="1200" b="1" dirty="0"/>
              <a:t>For the Budget Year Ended December 31</a:t>
            </a:r>
          </a:p>
        </p:txBody>
      </p:sp>
      <p:sp>
        <p:nvSpPr>
          <p:cNvPr id="9" name="Content Placeholder 4"/>
          <p:cNvSpPr>
            <a:spLocks noGrp="1"/>
          </p:cNvSpPr>
          <p:nvPr>
            <p:ph idx="13"/>
          </p:nvPr>
        </p:nvSpPr>
        <p:spPr>
          <a:xfrm>
            <a:off x="0" y="0"/>
            <a:ext cx="457200" cy="457200"/>
          </a:xfrm>
          <a:solidFill>
            <a:srgbClr val="BEBEBE"/>
          </a:solidFill>
        </p:spPr>
        <p:txBody>
          <a:bodyPr anchor="ctr"/>
          <a:lstStyle/>
          <a:p>
            <a:pPr algn="ctr"/>
            <a:r>
              <a:rPr lang="en-US" sz="1000" b="1" dirty="0"/>
              <a:t>LO 13-4</a:t>
            </a:r>
          </a:p>
        </p:txBody>
      </p:sp>
    </p:spTree>
    <p:extLst>
      <p:ext uri="{BB962C8B-B14F-4D97-AF65-F5344CB8AC3E}">
        <p14:creationId xmlns:p14="http://schemas.microsoft.com/office/powerpoint/2010/main" val="1041194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Income Statement Example</a:t>
            </a:r>
          </a:p>
        </p:txBody>
      </p:sp>
      <p:graphicFrame>
        <p:nvGraphicFramePr>
          <p:cNvPr id="8" name="Table 2"/>
          <p:cNvGraphicFramePr>
            <a:graphicFrameLocks noGrp="1"/>
          </p:cNvGraphicFramePr>
          <p:nvPr>
            <p:extLst>
              <p:ext uri="{D42A27DB-BD31-4B8C-83A1-F6EECF244321}">
                <p14:modId xmlns:p14="http://schemas.microsoft.com/office/powerpoint/2010/main" val="2006500582"/>
              </p:ext>
            </p:extLst>
          </p:nvPr>
        </p:nvGraphicFramePr>
        <p:xfrm>
          <a:off x="198120" y="1295400"/>
          <a:ext cx="8503920" cy="4288536"/>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4125060767"/>
                    </a:ext>
                  </a:extLst>
                </a:gridCol>
                <a:gridCol w="3749040">
                  <a:extLst>
                    <a:ext uri="{9D8B030D-6E8A-4147-A177-3AD203B41FA5}">
                      <a16:colId xmlns:a16="http://schemas.microsoft.com/office/drawing/2014/main" val="4194237438"/>
                    </a:ext>
                  </a:extLst>
                </a:gridCol>
                <a:gridCol w="1097280">
                  <a:extLst>
                    <a:ext uri="{9D8B030D-6E8A-4147-A177-3AD203B41FA5}">
                      <a16:colId xmlns:a16="http://schemas.microsoft.com/office/drawing/2014/main" val="3697610465"/>
                    </a:ext>
                  </a:extLst>
                </a:gridCol>
                <a:gridCol w="2103120">
                  <a:extLst>
                    <a:ext uri="{9D8B030D-6E8A-4147-A177-3AD203B41FA5}">
                      <a16:colId xmlns:a16="http://schemas.microsoft.com/office/drawing/2014/main" val="516298037"/>
                    </a:ext>
                  </a:extLst>
                </a:gridCol>
                <a:gridCol w="1097280">
                  <a:extLst>
                    <a:ext uri="{9D8B030D-6E8A-4147-A177-3AD203B41FA5}">
                      <a16:colId xmlns:a16="http://schemas.microsoft.com/office/drawing/2014/main" val="3362818623"/>
                    </a:ext>
                  </a:extLst>
                </a:gridCol>
              </a:tblGrid>
              <a:tr h="0">
                <a:tc>
                  <a:txBody>
                    <a:bodyPr/>
                    <a:lstStyle/>
                    <a:p>
                      <a:pPr algn="ctr">
                        <a:lnSpc>
                          <a:spcPct val="100000"/>
                        </a:lnSpc>
                      </a:pPr>
                      <a:endParaRPr lang="en-US" sz="1400" b="0" dirty="0">
                        <a:solidFill>
                          <a:schemeClr val="tx1"/>
                        </a:solidFill>
                        <a:latin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400" b="0" dirty="0">
                          <a:solidFill>
                            <a:schemeClr val="tx1"/>
                          </a:solidFill>
                          <a:latin typeface="Arial" panose="020B0604020202020204" pitchFamily="34" charset="0"/>
                          <a:cs typeface="Arial" panose="020B0604020202020204" pitchFamily="34" charset="0"/>
                        </a:rPr>
                        <a:t>A</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400" b="0" dirty="0">
                          <a:solidFill>
                            <a:schemeClr val="tx1"/>
                          </a:solidFill>
                          <a:latin typeface="Arial" panose="020B0604020202020204" pitchFamily="34" charset="0"/>
                          <a:cs typeface="Arial" panose="020B0604020202020204" pitchFamily="34" charset="0"/>
                        </a:rPr>
                        <a:t>B</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400" b="0" dirty="0">
                          <a:solidFill>
                            <a:schemeClr val="tx1"/>
                          </a:solidFill>
                          <a:latin typeface="Arial" panose="020B0604020202020204" pitchFamily="34" charset="0"/>
                          <a:cs typeface="Arial" panose="020B0604020202020204" pitchFamily="34" charset="0"/>
                        </a:rPr>
                        <a:t>C</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400" b="0" dirty="0">
                          <a:solidFill>
                            <a:schemeClr val="tx1"/>
                          </a:solidFill>
                          <a:latin typeface="Arial" panose="020B0604020202020204" pitchFamily="34" charset="0"/>
                          <a:cs typeface="Arial" panose="020B0604020202020204" pitchFamily="34" charset="0"/>
                        </a:rPr>
                        <a:t>D</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5864265"/>
                  </a:ext>
                </a:extLst>
              </a:tr>
              <a:tr h="0">
                <a:tc>
                  <a:txBody>
                    <a:bodyPr/>
                    <a:lstStyle/>
                    <a:p>
                      <a:pPr algn="ctr">
                        <a:lnSpc>
                          <a:spcPct val="100000"/>
                        </a:lnSpc>
                      </a:pPr>
                      <a:r>
                        <a:rPr lang="en-US" sz="1400" b="0" dirty="0">
                          <a:latin typeface="Arial" panose="020B0604020202020204" pitchFamily="34" charset="0"/>
                          <a:cs typeface="Arial" panose="020B0604020202020204" pitchFamily="34" charset="0"/>
                        </a:rPr>
                        <a:t>1</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1400" b="0" dirty="0">
                        <a:latin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1400" b="0" dirty="0">
                        <a:latin typeface="Arial" panose="020B0604020202020204" pitchFamily="34" charset="0"/>
                        <a:cs typeface="Arial" panose="020B0604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1400" b="0" dirty="0">
                        <a:latin typeface="Arial" panose="020B0604020202020204" pitchFamily="34" charset="0"/>
                        <a:cs typeface="Arial" panose="020B0604020202020204" pitchFamily="34" charset="0"/>
                      </a:endParaRPr>
                    </a:p>
                  </a:txBody>
                  <a:tcPr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1400" b="0" dirty="0">
                        <a:latin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1202159"/>
                  </a:ext>
                </a:extLst>
              </a:tr>
              <a:tr h="0">
                <a:tc>
                  <a:txBody>
                    <a:bodyPr/>
                    <a:lstStyle/>
                    <a:p>
                      <a:pPr algn="ctr">
                        <a:lnSpc>
                          <a:spcPct val="100000"/>
                        </a:lnSpc>
                      </a:pPr>
                      <a:r>
                        <a:rPr lang="en-US" sz="1400" b="0" dirty="0">
                          <a:latin typeface="Arial" panose="020B0604020202020204" pitchFamily="34" charset="0"/>
                          <a:cs typeface="Arial" panose="020B0604020202020204" pitchFamily="34" charset="0"/>
                        </a:rPr>
                        <a:t>2</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1400" b="0" dirty="0">
                        <a:latin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1400" b="0" dirty="0">
                        <a:latin typeface="Arial" panose="020B0604020202020204" pitchFamily="34" charset="0"/>
                        <a:cs typeface="Arial" panose="020B0604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1400" b="0" dirty="0">
                        <a:latin typeface="Arial" panose="020B0604020202020204" pitchFamily="34" charset="0"/>
                        <a:cs typeface="Arial" panose="020B0604020202020204" pitchFamily="34" charset="0"/>
                      </a:endParaRPr>
                    </a:p>
                  </a:txBody>
                  <a:tcPr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endParaRPr lang="en-US" sz="1400" b="0" dirty="0">
                        <a:latin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1792482"/>
                  </a:ext>
                </a:extLst>
              </a:tr>
              <a:tr h="0">
                <a:tc>
                  <a:txBody>
                    <a:bodyPr/>
                    <a:lstStyle/>
                    <a:p>
                      <a:pPr algn="ctr">
                        <a:lnSpc>
                          <a:spcPct val="100000"/>
                        </a:lnSpc>
                      </a:pPr>
                      <a:r>
                        <a:rPr lang="en-US" sz="1400" b="0" dirty="0">
                          <a:latin typeface="Arial" panose="020B0604020202020204" pitchFamily="34" charset="0"/>
                          <a:cs typeface="Arial" panose="020B0604020202020204" pitchFamily="34" charset="0"/>
                        </a:rPr>
                        <a:t>3</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1400" b="0" dirty="0">
                        <a:latin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endParaRPr lang="en-US" sz="1400" b="0" u="none" dirty="0">
                        <a:latin typeface="Arial" panose="020B0604020202020204" pitchFamily="34" charset="0"/>
                        <a:cs typeface="Arial" panose="020B0604020202020204" pitchFamily="34" charset="0"/>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b="0" u="none" dirty="0">
                        <a:latin typeface="Arial" panose="020B0604020202020204" pitchFamily="34" charset="0"/>
                        <a:cs typeface="Arial" panose="020B0604020202020204" pitchFamily="34" charset="0"/>
                      </a:endParaRPr>
                    </a:p>
                  </a:txBody>
                  <a:tcPr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en-US" sz="1400" b="0" u="none" dirty="0">
                        <a:latin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7014178"/>
                  </a:ext>
                </a:extLst>
              </a:tr>
              <a:tr h="0">
                <a:tc>
                  <a:txBody>
                    <a:bodyPr/>
                    <a:lstStyle/>
                    <a:p>
                      <a:pPr algn="ctr">
                        <a:lnSpc>
                          <a:spcPct val="100000"/>
                        </a:lnSpc>
                      </a:pPr>
                      <a:r>
                        <a:rPr lang="en-US" sz="1400" b="0" dirty="0">
                          <a:latin typeface="Arial" panose="020B0604020202020204" pitchFamily="34" charset="0"/>
                          <a:cs typeface="Arial" panose="020B0604020202020204" pitchFamily="34" charset="0"/>
                        </a:rPr>
                        <a:t>4</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4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4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4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4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663806"/>
                  </a:ext>
                </a:extLst>
              </a:tr>
              <a:tr h="0">
                <a:tc>
                  <a:txBody>
                    <a:bodyPr/>
                    <a:lstStyle/>
                    <a:p>
                      <a:pPr algn="ctr">
                        <a:lnSpc>
                          <a:spcPct val="100000"/>
                        </a:lnSpc>
                      </a:pPr>
                      <a:r>
                        <a:rPr lang="en-US" sz="1400" b="0" dirty="0">
                          <a:latin typeface="Arial" panose="020B0604020202020204" pitchFamily="34" charset="0"/>
                          <a:cs typeface="Arial" panose="020B0604020202020204" pitchFamily="34" charset="0"/>
                        </a:rPr>
                        <a:t>5</a:t>
                      </a:r>
                    </a:p>
                  </a:txBody>
                  <a:tcPr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400" b="0" dirty="0">
                          <a:effectLst/>
                          <a:latin typeface="Arial" panose="020B0604020202020204" pitchFamily="34" charset="0"/>
                          <a:ea typeface="Calibri" panose="020F0502020204030204" pitchFamily="34" charset="0"/>
                          <a:cs typeface="Arial" panose="020B0604020202020204" pitchFamily="34" charset="0"/>
                        </a:rPr>
                        <a:t>Budgeted revenues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4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4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4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1137825"/>
                  </a:ext>
                </a:extLst>
              </a:tr>
              <a:tr h="0">
                <a:tc>
                  <a:txBody>
                    <a:bodyPr/>
                    <a:lstStyle/>
                    <a:p>
                      <a:pPr algn="ctr">
                        <a:lnSpc>
                          <a:spcPct val="100000"/>
                        </a:lnSpc>
                      </a:pPr>
                      <a:r>
                        <a:rPr lang="en-US" sz="1400" b="0" dirty="0">
                          <a:latin typeface="Arial" panose="020B0604020202020204" pitchFamily="34" charset="0"/>
                          <a:cs typeface="Arial" panose="020B0604020202020204" pitchFamily="34" charset="0"/>
                        </a:rPr>
                        <a:t>6</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400" b="0" dirty="0">
                          <a:effectLst/>
                          <a:latin typeface="Arial" panose="020B0604020202020204" pitchFamily="34" charset="0"/>
                          <a:ea typeface="Calibri" panose="020F0502020204030204" pitchFamily="34" charset="0"/>
                          <a:cs typeface="Arial" panose="020B0604020202020204" pitchFamily="34" charset="0"/>
                        </a:rPr>
                        <a:t>Budgeted price per unit</a:t>
                      </a:r>
                    </a:p>
                  </a:txBody>
                  <a:tcPr marL="1828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en-US" sz="1400" b="0">
                          <a:effectLst/>
                          <a:latin typeface="Arial" panose="020B0604020202020204" pitchFamily="34" charset="0"/>
                          <a:ea typeface="Calibri" panose="020F0502020204030204" pitchFamily="34" charset="0"/>
                          <a:cs typeface="Arial" panose="020B0604020202020204" pitchFamily="34" charset="0"/>
                        </a:rPr>
                        <a:t>$30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en-US" sz="14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en-US" sz="14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9202445"/>
                  </a:ext>
                </a:extLst>
              </a:tr>
              <a:tr h="0">
                <a:tc>
                  <a:txBody>
                    <a:bodyPr/>
                    <a:lstStyle/>
                    <a:p>
                      <a:pPr algn="ctr">
                        <a:lnSpc>
                          <a:spcPct val="100000"/>
                        </a:lnSpc>
                      </a:pPr>
                      <a:r>
                        <a:rPr lang="en-US" sz="1400" b="0" dirty="0">
                          <a:latin typeface="Arial" panose="020B0604020202020204" pitchFamily="34" charset="0"/>
                          <a:cs typeface="Arial" panose="020B0604020202020204" pitchFamily="34" charset="0"/>
                        </a:rPr>
                        <a:t>7</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400" b="0" dirty="0">
                          <a:effectLst/>
                          <a:latin typeface="Arial" panose="020B0604020202020204" pitchFamily="34" charset="0"/>
                          <a:ea typeface="Calibri" panose="020F0502020204030204" pitchFamily="34" charset="0"/>
                          <a:cs typeface="Arial" panose="020B0604020202020204" pitchFamily="34" charset="0"/>
                        </a:rPr>
                        <a:t>Budgeted sales volume (Exhibit 13.2)</a:t>
                      </a:r>
                    </a:p>
                  </a:txBody>
                  <a:tcPr marL="1828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en-US" sz="1400" b="0" u="sng" dirty="0">
                          <a:effectLst/>
                          <a:latin typeface="Arial" panose="020B0604020202020204" pitchFamily="34" charset="0"/>
                          <a:ea typeface="Calibri" panose="020F0502020204030204" pitchFamily="34" charset="0"/>
                          <a:cs typeface="Arial" panose="020B0604020202020204" pitchFamily="34" charset="0"/>
                        </a:rPr>
                        <a:t>240,000</a:t>
                      </a:r>
                      <a:endParaRPr lang="en-US"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en-US" sz="1400" b="0" u="none" strike="noStrike">
                          <a:effectLst/>
                          <a:latin typeface="Arial" panose="020B0604020202020204" pitchFamily="34" charset="0"/>
                          <a:ea typeface="Calibri" panose="020F0502020204030204" pitchFamily="34" charset="0"/>
                          <a:cs typeface="Arial" panose="020B0604020202020204" pitchFamily="34" charset="0"/>
                        </a:rPr>
                        <a:t> </a:t>
                      </a:r>
                      <a:endParaRPr lang="en-US" sz="14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en-US" sz="1400" b="0">
                          <a:effectLst/>
                          <a:latin typeface="Arial" panose="020B0604020202020204" pitchFamily="34" charset="0"/>
                          <a:ea typeface="Calibri" panose="020F0502020204030204" pitchFamily="34" charset="0"/>
                          <a:cs typeface="Arial" panose="020B0604020202020204" pitchFamily="34" charset="0"/>
                        </a:rPr>
                        <a:t>$7,200,000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9024778"/>
                  </a:ext>
                </a:extLst>
              </a:tr>
              <a:tr h="0">
                <a:tc>
                  <a:txBody>
                    <a:bodyPr/>
                    <a:lstStyle/>
                    <a:p>
                      <a:pPr algn="ctr">
                        <a:lnSpc>
                          <a:spcPct val="100000"/>
                        </a:lnSpc>
                      </a:pPr>
                      <a:r>
                        <a:rPr lang="en-US" sz="1400" b="0" dirty="0">
                          <a:latin typeface="Arial" panose="020B0604020202020204" pitchFamily="34" charset="0"/>
                          <a:cs typeface="Arial" panose="020B0604020202020204" pitchFamily="34" charset="0"/>
                        </a:rPr>
                        <a:t>8</a:t>
                      </a:r>
                    </a:p>
                  </a:txBody>
                  <a:tcPr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400" b="0" dirty="0">
                          <a:effectLst/>
                          <a:latin typeface="Arial" panose="020B0604020202020204" pitchFamily="34" charset="0"/>
                          <a:ea typeface="Calibri" panose="020F0502020204030204" pitchFamily="34" charset="0"/>
                          <a:cs typeface="Arial" panose="020B0604020202020204" pitchFamily="34" charset="0"/>
                        </a:rPr>
                        <a:t>Costs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en-US" sz="14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en-US" sz="14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en-US" sz="14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198630"/>
                  </a:ext>
                </a:extLst>
              </a:tr>
              <a:tr h="0">
                <a:tc>
                  <a:txBody>
                    <a:bodyPr/>
                    <a:lstStyle/>
                    <a:p>
                      <a:pPr algn="ctr">
                        <a:lnSpc>
                          <a:spcPct val="100000"/>
                        </a:lnSpc>
                      </a:pPr>
                      <a:r>
                        <a:rPr lang="en-US" sz="1400" b="0" dirty="0">
                          <a:latin typeface="Arial" panose="020B0604020202020204" pitchFamily="34" charset="0"/>
                          <a:cs typeface="Arial" panose="020B0604020202020204" pitchFamily="34" charset="0"/>
                        </a:rPr>
                        <a:t>9</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400" b="0" dirty="0">
                          <a:effectLst/>
                          <a:latin typeface="Arial" panose="020B0604020202020204" pitchFamily="34" charset="0"/>
                          <a:ea typeface="Calibri" panose="020F0502020204030204" pitchFamily="34" charset="0"/>
                          <a:cs typeface="Arial" panose="020B0604020202020204" pitchFamily="34" charset="0"/>
                        </a:rPr>
                        <a:t>Cost of goods sold (Exhibit 13.6)</a:t>
                      </a:r>
                    </a:p>
                  </a:txBody>
                  <a:tcPr marL="1828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en-US" sz="1400" b="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en-US" sz="1400" b="0" dirty="0">
                          <a:effectLst/>
                          <a:latin typeface="Arial" panose="020B0604020202020204" pitchFamily="34" charset="0"/>
                          <a:ea typeface="Calibri" panose="020F0502020204030204" pitchFamily="34" charset="0"/>
                          <a:cs typeface="Arial" panose="020B0604020202020204" pitchFamily="34" charset="0"/>
                        </a:rPr>
                        <a:t>$ 3,950,000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en-US" sz="14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7181488"/>
                  </a:ext>
                </a:extLst>
              </a:tr>
              <a:tr h="0">
                <a:tc>
                  <a:txBody>
                    <a:bodyPr/>
                    <a:lstStyle/>
                    <a:p>
                      <a:pPr algn="ctr">
                        <a:lnSpc>
                          <a:spcPct val="100000"/>
                        </a:lnSpc>
                      </a:pPr>
                      <a:r>
                        <a:rPr lang="en-US" sz="1400" b="0" dirty="0">
                          <a:latin typeface="Arial" panose="020B0604020202020204" pitchFamily="34" charset="0"/>
                          <a:cs typeface="Arial" panose="020B0604020202020204" pitchFamily="34" charset="0"/>
                        </a:rPr>
                        <a:t>10</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400" b="0" dirty="0">
                          <a:effectLst/>
                          <a:latin typeface="Arial" panose="020B0604020202020204" pitchFamily="34" charset="0"/>
                          <a:ea typeface="Calibri" panose="020F0502020204030204" pitchFamily="34" charset="0"/>
                          <a:cs typeface="Arial" panose="020B0604020202020204" pitchFamily="34" charset="0"/>
                        </a:rPr>
                        <a:t>Marketing and administrative costs (Exhibit 13.7)</a:t>
                      </a:r>
                    </a:p>
                  </a:txBody>
                  <a:tcPr marL="1828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en-US" sz="14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en-US" sz="1400" b="0" u="sng" dirty="0">
                          <a:effectLst/>
                          <a:latin typeface="Arial" panose="020B0604020202020204" pitchFamily="34" charset="0"/>
                          <a:ea typeface="Calibri" panose="020F0502020204030204" pitchFamily="34" charset="0"/>
                          <a:cs typeface="Arial" panose="020B0604020202020204" pitchFamily="34" charset="0"/>
                        </a:rPr>
                        <a:t>  1,686,000</a:t>
                      </a:r>
                      <a:endParaRPr lang="en-US"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en-US" sz="14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350454"/>
                  </a:ext>
                </a:extLst>
              </a:tr>
              <a:tr h="0">
                <a:tc>
                  <a:txBody>
                    <a:bodyPr/>
                    <a:lstStyle/>
                    <a:p>
                      <a:pPr algn="ctr">
                        <a:lnSpc>
                          <a:spcPct val="100000"/>
                        </a:lnSpc>
                      </a:pPr>
                      <a:r>
                        <a:rPr lang="en-US" sz="1400" b="0" dirty="0">
                          <a:latin typeface="Arial" panose="020B0604020202020204" pitchFamily="34" charset="0"/>
                          <a:cs typeface="Arial" panose="020B0604020202020204" pitchFamily="34" charset="0"/>
                        </a:rPr>
                        <a:t>11</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400" b="0" dirty="0">
                          <a:effectLst/>
                          <a:latin typeface="Arial" panose="020B0604020202020204" pitchFamily="34" charset="0"/>
                          <a:ea typeface="Calibri" panose="020F0502020204030204" pitchFamily="34" charset="0"/>
                          <a:cs typeface="Arial" panose="020B0604020202020204" pitchFamily="34" charset="0"/>
                        </a:rPr>
                        <a:t>Total budgeted costs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en-US" sz="14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en-US" sz="14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en-US" sz="1400" b="0" u="sng" dirty="0">
                          <a:effectLst/>
                          <a:latin typeface="Arial" panose="020B0604020202020204" pitchFamily="34" charset="0"/>
                          <a:ea typeface="Calibri" panose="020F0502020204030204" pitchFamily="34" charset="0"/>
                          <a:cs typeface="Arial" panose="020B0604020202020204" pitchFamily="34" charset="0"/>
                        </a:rPr>
                        <a:t>  5,636,000</a:t>
                      </a:r>
                      <a:endParaRPr lang="en-US"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4067474"/>
                  </a:ext>
                </a:extLst>
              </a:tr>
              <a:tr h="0">
                <a:tc>
                  <a:txBody>
                    <a:bodyPr/>
                    <a:lstStyle/>
                    <a:p>
                      <a:pPr algn="ctr">
                        <a:lnSpc>
                          <a:spcPct val="100000"/>
                        </a:lnSpc>
                      </a:pPr>
                      <a:r>
                        <a:rPr lang="en-US" sz="1400" b="0" dirty="0">
                          <a:latin typeface="Arial" panose="020B0604020202020204" pitchFamily="34" charset="0"/>
                          <a:cs typeface="Arial" panose="020B0604020202020204" pitchFamily="34" charset="0"/>
                        </a:rPr>
                        <a:t>12</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400" b="0" dirty="0">
                          <a:effectLst/>
                          <a:latin typeface="Arial" panose="020B0604020202020204" pitchFamily="34" charset="0"/>
                          <a:ea typeface="Calibri" panose="020F0502020204030204" pitchFamily="34" charset="0"/>
                          <a:cs typeface="Arial" panose="020B0604020202020204" pitchFamily="34" charset="0"/>
                        </a:rPr>
                        <a:t>Budgeted operating profit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en-US" sz="14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en-US" sz="1400" b="0"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US"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en-US" sz="1400" b="0">
                          <a:effectLst/>
                          <a:latin typeface="Arial" panose="020B0604020202020204" pitchFamily="34" charset="0"/>
                          <a:ea typeface="Calibri" panose="020F0502020204030204" pitchFamily="34" charset="0"/>
                          <a:cs typeface="Arial" panose="020B0604020202020204" pitchFamily="34" charset="0"/>
                        </a:rPr>
                        <a:t>$1,564,000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5705711"/>
                  </a:ext>
                </a:extLst>
              </a:tr>
              <a:tr h="0">
                <a:tc>
                  <a:txBody>
                    <a:bodyPr/>
                    <a:lstStyle/>
                    <a:p>
                      <a:pPr algn="ctr">
                        <a:lnSpc>
                          <a:spcPct val="100000"/>
                        </a:lnSpc>
                      </a:pPr>
                      <a:r>
                        <a:rPr lang="en-US" sz="1400" b="0" dirty="0">
                          <a:latin typeface="Arial" panose="020B0604020202020204" pitchFamily="34" charset="0"/>
                          <a:cs typeface="Arial" panose="020B0604020202020204" pitchFamily="34" charset="0"/>
                        </a:rPr>
                        <a:t>13</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400" b="0" dirty="0">
                          <a:effectLst/>
                          <a:latin typeface="Arial" panose="020B0604020202020204" pitchFamily="34" charset="0"/>
                          <a:ea typeface="Calibri" panose="020F0502020204030204" pitchFamily="34" charset="0"/>
                          <a:cs typeface="Arial" panose="020B0604020202020204" pitchFamily="34" charset="0"/>
                        </a:rPr>
                        <a:t>Federal and other income taxes (@25%)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en-US" sz="14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en-US" sz="1400" b="0" u="none" strike="noStrike">
                          <a:effectLst/>
                          <a:latin typeface="Arial" panose="020B0604020202020204" pitchFamily="34" charset="0"/>
                          <a:ea typeface="Calibri" panose="020F0502020204030204" pitchFamily="34" charset="0"/>
                          <a:cs typeface="Arial" panose="020B0604020202020204" pitchFamily="34" charset="0"/>
                        </a:rPr>
                        <a:t> </a:t>
                      </a:r>
                      <a:endParaRPr lang="en-US" sz="14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en-US" sz="1400" b="0" u="sng" dirty="0">
                          <a:effectLst/>
                          <a:latin typeface="Arial" panose="020B0604020202020204" pitchFamily="34" charset="0"/>
                          <a:ea typeface="Calibri" panose="020F0502020204030204" pitchFamily="34" charset="0"/>
                          <a:cs typeface="Arial" panose="020B0604020202020204" pitchFamily="34" charset="0"/>
                        </a:rPr>
                        <a:t>     391,000</a:t>
                      </a:r>
                      <a:endParaRPr lang="en-US"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8649841"/>
                  </a:ext>
                </a:extLst>
              </a:tr>
              <a:tr h="0">
                <a:tc>
                  <a:txBody>
                    <a:bodyPr/>
                    <a:lstStyle/>
                    <a:p>
                      <a:pPr algn="ctr">
                        <a:lnSpc>
                          <a:spcPct val="100000"/>
                        </a:lnSpc>
                      </a:pPr>
                      <a:r>
                        <a:rPr lang="en-US" sz="1400" b="0" dirty="0">
                          <a:latin typeface="Arial" panose="020B0604020202020204" pitchFamily="34" charset="0"/>
                          <a:cs typeface="Arial" panose="020B0604020202020204" pitchFamily="34" charset="0"/>
                        </a:rPr>
                        <a:t>14</a:t>
                      </a:r>
                    </a:p>
                  </a:txBody>
                  <a:tcPr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400" b="0" dirty="0">
                          <a:effectLst/>
                          <a:latin typeface="Arial" panose="020B0604020202020204" pitchFamily="34" charset="0"/>
                          <a:ea typeface="Calibri" panose="020F0502020204030204" pitchFamily="34" charset="0"/>
                          <a:cs typeface="Arial" panose="020B0604020202020204" pitchFamily="34" charset="0"/>
                        </a:rPr>
                        <a:t>Budgeted profit after taxes</a:t>
                      </a:r>
                    </a:p>
                  </a:txBody>
                  <a:tcPr marL="1828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en-US" sz="14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en-US" sz="14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en-US" sz="1400" b="0" u="dbl" dirty="0">
                          <a:effectLst/>
                          <a:latin typeface="Arial" panose="020B0604020202020204" pitchFamily="34" charset="0"/>
                          <a:ea typeface="Calibri" panose="020F0502020204030204" pitchFamily="34" charset="0"/>
                          <a:cs typeface="Arial" panose="020B0604020202020204" pitchFamily="34" charset="0"/>
                        </a:rPr>
                        <a:t>$1,173,000</a:t>
                      </a:r>
                      <a:endParaRPr lang="en-US"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5403222"/>
                  </a:ext>
                </a:extLst>
              </a:tr>
              <a:tr h="0">
                <a:tc>
                  <a:txBody>
                    <a:bodyPr/>
                    <a:lstStyle/>
                    <a:p>
                      <a:pPr algn="ctr">
                        <a:lnSpc>
                          <a:spcPct val="100000"/>
                        </a:lnSpc>
                      </a:pPr>
                      <a:r>
                        <a:rPr lang="en-US" sz="1400" b="0" dirty="0">
                          <a:latin typeface="Arial" panose="020B0604020202020204" pitchFamily="34" charset="0"/>
                          <a:cs typeface="Arial" panose="020B0604020202020204" pitchFamily="34" charset="0"/>
                        </a:rPr>
                        <a:t>15</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endParaRPr lang="en-US"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en-US" sz="1400" b="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endParaRPr lang="en-US"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en-US" sz="1400" b="0" u="none" strike="noStrike">
                          <a:effectLst/>
                          <a:latin typeface="Arial" panose="020B0604020202020204" pitchFamily="34" charset="0"/>
                          <a:ea typeface="Calibri" panose="020F0502020204030204" pitchFamily="34" charset="0"/>
                          <a:cs typeface="Arial" panose="020B0604020202020204" pitchFamily="34" charset="0"/>
                        </a:rPr>
                        <a:t> </a:t>
                      </a:r>
                      <a:endParaRPr lang="en-US" sz="14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7300108"/>
                  </a:ext>
                </a:extLst>
              </a:tr>
              <a:tr h="0">
                <a:tc>
                  <a:txBody>
                    <a:bodyPr/>
                    <a:lstStyle/>
                    <a:p>
                      <a:pPr algn="ctr">
                        <a:lnSpc>
                          <a:spcPct val="100000"/>
                        </a:lnSpc>
                      </a:pPr>
                      <a:r>
                        <a:rPr lang="en-US" sz="1400" b="0" dirty="0">
                          <a:latin typeface="Arial" panose="020B0604020202020204" pitchFamily="34" charset="0"/>
                          <a:cs typeface="Arial" panose="020B0604020202020204" pitchFamily="34" charset="0"/>
                        </a:rPr>
                        <a:t>16</a:t>
                      </a:r>
                    </a:p>
                  </a:txBody>
                  <a:tcPr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endParaRPr lang="en-US"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en-US" sz="1400" b="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r>
                        <a:rPr lang="en-US" sz="1400" b="0" u="none" strike="noStrike">
                          <a:effectLst/>
                          <a:latin typeface="Arial" panose="020B0604020202020204" pitchFamily="34" charset="0"/>
                          <a:ea typeface="Calibri" panose="020F0502020204030204" pitchFamily="34" charset="0"/>
                          <a:cs typeface="Arial" panose="020B0604020202020204" pitchFamily="34" charset="0"/>
                        </a:rPr>
                        <a:t> </a:t>
                      </a:r>
                      <a:endParaRPr lang="en-US" sz="1400" b="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15000"/>
                        </a:lnSpc>
                        <a:spcBef>
                          <a:spcPts val="0"/>
                        </a:spcBef>
                        <a:spcAft>
                          <a:spcPts val="0"/>
                        </a:spcAft>
                      </a:pPr>
                      <a:endParaRPr lang="en-US"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7940375"/>
                  </a:ext>
                </a:extLst>
              </a:tr>
            </a:tbl>
          </a:graphicData>
        </a:graphic>
      </p:graphicFrame>
      <p:sp>
        <p:nvSpPr>
          <p:cNvPr id="6" name="Content Placeholder 3"/>
          <p:cNvSpPr>
            <a:spLocks noGrp="1"/>
          </p:cNvSpPr>
          <p:nvPr>
            <p:ph idx="1"/>
          </p:nvPr>
        </p:nvSpPr>
        <p:spPr>
          <a:xfrm>
            <a:off x="1676400" y="1447800"/>
            <a:ext cx="5791200" cy="685800"/>
          </a:xfrm>
        </p:spPr>
        <p:txBody>
          <a:bodyPr/>
          <a:lstStyle/>
          <a:p>
            <a:pPr algn="ctr">
              <a:spcBef>
                <a:spcPts val="0"/>
              </a:spcBef>
              <a:spcAft>
                <a:spcPts val="300"/>
              </a:spcAft>
            </a:pPr>
            <a:r>
              <a:rPr lang="en-US" sz="1200" b="1" dirty="0"/>
              <a:t>RAINY DAY UMBRELLAS </a:t>
            </a:r>
          </a:p>
          <a:p>
            <a:pPr algn="ctr">
              <a:spcBef>
                <a:spcPts val="0"/>
              </a:spcBef>
              <a:spcAft>
                <a:spcPts val="300"/>
              </a:spcAft>
            </a:pPr>
            <a:r>
              <a:rPr lang="en-US" sz="1200" b="1" dirty="0"/>
              <a:t>Budgeted Income Statement</a:t>
            </a:r>
          </a:p>
          <a:p>
            <a:pPr algn="ctr">
              <a:spcBef>
                <a:spcPts val="0"/>
              </a:spcBef>
              <a:spcAft>
                <a:spcPts val="300"/>
              </a:spcAft>
            </a:pPr>
            <a:r>
              <a:rPr lang="en-US" sz="1200" b="1" dirty="0"/>
              <a:t>For the Budget Year Ended December 31</a:t>
            </a:r>
          </a:p>
        </p:txBody>
      </p:sp>
      <p:sp>
        <p:nvSpPr>
          <p:cNvPr id="9" name="Content Placeholder 4"/>
          <p:cNvSpPr>
            <a:spLocks noGrp="1"/>
          </p:cNvSpPr>
          <p:nvPr>
            <p:ph idx="13"/>
          </p:nvPr>
        </p:nvSpPr>
        <p:spPr>
          <a:xfrm>
            <a:off x="0" y="0"/>
            <a:ext cx="457200" cy="457200"/>
          </a:xfrm>
          <a:solidFill>
            <a:srgbClr val="BEBEBE"/>
          </a:solidFill>
        </p:spPr>
        <p:txBody>
          <a:bodyPr anchor="ctr"/>
          <a:lstStyle/>
          <a:p>
            <a:pPr algn="ctr"/>
            <a:r>
              <a:rPr lang="en-US" sz="1000" b="1" dirty="0"/>
              <a:t>LO 13-4</a:t>
            </a:r>
          </a:p>
        </p:txBody>
      </p:sp>
    </p:spTree>
    <p:extLst>
      <p:ext uri="{BB962C8B-B14F-4D97-AF65-F5344CB8AC3E}">
        <p14:creationId xmlns:p14="http://schemas.microsoft.com/office/powerpoint/2010/main" val="4000629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Cash Budget</a:t>
            </a:r>
            <a:r>
              <a:rPr lang="en-US" sz="1200" dirty="0"/>
              <a:t> 1</a:t>
            </a:r>
          </a:p>
        </p:txBody>
      </p:sp>
      <p:sp>
        <p:nvSpPr>
          <p:cNvPr id="3" name="Content Placeholder 2"/>
          <p:cNvSpPr>
            <a:spLocks noGrp="1"/>
          </p:cNvSpPr>
          <p:nvPr>
            <p:ph idx="1"/>
          </p:nvPr>
        </p:nvSpPr>
        <p:spPr>
          <a:xfrm>
            <a:off x="457200" y="1295400"/>
            <a:ext cx="8229600" cy="533400"/>
          </a:xfrm>
          <a:solidFill>
            <a:srgbClr val="C6D9F1"/>
          </a:solidFill>
        </p:spPr>
        <p:txBody>
          <a:bodyPr/>
          <a:lstStyle/>
          <a:p>
            <a:pPr marL="1554480" indent="-1554480"/>
            <a:r>
              <a:rPr lang="en-US" altLang="en-US" sz="2800" b="1" dirty="0">
                <a:solidFill>
                  <a:srgbClr val="0000CC"/>
                </a:solidFill>
              </a:rPr>
              <a:t>LO 13-5</a:t>
            </a:r>
            <a:r>
              <a:rPr lang="en-US" altLang="en-US" sz="2800" dirty="0">
                <a:solidFill>
                  <a:srgbClr val="0000CC"/>
                </a:solidFill>
              </a:rPr>
              <a:t>	</a:t>
            </a:r>
            <a:r>
              <a:rPr lang="en-US" altLang="en-US" sz="2400" dirty="0"/>
              <a:t>Estimate cash flows.</a:t>
            </a:r>
          </a:p>
        </p:txBody>
      </p:sp>
      <p:sp>
        <p:nvSpPr>
          <p:cNvPr id="11" name="Content Placeholder 3"/>
          <p:cNvSpPr>
            <a:spLocks noGrp="1"/>
          </p:cNvSpPr>
          <p:nvPr>
            <p:ph idx="13"/>
          </p:nvPr>
        </p:nvSpPr>
        <p:spPr>
          <a:xfrm>
            <a:off x="457200" y="2004060"/>
            <a:ext cx="8229600" cy="1544320"/>
          </a:xfrm>
          <a:solidFill>
            <a:srgbClr val="DDD9C3"/>
          </a:solidFill>
          <a:ln w="28575">
            <a:solidFill>
              <a:srgbClr val="1F497D"/>
            </a:solidFill>
          </a:ln>
        </p:spPr>
        <p:txBody>
          <a:bodyPr/>
          <a:lstStyle/>
          <a:p>
            <a:pPr algn="ctr" defTabSz="274320">
              <a:buSzPct val="100000"/>
              <a:defRPr/>
            </a:pPr>
            <a:r>
              <a:rPr lang="en-US" sz="2400" dirty="0"/>
              <a:t>The cash budget is a statement of cash on hand at the start of the budget period, expected cash receipts, expected cash disbursements, and the resulting cash balance at the end of the budget period.</a:t>
            </a:r>
          </a:p>
        </p:txBody>
      </p:sp>
      <p:sp>
        <p:nvSpPr>
          <p:cNvPr id="7" name="Content Placeholder 4"/>
          <p:cNvSpPr>
            <a:spLocks noGrp="1"/>
          </p:cNvSpPr>
          <p:nvPr>
            <p:ph idx="14"/>
          </p:nvPr>
        </p:nvSpPr>
        <p:spPr>
          <a:xfrm>
            <a:off x="457200" y="3657600"/>
            <a:ext cx="8229600" cy="2895600"/>
          </a:xfrm>
        </p:spPr>
        <p:txBody>
          <a:bodyPr/>
          <a:lstStyle/>
          <a:p>
            <a:pPr>
              <a:spcBef>
                <a:spcPts val="0"/>
              </a:spcBef>
              <a:spcAft>
                <a:spcPts val="300"/>
              </a:spcAft>
              <a:buSzPct val="100000"/>
              <a:defRPr/>
            </a:pPr>
            <a:r>
              <a:rPr lang="en-US" sz="2800" dirty="0">
                <a:cs typeface="Arial" charset="0"/>
              </a:rPr>
              <a:t>Cash receipts:</a:t>
            </a:r>
          </a:p>
          <a:p>
            <a:pPr lvl="1">
              <a:spcBef>
                <a:spcPts val="0"/>
              </a:spcBef>
              <a:spcAft>
                <a:spcPts val="300"/>
              </a:spcAft>
              <a:buSzPct val="100000"/>
              <a:defRPr/>
            </a:pPr>
            <a:r>
              <a:rPr lang="en-US" sz="2400" dirty="0">
                <a:cs typeface="Arial" charset="0"/>
              </a:rPr>
              <a:t>Collection of accounts receivable.</a:t>
            </a:r>
          </a:p>
          <a:p>
            <a:pPr lvl="1">
              <a:spcBef>
                <a:spcPts val="0"/>
              </a:spcBef>
              <a:spcAft>
                <a:spcPts val="300"/>
              </a:spcAft>
              <a:buSzPct val="100000"/>
              <a:defRPr/>
            </a:pPr>
            <a:r>
              <a:rPr lang="en-US" sz="2400" dirty="0">
                <a:cs typeface="Arial" charset="0"/>
              </a:rPr>
              <a:t>Cash sales.</a:t>
            </a:r>
          </a:p>
          <a:p>
            <a:pPr lvl="1">
              <a:spcBef>
                <a:spcPts val="0"/>
              </a:spcBef>
              <a:spcAft>
                <a:spcPts val="300"/>
              </a:spcAft>
              <a:buSzPct val="100000"/>
              <a:defRPr/>
            </a:pPr>
            <a:r>
              <a:rPr lang="en-US" sz="2400" dirty="0">
                <a:cs typeface="Arial" charset="0"/>
              </a:rPr>
              <a:t>Sales of assets.</a:t>
            </a:r>
          </a:p>
          <a:p>
            <a:pPr lvl="1">
              <a:spcBef>
                <a:spcPts val="0"/>
              </a:spcBef>
              <a:spcAft>
                <a:spcPts val="300"/>
              </a:spcAft>
              <a:buSzPct val="100000"/>
              <a:defRPr/>
            </a:pPr>
            <a:r>
              <a:rPr lang="en-US" sz="2400" dirty="0">
                <a:cs typeface="Arial" charset="0"/>
              </a:rPr>
              <a:t>Borrowing.</a:t>
            </a:r>
          </a:p>
          <a:p>
            <a:pPr lvl="1">
              <a:spcBef>
                <a:spcPts val="0"/>
              </a:spcBef>
              <a:spcAft>
                <a:spcPts val="300"/>
              </a:spcAft>
              <a:buSzPct val="100000"/>
              <a:defRPr/>
            </a:pPr>
            <a:r>
              <a:rPr lang="en-US" sz="2400" dirty="0">
                <a:cs typeface="Arial" charset="0"/>
              </a:rPr>
              <a:t>Issuing stock.</a:t>
            </a:r>
          </a:p>
          <a:p>
            <a:pPr lvl="1">
              <a:spcBef>
                <a:spcPts val="0"/>
              </a:spcBef>
              <a:spcAft>
                <a:spcPts val="300"/>
              </a:spcAft>
              <a:buSzPct val="100000"/>
              <a:defRPr/>
            </a:pPr>
            <a:r>
              <a:rPr lang="en-US" sz="2400" dirty="0">
                <a:cs typeface="Arial" charset="0"/>
              </a:rPr>
              <a:t>Other.</a:t>
            </a:r>
          </a:p>
        </p:txBody>
      </p:sp>
      <p:sp>
        <p:nvSpPr>
          <p:cNvPr id="10" name="Content Placeholder 5"/>
          <p:cNvSpPr>
            <a:spLocks noGrp="1"/>
          </p:cNvSpPr>
          <p:nvPr>
            <p:ph idx="15"/>
          </p:nvPr>
        </p:nvSpPr>
        <p:spPr>
          <a:xfrm>
            <a:off x="0" y="0"/>
            <a:ext cx="457200" cy="457200"/>
          </a:xfrm>
          <a:solidFill>
            <a:srgbClr val="BEBEBE"/>
          </a:solidFill>
        </p:spPr>
        <p:txBody>
          <a:bodyPr anchor="ctr"/>
          <a:lstStyle/>
          <a:p>
            <a:pPr algn="ctr"/>
            <a:r>
              <a:rPr lang="en-US" sz="1000" b="1" dirty="0"/>
              <a:t>LO 13-5</a:t>
            </a:r>
          </a:p>
        </p:txBody>
      </p:sp>
    </p:spTree>
    <p:extLst>
      <p:ext uri="{BB962C8B-B14F-4D97-AF65-F5344CB8AC3E}">
        <p14:creationId xmlns:p14="http://schemas.microsoft.com/office/powerpoint/2010/main" val="2761131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Cash Budget</a:t>
            </a:r>
            <a:r>
              <a:rPr lang="en-US" sz="1200" dirty="0"/>
              <a:t> 2</a:t>
            </a:r>
            <a:endParaRPr lang="en-US" sz="1400" dirty="0"/>
          </a:p>
        </p:txBody>
      </p:sp>
      <p:sp>
        <p:nvSpPr>
          <p:cNvPr id="4" name="Content Placeholder 2"/>
          <p:cNvSpPr>
            <a:spLocks noGrp="1"/>
          </p:cNvSpPr>
          <p:nvPr>
            <p:ph idx="1"/>
          </p:nvPr>
        </p:nvSpPr>
        <p:spPr>
          <a:xfrm>
            <a:off x="1638300" y="1295400"/>
            <a:ext cx="5867400" cy="5181600"/>
          </a:xfrm>
          <a:solidFill>
            <a:schemeClr val="bg2">
              <a:lumMod val="20000"/>
              <a:lumOff val="80000"/>
            </a:schemeClr>
          </a:solidFill>
          <a:ln>
            <a:solidFill>
              <a:srgbClr val="C00000"/>
            </a:solidFill>
          </a:ln>
        </p:spPr>
        <p:txBody>
          <a:bodyPr/>
          <a:lstStyle/>
          <a:p>
            <a:pPr>
              <a:buSzPct val="100000"/>
              <a:defRPr/>
            </a:pPr>
            <a:r>
              <a:rPr lang="en-US" dirty="0"/>
              <a:t>Some cash disbursements:</a:t>
            </a:r>
          </a:p>
          <a:p>
            <a:pPr lvl="1">
              <a:buSzPct val="100000"/>
              <a:defRPr/>
            </a:pPr>
            <a:r>
              <a:rPr lang="en-US" dirty="0"/>
              <a:t>Materials purchases.</a:t>
            </a:r>
          </a:p>
          <a:p>
            <a:pPr lvl="1">
              <a:buSzPct val="100000"/>
              <a:defRPr/>
            </a:pPr>
            <a:r>
              <a:rPr lang="en-US" dirty="0"/>
              <a:t>Manufacturing costs.</a:t>
            </a:r>
          </a:p>
          <a:p>
            <a:pPr lvl="1">
              <a:buSzPct val="100000"/>
              <a:defRPr/>
            </a:pPr>
            <a:r>
              <a:rPr lang="en-US" dirty="0"/>
              <a:t>Operating activities.</a:t>
            </a:r>
          </a:p>
          <a:p>
            <a:pPr lvl="1">
              <a:buSzPct val="100000"/>
              <a:defRPr/>
            </a:pPr>
            <a:r>
              <a:rPr lang="en-US" dirty="0"/>
              <a:t>Debt repayment.</a:t>
            </a:r>
          </a:p>
          <a:p>
            <a:pPr lvl="1">
              <a:buSzPct val="100000"/>
              <a:defRPr/>
            </a:pPr>
            <a:r>
              <a:rPr lang="en-US" dirty="0"/>
              <a:t>Acquisition of new assets.</a:t>
            </a:r>
          </a:p>
          <a:p>
            <a:pPr lvl="1">
              <a:buSzPct val="100000"/>
              <a:defRPr/>
            </a:pPr>
            <a:r>
              <a:rPr lang="en-US" dirty="0"/>
              <a:t>Income taxes.</a:t>
            </a:r>
          </a:p>
          <a:p>
            <a:pPr lvl="1">
              <a:buSzPct val="100000"/>
              <a:defRPr/>
            </a:pPr>
            <a:r>
              <a:rPr lang="en-US" dirty="0"/>
              <a:t>Dividends.</a:t>
            </a:r>
          </a:p>
          <a:p>
            <a:pPr lvl="1">
              <a:buSzPct val="100000"/>
              <a:defRPr/>
            </a:pPr>
            <a:r>
              <a:rPr lang="en-US" dirty="0"/>
              <a:t>Other activities.</a:t>
            </a:r>
          </a:p>
        </p:txBody>
      </p:sp>
      <p:sp>
        <p:nvSpPr>
          <p:cNvPr id="7" name="Content Placeholder 3"/>
          <p:cNvSpPr>
            <a:spLocks noGrp="1"/>
          </p:cNvSpPr>
          <p:nvPr>
            <p:ph idx="13"/>
          </p:nvPr>
        </p:nvSpPr>
        <p:spPr>
          <a:xfrm>
            <a:off x="0" y="0"/>
            <a:ext cx="457200" cy="457200"/>
          </a:xfrm>
          <a:solidFill>
            <a:srgbClr val="BEBEBE"/>
          </a:solidFill>
        </p:spPr>
        <p:txBody>
          <a:bodyPr anchor="ctr"/>
          <a:lstStyle/>
          <a:p>
            <a:pPr algn="ctr"/>
            <a:r>
              <a:rPr lang="en-US" sz="1000" b="1" dirty="0"/>
              <a:t>LO 13-5</a:t>
            </a:r>
          </a:p>
        </p:txBody>
      </p:sp>
    </p:spTree>
    <p:extLst>
      <p:ext uri="{BB962C8B-B14F-4D97-AF65-F5344CB8AC3E}">
        <p14:creationId xmlns:p14="http://schemas.microsoft.com/office/powerpoint/2010/main" val="103133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Cash Budget</a:t>
            </a:r>
            <a:r>
              <a:rPr lang="en-US" sz="1200" dirty="0"/>
              <a:t> 3</a:t>
            </a:r>
            <a:endParaRPr lang="en-US" sz="3600" dirty="0"/>
          </a:p>
        </p:txBody>
      </p:sp>
      <p:sp>
        <p:nvSpPr>
          <p:cNvPr id="9" name="Content Placeholder 2"/>
          <p:cNvSpPr>
            <a:spLocks noGrp="1"/>
          </p:cNvSpPr>
          <p:nvPr>
            <p:ph idx="1"/>
          </p:nvPr>
        </p:nvSpPr>
        <p:spPr>
          <a:xfrm>
            <a:off x="2209800" y="1219200"/>
            <a:ext cx="4876800" cy="838200"/>
          </a:xfrm>
        </p:spPr>
        <p:txBody>
          <a:bodyPr/>
          <a:lstStyle/>
          <a:p>
            <a:pPr algn="ctr">
              <a:spcBef>
                <a:spcPts val="0"/>
              </a:spcBef>
              <a:spcAft>
                <a:spcPts val="0"/>
              </a:spcAft>
            </a:pPr>
            <a:r>
              <a:rPr lang="en-US" sz="1600" dirty="0"/>
              <a:t>Rainy Day Umbrellas</a:t>
            </a:r>
          </a:p>
          <a:p>
            <a:pPr algn="ctr">
              <a:spcBef>
                <a:spcPts val="0"/>
              </a:spcBef>
              <a:spcAft>
                <a:spcPts val="0"/>
              </a:spcAft>
            </a:pPr>
            <a:r>
              <a:rPr lang="en-US" sz="1600" dirty="0"/>
              <a:t>Cash Budget </a:t>
            </a:r>
          </a:p>
          <a:p>
            <a:pPr algn="ctr">
              <a:spcBef>
                <a:spcPts val="0"/>
              </a:spcBef>
              <a:spcAft>
                <a:spcPts val="0"/>
              </a:spcAft>
            </a:pPr>
            <a:r>
              <a:rPr lang="en-US" sz="1600" dirty="0"/>
              <a:t>For the Budget Year Ended December 31</a:t>
            </a:r>
          </a:p>
        </p:txBody>
      </p:sp>
      <p:graphicFrame>
        <p:nvGraphicFramePr>
          <p:cNvPr id="6" name="Table 3"/>
          <p:cNvGraphicFramePr>
            <a:graphicFrameLocks noGrp="1"/>
          </p:cNvGraphicFramePr>
          <p:nvPr>
            <p:extLst>
              <p:ext uri="{D42A27DB-BD31-4B8C-83A1-F6EECF244321}">
                <p14:modId xmlns:p14="http://schemas.microsoft.com/office/powerpoint/2010/main" val="954385093"/>
              </p:ext>
            </p:extLst>
          </p:nvPr>
        </p:nvGraphicFramePr>
        <p:xfrm>
          <a:off x="631835" y="2057400"/>
          <a:ext cx="8032731" cy="4584192"/>
        </p:xfrm>
        <a:graphic>
          <a:graphicData uri="http://schemas.openxmlformats.org/drawingml/2006/table">
            <a:tbl>
              <a:tblPr firstRow="1" bandRow="1">
                <a:tableStyleId>{5C22544A-7EE6-4342-B048-85BDC9FD1C3A}</a:tableStyleId>
              </a:tblPr>
              <a:tblGrid>
                <a:gridCol w="5194841">
                  <a:extLst>
                    <a:ext uri="{9D8B030D-6E8A-4147-A177-3AD203B41FA5}">
                      <a16:colId xmlns:a16="http://schemas.microsoft.com/office/drawing/2014/main" val="4194237438"/>
                    </a:ext>
                  </a:extLst>
                </a:gridCol>
                <a:gridCol w="1418945">
                  <a:extLst>
                    <a:ext uri="{9D8B030D-6E8A-4147-A177-3AD203B41FA5}">
                      <a16:colId xmlns:a16="http://schemas.microsoft.com/office/drawing/2014/main" val="3697610465"/>
                    </a:ext>
                  </a:extLst>
                </a:gridCol>
                <a:gridCol w="1418945">
                  <a:extLst>
                    <a:ext uri="{9D8B030D-6E8A-4147-A177-3AD203B41FA5}">
                      <a16:colId xmlns:a16="http://schemas.microsoft.com/office/drawing/2014/main" val="3672730447"/>
                    </a:ext>
                  </a:extLst>
                </a:gridCol>
              </a:tblGrid>
              <a:tr h="182880">
                <a:tc>
                  <a:txBody>
                    <a:bodyPr/>
                    <a:lstStyle/>
                    <a:p>
                      <a:pPr marL="0" algn="l"/>
                      <a:r>
                        <a:rPr lang="en-US" sz="1400" b="0" dirty="0">
                          <a:solidFill>
                            <a:schemeClr val="tx1"/>
                          </a:solidFill>
                          <a:latin typeface="Arial" panose="020B0604020202020204" pitchFamily="34" charset="0"/>
                          <a:cs typeface="Arial" panose="020B0604020202020204" pitchFamily="34" charset="0"/>
                        </a:rPr>
                        <a:t>Cash balance beginning of period</a:t>
                      </a:r>
                    </a:p>
                  </a:txBody>
                  <a:tcPr marT="36576" marB="36576">
                    <a:lnL w="12700" cap="flat" cmpd="sng" algn="ctr">
                      <a:solidFill>
                        <a:srgbClr val="8A68BC"/>
                      </a:solidFill>
                      <a:prstDash val="solid"/>
                      <a:round/>
                      <a:headEnd type="none" w="med" len="med"/>
                      <a:tailEnd type="none" w="med" len="med"/>
                    </a:lnL>
                    <a:lnR w="12700" cap="flat" cmpd="sng" algn="ctr">
                      <a:solidFill>
                        <a:srgbClr val="8A68BC"/>
                      </a:solidFill>
                      <a:prstDash val="solid"/>
                      <a:round/>
                      <a:headEnd type="none" w="med" len="med"/>
                      <a:tailEnd type="none" w="med" len="med"/>
                    </a:lnR>
                    <a:lnT w="12700" cap="flat" cmpd="sng" algn="ctr">
                      <a:solidFill>
                        <a:srgbClr val="8A68B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A1D5"/>
                    </a:solidFill>
                  </a:tcPr>
                </a:tc>
                <a:tc>
                  <a:txBody>
                    <a:bodyPr/>
                    <a:lstStyle/>
                    <a:p>
                      <a:pPr marL="0" algn="r"/>
                      <a:endParaRPr lang="en-US" sz="1400" b="0" u="none" dirty="0">
                        <a:solidFill>
                          <a:schemeClr val="tx1"/>
                        </a:solidFill>
                        <a:latin typeface="Arial" panose="020B0604020202020204" pitchFamily="34" charset="0"/>
                        <a:cs typeface="Arial" panose="020B0604020202020204" pitchFamily="34" charset="0"/>
                      </a:endParaRPr>
                    </a:p>
                  </a:txBody>
                  <a:tcPr marT="36576" marB="36576">
                    <a:lnL w="12700" cap="flat" cmpd="sng" algn="ctr">
                      <a:solidFill>
                        <a:srgbClr val="8A68BC"/>
                      </a:solidFill>
                      <a:prstDash val="solid"/>
                      <a:round/>
                      <a:headEnd type="none" w="med" len="med"/>
                      <a:tailEnd type="none" w="med" len="med"/>
                    </a:lnL>
                    <a:lnR w="12700" cap="flat" cmpd="sng" algn="ctr">
                      <a:solidFill>
                        <a:srgbClr val="8A68BC"/>
                      </a:solidFill>
                      <a:prstDash val="solid"/>
                      <a:round/>
                      <a:headEnd type="none" w="med" len="med"/>
                      <a:tailEnd type="none" w="med" len="med"/>
                    </a:lnR>
                    <a:lnT w="12700" cap="flat" cmpd="sng" algn="ctr">
                      <a:solidFill>
                        <a:srgbClr val="8A68B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A1D5"/>
                    </a:solidFill>
                  </a:tcPr>
                </a:tc>
                <a:tc>
                  <a:txBody>
                    <a:bodyPr/>
                    <a:lstStyle/>
                    <a:p>
                      <a:pPr marL="0" algn="r"/>
                      <a:r>
                        <a:rPr lang="en-US" sz="1400" b="0" u="none" dirty="0">
                          <a:solidFill>
                            <a:schemeClr val="tx1"/>
                          </a:solidFill>
                          <a:latin typeface="Arial" panose="020B0604020202020204" pitchFamily="34" charset="0"/>
                          <a:cs typeface="Arial" panose="020B0604020202020204" pitchFamily="34" charset="0"/>
                        </a:rPr>
                        <a:t>$   830,000</a:t>
                      </a:r>
                    </a:p>
                  </a:txBody>
                  <a:tcPr marT="36576" marB="36576">
                    <a:lnL w="12700" cap="flat" cmpd="sng" algn="ctr">
                      <a:solidFill>
                        <a:srgbClr val="8A68BC"/>
                      </a:solidFill>
                      <a:prstDash val="solid"/>
                      <a:round/>
                      <a:headEnd type="none" w="med" len="med"/>
                      <a:tailEnd type="none" w="med" len="med"/>
                    </a:lnL>
                    <a:lnR w="12700" cap="flat" cmpd="sng" algn="ctr">
                      <a:solidFill>
                        <a:srgbClr val="8A68BC"/>
                      </a:solidFill>
                      <a:prstDash val="solid"/>
                      <a:round/>
                      <a:headEnd type="none" w="med" len="med"/>
                      <a:tailEnd type="none" w="med" len="med"/>
                    </a:lnR>
                    <a:lnT w="12700" cap="flat" cmpd="sng" algn="ctr">
                      <a:solidFill>
                        <a:srgbClr val="8A68B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A1D5"/>
                    </a:solidFill>
                  </a:tcPr>
                </a:tc>
                <a:extLst>
                  <a:ext uri="{0D108BD9-81ED-4DB2-BD59-A6C34878D82A}">
                    <a16:rowId xmlns:a16="http://schemas.microsoft.com/office/drawing/2014/main" val="3745864265"/>
                  </a:ext>
                </a:extLst>
              </a:tr>
              <a:tr h="182880">
                <a:tc>
                  <a:txBody>
                    <a:bodyPr/>
                    <a:lstStyle/>
                    <a:p>
                      <a:pPr marL="0" algn="l"/>
                      <a:r>
                        <a:rPr lang="en-US" sz="1400" dirty="0">
                          <a:latin typeface="Arial" panose="020B0604020202020204" pitchFamily="34" charset="0"/>
                          <a:cs typeface="Arial" panose="020B0604020202020204" pitchFamily="34" charset="0"/>
                        </a:rPr>
                        <a:t>Receipts:</a:t>
                      </a:r>
                    </a:p>
                  </a:txBody>
                  <a:tcPr marT="36576" marB="36576">
                    <a:lnL w="12700" cap="flat" cmpd="sng" algn="ctr">
                      <a:solidFill>
                        <a:srgbClr val="8A68BC"/>
                      </a:solidFill>
                      <a:prstDash val="solid"/>
                      <a:round/>
                      <a:headEnd type="none" w="med" len="med"/>
                      <a:tailEnd type="none" w="med" len="med"/>
                    </a:lnL>
                    <a:lnR w="12700" cap="flat" cmpd="sng" algn="ctr">
                      <a:solidFill>
                        <a:srgbClr val="8A68B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A1D5"/>
                    </a:solidFill>
                  </a:tcPr>
                </a:tc>
                <a:tc>
                  <a:txBody>
                    <a:bodyPr/>
                    <a:lstStyle/>
                    <a:p>
                      <a:pPr marL="0" algn="r"/>
                      <a:endParaRPr lang="en-US"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T="36576" marB="36576">
                    <a:lnL w="12700" cap="flat" cmpd="sng" algn="ctr">
                      <a:solidFill>
                        <a:srgbClr val="8A68BC"/>
                      </a:solidFill>
                      <a:prstDash val="solid"/>
                      <a:round/>
                      <a:headEnd type="none" w="med" len="med"/>
                      <a:tailEnd type="none" w="med" len="med"/>
                    </a:lnL>
                    <a:lnR w="12700" cap="flat" cmpd="sng" algn="ctr">
                      <a:solidFill>
                        <a:srgbClr val="8A68B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A1D5"/>
                    </a:solidFill>
                  </a:tcPr>
                </a:tc>
                <a:tc>
                  <a:txBody>
                    <a:bodyPr/>
                    <a:lstStyle/>
                    <a:p>
                      <a:pPr marL="0" algn="r"/>
                      <a:endParaRPr lang="en-US" sz="14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marT="36576" marB="36576">
                    <a:lnL w="12700" cap="flat" cmpd="sng" algn="ctr">
                      <a:solidFill>
                        <a:srgbClr val="8A68BC"/>
                      </a:solidFill>
                      <a:prstDash val="solid"/>
                      <a:round/>
                      <a:headEnd type="none" w="med" len="med"/>
                      <a:tailEnd type="none" w="med" len="med"/>
                    </a:lnL>
                    <a:lnR w="12700" cap="flat" cmpd="sng" algn="ctr">
                      <a:solidFill>
                        <a:srgbClr val="8A68B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A1D5"/>
                    </a:solidFill>
                  </a:tcPr>
                </a:tc>
                <a:extLst>
                  <a:ext uri="{0D108BD9-81ED-4DB2-BD59-A6C34878D82A}">
                    <a16:rowId xmlns:a16="http://schemas.microsoft.com/office/drawing/2014/main" val="1421202159"/>
                  </a:ext>
                </a:extLst>
              </a:tr>
              <a:tr h="182880">
                <a:tc>
                  <a:txBody>
                    <a:bodyPr/>
                    <a:lstStyle/>
                    <a:p>
                      <a:pPr marL="182880" algn="l"/>
                      <a:r>
                        <a:rPr lang="sv-SE" sz="1400" b="0" i="0" u="none" strike="noStrike" kern="1200" baseline="0" dirty="0">
                          <a:solidFill>
                            <a:schemeClr val="dk1"/>
                          </a:solidFill>
                          <a:latin typeface="Arial" panose="020B0604020202020204" pitchFamily="34" charset="0"/>
                          <a:ea typeface="+mn-ea"/>
                          <a:cs typeface="Arial" panose="020B0604020202020204" pitchFamily="34" charset="0"/>
                        </a:rPr>
                        <a:t>Collections on accounts</a:t>
                      </a:r>
                    </a:p>
                  </a:txBody>
                  <a:tcPr marT="36576" marB="36576">
                    <a:lnL w="12700" cap="flat" cmpd="sng" algn="ctr">
                      <a:solidFill>
                        <a:srgbClr val="8A68BC"/>
                      </a:solidFill>
                      <a:prstDash val="solid"/>
                      <a:round/>
                      <a:headEnd type="none" w="med" len="med"/>
                      <a:tailEnd type="none" w="med" len="med"/>
                    </a:lnL>
                    <a:lnR w="12700" cap="flat" cmpd="sng" algn="ctr">
                      <a:solidFill>
                        <a:srgbClr val="8A68B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A1D5"/>
                    </a:solidFill>
                  </a:tcPr>
                </a:tc>
                <a:tc>
                  <a:txBody>
                    <a:bodyPr/>
                    <a:lstStyle/>
                    <a:p>
                      <a:pPr marL="0" algn="r"/>
                      <a:r>
                        <a:rPr lang="en-US" sz="1400" u="none" dirty="0">
                          <a:latin typeface="Arial" panose="020B0604020202020204" pitchFamily="34" charset="0"/>
                          <a:cs typeface="Arial" panose="020B0604020202020204" pitchFamily="34" charset="0"/>
                        </a:rPr>
                        <a:t>$6,840,000</a:t>
                      </a:r>
                    </a:p>
                  </a:txBody>
                  <a:tcPr marT="36576" marB="36576">
                    <a:lnL w="12700" cap="flat" cmpd="sng" algn="ctr">
                      <a:solidFill>
                        <a:srgbClr val="8A68BC"/>
                      </a:solidFill>
                      <a:prstDash val="solid"/>
                      <a:round/>
                      <a:headEnd type="none" w="med" len="med"/>
                      <a:tailEnd type="none" w="med" len="med"/>
                    </a:lnL>
                    <a:lnR w="12700" cap="flat" cmpd="sng" algn="ctr">
                      <a:solidFill>
                        <a:srgbClr val="8A68B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A1D5"/>
                    </a:solidFill>
                  </a:tcPr>
                </a:tc>
                <a:tc>
                  <a:txBody>
                    <a:bodyPr/>
                    <a:lstStyle/>
                    <a:p>
                      <a:pPr marL="0" algn="r"/>
                      <a:endParaRPr lang="en-US" sz="1400" u="none" dirty="0">
                        <a:latin typeface="Arial" panose="020B0604020202020204" pitchFamily="34" charset="0"/>
                        <a:cs typeface="Arial" panose="020B0604020202020204" pitchFamily="34" charset="0"/>
                      </a:endParaRPr>
                    </a:p>
                  </a:txBody>
                  <a:tcPr marT="36576" marB="36576">
                    <a:lnL w="12700" cap="flat" cmpd="sng" algn="ctr">
                      <a:solidFill>
                        <a:srgbClr val="8A68BC"/>
                      </a:solidFill>
                      <a:prstDash val="solid"/>
                      <a:round/>
                      <a:headEnd type="none" w="med" len="med"/>
                      <a:tailEnd type="none" w="med" len="med"/>
                    </a:lnL>
                    <a:lnR w="12700" cap="flat" cmpd="sng" algn="ctr">
                      <a:solidFill>
                        <a:srgbClr val="8A68B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A1D5"/>
                    </a:solidFill>
                  </a:tcPr>
                </a:tc>
                <a:extLst>
                  <a:ext uri="{0D108BD9-81ED-4DB2-BD59-A6C34878D82A}">
                    <a16:rowId xmlns:a16="http://schemas.microsoft.com/office/drawing/2014/main" val="1121792482"/>
                  </a:ext>
                </a:extLst>
              </a:tr>
              <a:tr h="182880">
                <a:tc>
                  <a:txBody>
                    <a:bodyPr/>
                    <a:lstStyle/>
                    <a:p>
                      <a:pPr marL="182880" algn="l"/>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Collections employee loans</a:t>
                      </a:r>
                    </a:p>
                  </a:txBody>
                  <a:tcPr marT="36576" marB="36576">
                    <a:lnL w="12700" cap="flat" cmpd="sng" algn="ctr">
                      <a:solidFill>
                        <a:srgbClr val="8A68BC"/>
                      </a:solidFill>
                      <a:prstDash val="solid"/>
                      <a:round/>
                      <a:headEnd type="none" w="med" len="med"/>
                      <a:tailEnd type="none" w="med" len="med"/>
                    </a:lnL>
                    <a:lnR w="12700" cap="flat" cmpd="sng" algn="ctr">
                      <a:solidFill>
                        <a:srgbClr val="8A68B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A1D5"/>
                    </a:solidFill>
                  </a:tcPr>
                </a:tc>
                <a:tc>
                  <a:txBody>
                    <a:bodyPr/>
                    <a:lstStyle/>
                    <a:p>
                      <a:pPr marL="0" algn="r"/>
                      <a:r>
                        <a:rPr lang="en-US" sz="1400" i="0" u="sng" dirty="0">
                          <a:latin typeface="Arial" panose="020B0604020202020204" pitchFamily="34" charset="0"/>
                          <a:cs typeface="Arial" panose="020B0604020202020204" pitchFamily="34" charset="0"/>
                        </a:rPr>
                        <a:t>    100,000</a:t>
                      </a:r>
                    </a:p>
                  </a:txBody>
                  <a:tcPr marT="36576" marB="36576">
                    <a:lnL w="12700" cap="flat" cmpd="sng" algn="ctr">
                      <a:solidFill>
                        <a:srgbClr val="8A68BC"/>
                      </a:solidFill>
                      <a:prstDash val="solid"/>
                      <a:round/>
                      <a:headEnd type="none" w="med" len="med"/>
                      <a:tailEnd type="none" w="med" len="med"/>
                    </a:lnL>
                    <a:lnR w="12700" cap="flat" cmpd="sng" algn="ctr">
                      <a:solidFill>
                        <a:srgbClr val="8A68B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A1D5"/>
                    </a:solidFill>
                  </a:tcPr>
                </a:tc>
                <a:tc>
                  <a:txBody>
                    <a:bodyPr/>
                    <a:lstStyle/>
                    <a:p>
                      <a:pPr marL="0" algn="r"/>
                      <a:endParaRPr lang="en-US" sz="1400" i="0" u="none" dirty="0">
                        <a:latin typeface="Arial" panose="020B0604020202020204" pitchFamily="34" charset="0"/>
                        <a:cs typeface="Arial" panose="020B0604020202020204" pitchFamily="34" charset="0"/>
                      </a:endParaRPr>
                    </a:p>
                  </a:txBody>
                  <a:tcPr marT="36576" marB="36576">
                    <a:lnL w="12700" cap="flat" cmpd="sng" algn="ctr">
                      <a:solidFill>
                        <a:srgbClr val="8A68BC"/>
                      </a:solidFill>
                      <a:prstDash val="solid"/>
                      <a:round/>
                      <a:headEnd type="none" w="med" len="med"/>
                      <a:tailEnd type="none" w="med" len="med"/>
                    </a:lnL>
                    <a:lnR w="12700" cap="flat" cmpd="sng" algn="ctr">
                      <a:solidFill>
                        <a:srgbClr val="8A68B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A1D5"/>
                    </a:solidFill>
                  </a:tcPr>
                </a:tc>
                <a:extLst>
                  <a:ext uri="{0D108BD9-81ED-4DB2-BD59-A6C34878D82A}">
                    <a16:rowId xmlns:a16="http://schemas.microsoft.com/office/drawing/2014/main" val="3127014178"/>
                  </a:ext>
                </a:extLst>
              </a:tr>
              <a:tr h="182880">
                <a:tc>
                  <a:txBody>
                    <a:bodyPr/>
                    <a:lstStyle/>
                    <a:p>
                      <a:pPr marL="274320" algn="l"/>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Total receipts</a:t>
                      </a:r>
                    </a:p>
                  </a:txBody>
                  <a:tcPr marT="36576" marB="36576">
                    <a:lnL w="12700" cap="flat" cmpd="sng" algn="ctr">
                      <a:solidFill>
                        <a:srgbClr val="8A68BC"/>
                      </a:solidFill>
                      <a:prstDash val="solid"/>
                      <a:round/>
                      <a:headEnd type="none" w="med" len="med"/>
                      <a:tailEnd type="none" w="med" len="med"/>
                    </a:lnL>
                    <a:lnR w="12700" cap="flat" cmpd="sng" algn="ctr">
                      <a:solidFill>
                        <a:srgbClr val="8A68B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A1D5"/>
                    </a:solidFill>
                  </a:tcPr>
                </a:tc>
                <a:tc>
                  <a:txBody>
                    <a:bodyPr/>
                    <a:lstStyle/>
                    <a:p>
                      <a:pPr marL="0" algn="r"/>
                      <a:endParaRPr lang="en-US" sz="1400" u="none" dirty="0">
                        <a:latin typeface="Arial" panose="020B0604020202020204" pitchFamily="34" charset="0"/>
                        <a:cs typeface="Arial" panose="020B0604020202020204" pitchFamily="34" charset="0"/>
                      </a:endParaRPr>
                    </a:p>
                  </a:txBody>
                  <a:tcPr marT="36576" marB="36576">
                    <a:lnL w="12700" cap="flat" cmpd="sng" algn="ctr">
                      <a:solidFill>
                        <a:srgbClr val="8A68BC"/>
                      </a:solidFill>
                      <a:prstDash val="solid"/>
                      <a:round/>
                      <a:headEnd type="none" w="med" len="med"/>
                      <a:tailEnd type="none" w="med" len="med"/>
                    </a:lnL>
                    <a:lnR w="12700" cap="flat" cmpd="sng" algn="ctr">
                      <a:solidFill>
                        <a:srgbClr val="8A68B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A1D5"/>
                    </a:solidFill>
                  </a:tcPr>
                </a:tc>
                <a:tc>
                  <a:txBody>
                    <a:bodyPr/>
                    <a:lstStyle/>
                    <a:p>
                      <a:pPr marL="0" algn="r"/>
                      <a:r>
                        <a:rPr lang="en-US" sz="1400" u="none" dirty="0">
                          <a:latin typeface="Arial" panose="020B0604020202020204" pitchFamily="34" charset="0"/>
                          <a:cs typeface="Arial" panose="020B0604020202020204" pitchFamily="34" charset="0"/>
                        </a:rPr>
                        <a:t> 6,940,000</a:t>
                      </a:r>
                    </a:p>
                  </a:txBody>
                  <a:tcPr marT="36576" marB="36576">
                    <a:lnL w="12700" cap="flat" cmpd="sng" algn="ctr">
                      <a:solidFill>
                        <a:srgbClr val="8A68BC"/>
                      </a:solidFill>
                      <a:prstDash val="solid"/>
                      <a:round/>
                      <a:headEnd type="none" w="med" len="med"/>
                      <a:tailEnd type="none" w="med" len="med"/>
                    </a:lnL>
                    <a:lnR w="12700" cap="flat" cmpd="sng" algn="ctr">
                      <a:solidFill>
                        <a:srgbClr val="8A68B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A1D5"/>
                    </a:solidFill>
                  </a:tcPr>
                </a:tc>
                <a:extLst>
                  <a:ext uri="{0D108BD9-81ED-4DB2-BD59-A6C34878D82A}">
                    <a16:rowId xmlns:a16="http://schemas.microsoft.com/office/drawing/2014/main" val="428663806"/>
                  </a:ext>
                </a:extLst>
              </a:tr>
              <a:tr h="182880">
                <a:tc>
                  <a:txBody>
                    <a:bodyPr/>
                    <a:lstStyle/>
                    <a:p>
                      <a:pPr marL="0" algn="l"/>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Less: Disbursements:</a:t>
                      </a:r>
                    </a:p>
                  </a:txBody>
                  <a:tcPr marT="36576" marB="36576">
                    <a:lnL w="12700" cap="flat" cmpd="sng" algn="ctr">
                      <a:solidFill>
                        <a:srgbClr val="8A68BC"/>
                      </a:solidFill>
                      <a:prstDash val="solid"/>
                      <a:round/>
                      <a:headEnd type="none" w="med" len="med"/>
                      <a:tailEnd type="none" w="med" len="med"/>
                    </a:lnL>
                    <a:lnR w="12700" cap="flat" cmpd="sng" algn="ctr">
                      <a:solidFill>
                        <a:srgbClr val="8A68B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A1D5"/>
                    </a:solidFill>
                  </a:tcPr>
                </a:tc>
                <a:tc>
                  <a:txBody>
                    <a:bodyPr/>
                    <a:lstStyle/>
                    <a:p>
                      <a:pPr marL="0" algn="r"/>
                      <a:endParaRPr lang="en-US" sz="1400" u="none" dirty="0">
                        <a:latin typeface="Arial" panose="020B0604020202020204" pitchFamily="34" charset="0"/>
                        <a:cs typeface="Arial" panose="020B0604020202020204" pitchFamily="34" charset="0"/>
                      </a:endParaRPr>
                    </a:p>
                  </a:txBody>
                  <a:tcPr marT="36576" marB="36576" anchor="b">
                    <a:lnL w="12700" cap="flat" cmpd="sng" algn="ctr">
                      <a:solidFill>
                        <a:srgbClr val="8A68BC"/>
                      </a:solidFill>
                      <a:prstDash val="solid"/>
                      <a:round/>
                      <a:headEnd type="none" w="med" len="med"/>
                      <a:tailEnd type="none" w="med" len="med"/>
                    </a:lnL>
                    <a:lnR w="12700" cap="flat" cmpd="sng" algn="ctr">
                      <a:solidFill>
                        <a:srgbClr val="8A68B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A1D5"/>
                    </a:solidFill>
                  </a:tcPr>
                </a:tc>
                <a:tc>
                  <a:txBody>
                    <a:bodyPr/>
                    <a:lstStyle/>
                    <a:p>
                      <a:pPr marL="0" algn="r"/>
                      <a:endParaRPr lang="en-US" sz="1400" u="none" dirty="0">
                        <a:latin typeface="Arial" panose="020B0604020202020204" pitchFamily="34" charset="0"/>
                        <a:cs typeface="Arial" panose="020B0604020202020204" pitchFamily="34" charset="0"/>
                      </a:endParaRPr>
                    </a:p>
                  </a:txBody>
                  <a:tcPr marT="36576" marB="36576" anchor="b">
                    <a:lnL w="12700" cap="flat" cmpd="sng" algn="ctr">
                      <a:solidFill>
                        <a:srgbClr val="8A68BC"/>
                      </a:solidFill>
                      <a:prstDash val="solid"/>
                      <a:round/>
                      <a:headEnd type="none" w="med" len="med"/>
                      <a:tailEnd type="none" w="med" len="med"/>
                    </a:lnL>
                    <a:lnR w="12700" cap="flat" cmpd="sng" algn="ctr">
                      <a:solidFill>
                        <a:srgbClr val="8A68B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A1D5"/>
                    </a:solidFill>
                  </a:tcPr>
                </a:tc>
                <a:extLst>
                  <a:ext uri="{0D108BD9-81ED-4DB2-BD59-A6C34878D82A}">
                    <a16:rowId xmlns:a16="http://schemas.microsoft.com/office/drawing/2014/main" val="4221137825"/>
                  </a:ext>
                </a:extLst>
              </a:tr>
              <a:tr h="182880">
                <a:tc>
                  <a:txBody>
                    <a:bodyPr/>
                    <a:lstStyle/>
                    <a:p>
                      <a:pPr marL="182880" algn="l"/>
                      <a:r>
                        <a:rPr lang="en-US" sz="1400" dirty="0">
                          <a:latin typeface="Arial" panose="020B0604020202020204" pitchFamily="34" charset="0"/>
                          <a:cs typeface="Arial" panose="020B0604020202020204" pitchFamily="34" charset="0"/>
                        </a:rPr>
                        <a:t>Payments for accounts payable</a:t>
                      </a:r>
                    </a:p>
                  </a:txBody>
                  <a:tcPr marT="36576" marB="36576">
                    <a:lnL w="12700" cap="flat" cmpd="sng" algn="ctr">
                      <a:solidFill>
                        <a:srgbClr val="8A68BC"/>
                      </a:solidFill>
                      <a:prstDash val="solid"/>
                      <a:round/>
                      <a:headEnd type="none" w="med" len="med"/>
                      <a:tailEnd type="none" w="med" len="med"/>
                    </a:lnL>
                    <a:lnR w="12700" cap="flat" cmpd="sng" algn="ctr">
                      <a:solidFill>
                        <a:srgbClr val="8A68B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A1D5"/>
                    </a:solidFill>
                  </a:tcPr>
                </a:tc>
                <a:tc>
                  <a:txBody>
                    <a:bodyPr/>
                    <a:lstStyle/>
                    <a:p>
                      <a:pPr marL="0" algn="r"/>
                      <a:r>
                        <a:rPr lang="en-US" sz="1400" u="none" baseline="0" dirty="0">
                          <a:latin typeface="Arial" panose="020B0604020202020204" pitchFamily="34" charset="0"/>
                          <a:cs typeface="Arial" panose="020B0604020202020204" pitchFamily="34" charset="0"/>
                        </a:rPr>
                        <a:t>1,880,000</a:t>
                      </a:r>
                    </a:p>
                  </a:txBody>
                  <a:tcPr marT="36576" marB="36576">
                    <a:lnL w="12700" cap="flat" cmpd="sng" algn="ctr">
                      <a:solidFill>
                        <a:srgbClr val="8A68BC"/>
                      </a:solidFill>
                      <a:prstDash val="solid"/>
                      <a:round/>
                      <a:headEnd type="none" w="med" len="med"/>
                      <a:tailEnd type="none" w="med" len="med"/>
                    </a:lnL>
                    <a:lnR w="12700" cap="flat" cmpd="sng" algn="ctr">
                      <a:solidFill>
                        <a:srgbClr val="8A68B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A1D5"/>
                    </a:solidFill>
                  </a:tcPr>
                </a:tc>
                <a:tc>
                  <a:txBody>
                    <a:bodyPr/>
                    <a:lstStyle/>
                    <a:p>
                      <a:pPr marL="0" algn="r"/>
                      <a:endParaRPr lang="en-US" sz="1400" u="none" baseline="0" dirty="0">
                        <a:latin typeface="Arial" panose="020B0604020202020204" pitchFamily="34" charset="0"/>
                        <a:cs typeface="Arial" panose="020B0604020202020204" pitchFamily="34" charset="0"/>
                      </a:endParaRPr>
                    </a:p>
                  </a:txBody>
                  <a:tcPr marT="36576" marB="36576">
                    <a:lnL w="12700" cap="flat" cmpd="sng" algn="ctr">
                      <a:solidFill>
                        <a:srgbClr val="8A68BC"/>
                      </a:solidFill>
                      <a:prstDash val="solid"/>
                      <a:round/>
                      <a:headEnd type="none" w="med" len="med"/>
                      <a:tailEnd type="none" w="med" len="med"/>
                    </a:lnL>
                    <a:lnR w="12700" cap="flat" cmpd="sng" algn="ctr">
                      <a:solidFill>
                        <a:srgbClr val="8A68B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A1D5"/>
                    </a:solidFill>
                  </a:tcPr>
                </a:tc>
                <a:extLst>
                  <a:ext uri="{0D108BD9-81ED-4DB2-BD59-A6C34878D82A}">
                    <a16:rowId xmlns:a16="http://schemas.microsoft.com/office/drawing/2014/main" val="2669202445"/>
                  </a:ext>
                </a:extLst>
              </a:tr>
              <a:tr h="182880">
                <a:tc>
                  <a:txBody>
                    <a:bodyPr/>
                    <a:lstStyle/>
                    <a:p>
                      <a:pPr marL="182880" algn="l"/>
                      <a:r>
                        <a:rPr lang="en-US" sz="1400" dirty="0">
                          <a:latin typeface="Arial" panose="020B0604020202020204" pitchFamily="34" charset="0"/>
                          <a:cs typeface="Arial" panose="020B0604020202020204" pitchFamily="34" charset="0"/>
                        </a:rPr>
                        <a:t>Direct labor</a:t>
                      </a:r>
                    </a:p>
                  </a:txBody>
                  <a:tcPr marT="36576" marB="36576">
                    <a:lnL w="12700" cap="flat" cmpd="sng" algn="ctr">
                      <a:solidFill>
                        <a:srgbClr val="8A68BC"/>
                      </a:solidFill>
                      <a:prstDash val="solid"/>
                      <a:round/>
                      <a:headEnd type="none" w="med" len="med"/>
                      <a:tailEnd type="none" w="med" len="med"/>
                    </a:lnL>
                    <a:lnR w="12700" cap="flat" cmpd="sng" algn="ctr">
                      <a:solidFill>
                        <a:srgbClr val="8A68B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A1D5"/>
                    </a:solidFill>
                  </a:tcPr>
                </a:tc>
                <a:tc>
                  <a:txBody>
                    <a:bodyPr/>
                    <a:lstStyle/>
                    <a:p>
                      <a:pPr marL="0" algn="r"/>
                      <a:r>
                        <a:rPr lang="en-US" sz="1400" u="none" baseline="0" dirty="0">
                          <a:latin typeface="Arial" panose="020B0604020202020204" pitchFamily="34" charset="0"/>
                          <a:cs typeface="Arial" panose="020B0604020202020204" pitchFamily="34" charset="0"/>
                        </a:rPr>
                        <a:t>1,500,000</a:t>
                      </a:r>
                    </a:p>
                  </a:txBody>
                  <a:tcPr marT="36576" marB="36576">
                    <a:lnL w="12700" cap="flat" cmpd="sng" algn="ctr">
                      <a:solidFill>
                        <a:srgbClr val="8A68BC"/>
                      </a:solidFill>
                      <a:prstDash val="solid"/>
                      <a:round/>
                      <a:headEnd type="none" w="med" len="med"/>
                      <a:tailEnd type="none" w="med" len="med"/>
                    </a:lnL>
                    <a:lnR w="12700" cap="flat" cmpd="sng" algn="ctr">
                      <a:solidFill>
                        <a:srgbClr val="8A68B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A1D5"/>
                    </a:solidFill>
                  </a:tcPr>
                </a:tc>
                <a:tc>
                  <a:txBody>
                    <a:bodyPr/>
                    <a:lstStyle/>
                    <a:p>
                      <a:pPr marL="0" algn="r"/>
                      <a:endParaRPr lang="en-US" sz="1400" u="none" baseline="0" dirty="0">
                        <a:latin typeface="Arial" panose="020B0604020202020204" pitchFamily="34" charset="0"/>
                        <a:cs typeface="Arial" panose="020B0604020202020204" pitchFamily="34" charset="0"/>
                      </a:endParaRPr>
                    </a:p>
                  </a:txBody>
                  <a:tcPr marT="36576" marB="36576">
                    <a:lnL w="12700" cap="flat" cmpd="sng" algn="ctr">
                      <a:solidFill>
                        <a:srgbClr val="8A68BC"/>
                      </a:solidFill>
                      <a:prstDash val="solid"/>
                      <a:round/>
                      <a:headEnd type="none" w="med" len="med"/>
                      <a:tailEnd type="none" w="med" len="med"/>
                    </a:lnL>
                    <a:lnR w="12700" cap="flat" cmpd="sng" algn="ctr">
                      <a:solidFill>
                        <a:srgbClr val="8A68B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A1D5"/>
                    </a:solidFill>
                  </a:tcPr>
                </a:tc>
                <a:extLst>
                  <a:ext uri="{0D108BD9-81ED-4DB2-BD59-A6C34878D82A}">
                    <a16:rowId xmlns:a16="http://schemas.microsoft.com/office/drawing/2014/main" val="616443016"/>
                  </a:ext>
                </a:extLst>
              </a:tr>
              <a:tr h="182880">
                <a:tc>
                  <a:txBody>
                    <a:bodyPr/>
                    <a:lstStyle/>
                    <a:p>
                      <a:pPr marL="182880" algn="l"/>
                      <a:r>
                        <a:rPr lang="en-US" sz="1400" dirty="0">
                          <a:latin typeface="Arial" panose="020B0604020202020204" pitchFamily="34" charset="0"/>
                          <a:cs typeface="Arial" panose="020B0604020202020204" pitchFamily="34" charset="0"/>
                        </a:rPr>
                        <a:t>Manufacturing overhead less noncash depreciation charges</a:t>
                      </a:r>
                    </a:p>
                  </a:txBody>
                  <a:tcPr marT="36576" marB="36576">
                    <a:lnL w="12700" cap="flat" cmpd="sng" algn="ctr">
                      <a:solidFill>
                        <a:srgbClr val="8A68BC"/>
                      </a:solidFill>
                      <a:prstDash val="solid"/>
                      <a:round/>
                      <a:headEnd type="none" w="med" len="med"/>
                      <a:tailEnd type="none" w="med" len="med"/>
                    </a:lnL>
                    <a:lnR w="12700" cap="flat" cmpd="sng" algn="ctr">
                      <a:solidFill>
                        <a:srgbClr val="8A68B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A1D5"/>
                    </a:solidFill>
                  </a:tcPr>
                </a:tc>
                <a:tc>
                  <a:txBody>
                    <a:bodyPr/>
                    <a:lstStyle/>
                    <a:p>
                      <a:pPr marL="0" algn="r"/>
                      <a:r>
                        <a:rPr lang="en-US" sz="1400" u="none" baseline="0" dirty="0">
                          <a:latin typeface="Arial" panose="020B0604020202020204" pitchFamily="34" charset="0"/>
                          <a:cs typeface="Arial" panose="020B0604020202020204" pitchFamily="34" charset="0"/>
                        </a:rPr>
                        <a:t>485,000</a:t>
                      </a:r>
                    </a:p>
                  </a:txBody>
                  <a:tcPr marT="36576" marB="36576">
                    <a:lnL w="12700" cap="flat" cmpd="sng" algn="ctr">
                      <a:solidFill>
                        <a:srgbClr val="8A68BC"/>
                      </a:solidFill>
                      <a:prstDash val="solid"/>
                      <a:round/>
                      <a:headEnd type="none" w="med" len="med"/>
                      <a:tailEnd type="none" w="med" len="med"/>
                    </a:lnL>
                    <a:lnR w="12700" cap="flat" cmpd="sng" algn="ctr">
                      <a:solidFill>
                        <a:srgbClr val="8A68B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A1D5"/>
                    </a:solidFill>
                  </a:tcPr>
                </a:tc>
                <a:tc>
                  <a:txBody>
                    <a:bodyPr/>
                    <a:lstStyle/>
                    <a:p>
                      <a:pPr marL="0" algn="r"/>
                      <a:endParaRPr lang="en-US" sz="1400" u="none" baseline="0" dirty="0">
                        <a:latin typeface="Arial" panose="020B0604020202020204" pitchFamily="34" charset="0"/>
                        <a:cs typeface="Arial" panose="020B0604020202020204" pitchFamily="34" charset="0"/>
                      </a:endParaRPr>
                    </a:p>
                  </a:txBody>
                  <a:tcPr marT="36576" marB="36576">
                    <a:lnL w="12700" cap="flat" cmpd="sng" algn="ctr">
                      <a:solidFill>
                        <a:srgbClr val="8A68BC"/>
                      </a:solidFill>
                      <a:prstDash val="solid"/>
                      <a:round/>
                      <a:headEnd type="none" w="med" len="med"/>
                      <a:tailEnd type="none" w="med" len="med"/>
                    </a:lnL>
                    <a:lnR w="12700" cap="flat" cmpd="sng" algn="ctr">
                      <a:solidFill>
                        <a:srgbClr val="8A68B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A1D5"/>
                    </a:solidFill>
                  </a:tcPr>
                </a:tc>
                <a:extLst>
                  <a:ext uri="{0D108BD9-81ED-4DB2-BD59-A6C34878D82A}">
                    <a16:rowId xmlns:a16="http://schemas.microsoft.com/office/drawing/2014/main" val="798825458"/>
                  </a:ext>
                </a:extLst>
              </a:tr>
              <a:tr h="182880">
                <a:tc>
                  <a:txBody>
                    <a:bodyPr/>
                    <a:lstStyle/>
                    <a:p>
                      <a:pPr marL="182880" algn="l"/>
                      <a:r>
                        <a:rPr lang="en-US" sz="1400" dirty="0">
                          <a:latin typeface="Arial" panose="020B0604020202020204" pitchFamily="34" charset="0"/>
                          <a:cs typeface="Arial" panose="020B0604020202020204" pitchFamily="34" charset="0"/>
                        </a:rPr>
                        <a:t>Marketing and administrative costs less noncash charges</a:t>
                      </a:r>
                    </a:p>
                  </a:txBody>
                  <a:tcPr marT="36576" marB="36576">
                    <a:lnL w="12700" cap="flat" cmpd="sng" algn="ctr">
                      <a:solidFill>
                        <a:srgbClr val="8A68BC"/>
                      </a:solidFill>
                      <a:prstDash val="solid"/>
                      <a:round/>
                      <a:headEnd type="none" w="med" len="med"/>
                      <a:tailEnd type="none" w="med" len="med"/>
                    </a:lnL>
                    <a:lnR w="12700" cap="flat" cmpd="sng" algn="ctr">
                      <a:solidFill>
                        <a:srgbClr val="8A68B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A1D5"/>
                    </a:solidFill>
                  </a:tcPr>
                </a:tc>
                <a:tc>
                  <a:txBody>
                    <a:bodyPr/>
                    <a:lstStyle/>
                    <a:p>
                      <a:pPr marL="0" algn="r"/>
                      <a:r>
                        <a:rPr lang="en-US" sz="1400" u="none" baseline="0" dirty="0">
                          <a:latin typeface="Arial" panose="020B0604020202020204" pitchFamily="34" charset="0"/>
                          <a:cs typeface="Arial" panose="020B0604020202020204" pitchFamily="34" charset="0"/>
                        </a:rPr>
                        <a:t>1,602,000</a:t>
                      </a:r>
                    </a:p>
                  </a:txBody>
                  <a:tcPr marT="36576" marB="36576">
                    <a:lnL w="12700" cap="flat" cmpd="sng" algn="ctr">
                      <a:solidFill>
                        <a:srgbClr val="8A68BC"/>
                      </a:solidFill>
                      <a:prstDash val="solid"/>
                      <a:round/>
                      <a:headEnd type="none" w="med" len="med"/>
                      <a:tailEnd type="none" w="med" len="med"/>
                    </a:lnL>
                    <a:lnR w="12700" cap="flat" cmpd="sng" algn="ctr">
                      <a:solidFill>
                        <a:srgbClr val="8A68B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A1D5"/>
                    </a:solidFill>
                  </a:tcPr>
                </a:tc>
                <a:tc>
                  <a:txBody>
                    <a:bodyPr/>
                    <a:lstStyle/>
                    <a:p>
                      <a:pPr marL="0" algn="r"/>
                      <a:endParaRPr lang="en-US" sz="1400" u="none" baseline="0" dirty="0">
                        <a:latin typeface="Arial" panose="020B0604020202020204" pitchFamily="34" charset="0"/>
                        <a:cs typeface="Arial" panose="020B0604020202020204" pitchFamily="34" charset="0"/>
                      </a:endParaRPr>
                    </a:p>
                  </a:txBody>
                  <a:tcPr marT="36576" marB="36576">
                    <a:lnL w="12700" cap="flat" cmpd="sng" algn="ctr">
                      <a:solidFill>
                        <a:srgbClr val="8A68BC"/>
                      </a:solidFill>
                      <a:prstDash val="solid"/>
                      <a:round/>
                      <a:headEnd type="none" w="med" len="med"/>
                      <a:tailEnd type="none" w="med" len="med"/>
                    </a:lnL>
                    <a:lnR w="12700" cap="flat" cmpd="sng" algn="ctr">
                      <a:solidFill>
                        <a:srgbClr val="8A68B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A1D5"/>
                    </a:solidFill>
                  </a:tcPr>
                </a:tc>
                <a:extLst>
                  <a:ext uri="{0D108BD9-81ED-4DB2-BD59-A6C34878D82A}">
                    <a16:rowId xmlns:a16="http://schemas.microsoft.com/office/drawing/2014/main" val="2820105209"/>
                  </a:ext>
                </a:extLst>
              </a:tr>
              <a:tr h="182880">
                <a:tc>
                  <a:txBody>
                    <a:bodyPr/>
                    <a:lstStyle/>
                    <a:p>
                      <a:pPr marL="182880" algn="l"/>
                      <a:r>
                        <a:rPr lang="en-US" sz="1400" dirty="0">
                          <a:latin typeface="Arial" panose="020B0604020202020204" pitchFamily="34" charset="0"/>
                          <a:cs typeface="Arial" panose="020B0604020202020204" pitchFamily="34" charset="0"/>
                        </a:rPr>
                        <a:t>Payments for federal income taxes</a:t>
                      </a:r>
                    </a:p>
                  </a:txBody>
                  <a:tcPr marT="36576" marB="36576">
                    <a:lnL w="12700" cap="flat" cmpd="sng" algn="ctr">
                      <a:solidFill>
                        <a:srgbClr val="8A68BC"/>
                      </a:solidFill>
                      <a:prstDash val="solid"/>
                      <a:round/>
                      <a:headEnd type="none" w="med" len="med"/>
                      <a:tailEnd type="none" w="med" len="med"/>
                    </a:lnL>
                    <a:lnR w="12700" cap="flat" cmpd="sng" algn="ctr">
                      <a:solidFill>
                        <a:srgbClr val="8A68B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A1D5"/>
                    </a:solidFill>
                  </a:tcPr>
                </a:tc>
                <a:tc>
                  <a:txBody>
                    <a:bodyPr/>
                    <a:lstStyle/>
                    <a:p>
                      <a:pPr marL="0" algn="r"/>
                      <a:r>
                        <a:rPr lang="en-US" sz="1400" u="none" baseline="0" dirty="0">
                          <a:latin typeface="Arial" panose="020B0604020202020204" pitchFamily="34" charset="0"/>
                          <a:cs typeface="Arial" panose="020B0604020202020204" pitchFamily="34" charset="0"/>
                        </a:rPr>
                        <a:t>350,000</a:t>
                      </a:r>
                    </a:p>
                  </a:txBody>
                  <a:tcPr marT="36576" marB="36576">
                    <a:lnL w="12700" cap="flat" cmpd="sng" algn="ctr">
                      <a:solidFill>
                        <a:srgbClr val="8A68BC"/>
                      </a:solidFill>
                      <a:prstDash val="solid"/>
                      <a:round/>
                      <a:headEnd type="none" w="med" len="med"/>
                      <a:tailEnd type="none" w="med" len="med"/>
                    </a:lnL>
                    <a:lnR w="12700" cap="flat" cmpd="sng" algn="ctr">
                      <a:solidFill>
                        <a:srgbClr val="8A68B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A1D5"/>
                    </a:solidFill>
                  </a:tcPr>
                </a:tc>
                <a:tc>
                  <a:txBody>
                    <a:bodyPr/>
                    <a:lstStyle/>
                    <a:p>
                      <a:pPr marL="0" algn="r"/>
                      <a:endParaRPr lang="en-US" sz="1400" u="none" baseline="0" dirty="0">
                        <a:latin typeface="Arial" panose="020B0604020202020204" pitchFamily="34" charset="0"/>
                        <a:cs typeface="Arial" panose="020B0604020202020204" pitchFamily="34" charset="0"/>
                      </a:endParaRPr>
                    </a:p>
                  </a:txBody>
                  <a:tcPr marT="36576" marB="36576">
                    <a:lnL w="12700" cap="flat" cmpd="sng" algn="ctr">
                      <a:solidFill>
                        <a:srgbClr val="8A68BC"/>
                      </a:solidFill>
                      <a:prstDash val="solid"/>
                      <a:round/>
                      <a:headEnd type="none" w="med" len="med"/>
                      <a:tailEnd type="none" w="med" len="med"/>
                    </a:lnL>
                    <a:lnR w="12700" cap="flat" cmpd="sng" algn="ctr">
                      <a:solidFill>
                        <a:srgbClr val="8A68B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A1D5"/>
                    </a:solidFill>
                  </a:tcPr>
                </a:tc>
                <a:extLst>
                  <a:ext uri="{0D108BD9-81ED-4DB2-BD59-A6C34878D82A}">
                    <a16:rowId xmlns:a16="http://schemas.microsoft.com/office/drawing/2014/main" val="3401651603"/>
                  </a:ext>
                </a:extLst>
              </a:tr>
              <a:tr h="182880">
                <a:tc>
                  <a:txBody>
                    <a:bodyPr/>
                    <a:lstStyle/>
                    <a:p>
                      <a:pPr marL="182880" algn="l"/>
                      <a:r>
                        <a:rPr lang="en-US" sz="1400" dirty="0">
                          <a:latin typeface="Arial" panose="020B0604020202020204" pitchFamily="34" charset="0"/>
                          <a:cs typeface="Arial" panose="020B0604020202020204" pitchFamily="34" charset="0"/>
                        </a:rPr>
                        <a:t>Dividends</a:t>
                      </a:r>
                    </a:p>
                  </a:txBody>
                  <a:tcPr marT="36576" marB="36576">
                    <a:lnL w="12700" cap="flat" cmpd="sng" algn="ctr">
                      <a:solidFill>
                        <a:srgbClr val="8A68BC"/>
                      </a:solidFill>
                      <a:prstDash val="solid"/>
                      <a:round/>
                      <a:headEnd type="none" w="med" len="med"/>
                      <a:tailEnd type="none" w="med" len="med"/>
                    </a:lnL>
                    <a:lnR w="12700" cap="flat" cmpd="sng" algn="ctr">
                      <a:solidFill>
                        <a:srgbClr val="8A68B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A1D5"/>
                    </a:solidFill>
                  </a:tcPr>
                </a:tc>
                <a:tc>
                  <a:txBody>
                    <a:bodyPr/>
                    <a:lstStyle/>
                    <a:p>
                      <a:pPr marL="0" algn="r"/>
                      <a:r>
                        <a:rPr lang="en-US" sz="1400" u="none" baseline="0" dirty="0">
                          <a:latin typeface="Arial" panose="020B0604020202020204" pitchFamily="34" charset="0"/>
                          <a:cs typeface="Arial" panose="020B0604020202020204" pitchFamily="34" charset="0"/>
                        </a:rPr>
                        <a:t>30,000</a:t>
                      </a:r>
                    </a:p>
                  </a:txBody>
                  <a:tcPr marT="36576" marB="36576">
                    <a:lnL w="12700" cap="flat" cmpd="sng" algn="ctr">
                      <a:solidFill>
                        <a:srgbClr val="8A68BC"/>
                      </a:solidFill>
                      <a:prstDash val="solid"/>
                      <a:round/>
                      <a:headEnd type="none" w="med" len="med"/>
                      <a:tailEnd type="none" w="med" len="med"/>
                    </a:lnL>
                    <a:lnR w="12700" cap="flat" cmpd="sng" algn="ctr">
                      <a:solidFill>
                        <a:srgbClr val="8A68B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A1D5"/>
                    </a:solidFill>
                  </a:tcPr>
                </a:tc>
                <a:tc>
                  <a:txBody>
                    <a:bodyPr/>
                    <a:lstStyle/>
                    <a:p>
                      <a:pPr marL="0" algn="r"/>
                      <a:endParaRPr lang="en-US" sz="1400" u="none" baseline="0" dirty="0">
                        <a:latin typeface="Arial" panose="020B0604020202020204" pitchFamily="34" charset="0"/>
                        <a:cs typeface="Arial" panose="020B0604020202020204" pitchFamily="34" charset="0"/>
                      </a:endParaRPr>
                    </a:p>
                  </a:txBody>
                  <a:tcPr marT="36576" marB="36576">
                    <a:lnL w="12700" cap="flat" cmpd="sng" algn="ctr">
                      <a:solidFill>
                        <a:srgbClr val="8A68BC"/>
                      </a:solidFill>
                      <a:prstDash val="solid"/>
                      <a:round/>
                      <a:headEnd type="none" w="med" len="med"/>
                      <a:tailEnd type="none" w="med" len="med"/>
                    </a:lnL>
                    <a:lnR w="12700" cap="flat" cmpd="sng" algn="ctr">
                      <a:solidFill>
                        <a:srgbClr val="8A68B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A1D5"/>
                    </a:solidFill>
                  </a:tcPr>
                </a:tc>
                <a:extLst>
                  <a:ext uri="{0D108BD9-81ED-4DB2-BD59-A6C34878D82A}">
                    <a16:rowId xmlns:a16="http://schemas.microsoft.com/office/drawing/2014/main" val="418990683"/>
                  </a:ext>
                </a:extLst>
              </a:tr>
              <a:tr h="182880">
                <a:tc>
                  <a:txBody>
                    <a:bodyPr/>
                    <a:lstStyle/>
                    <a:p>
                      <a:pPr marL="182880" algn="l"/>
                      <a:r>
                        <a:rPr lang="en-US" sz="1400" dirty="0">
                          <a:latin typeface="Arial" panose="020B0604020202020204" pitchFamily="34" charset="0"/>
                          <a:cs typeface="Arial" panose="020B0604020202020204" pitchFamily="34" charset="0"/>
                        </a:rPr>
                        <a:t>Reduction in long-term debt</a:t>
                      </a:r>
                    </a:p>
                  </a:txBody>
                  <a:tcPr marT="36576" marB="36576">
                    <a:lnL w="12700" cap="flat" cmpd="sng" algn="ctr">
                      <a:solidFill>
                        <a:srgbClr val="8A68BC"/>
                      </a:solidFill>
                      <a:prstDash val="solid"/>
                      <a:round/>
                      <a:headEnd type="none" w="med" len="med"/>
                      <a:tailEnd type="none" w="med" len="med"/>
                    </a:lnL>
                    <a:lnR w="12700" cap="flat" cmpd="sng" algn="ctr">
                      <a:solidFill>
                        <a:srgbClr val="8A68B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A1D5"/>
                    </a:solidFill>
                  </a:tcPr>
                </a:tc>
                <a:tc>
                  <a:txBody>
                    <a:bodyPr/>
                    <a:lstStyle/>
                    <a:p>
                      <a:pPr marL="0" algn="r"/>
                      <a:r>
                        <a:rPr lang="en-US" sz="1400" u="none" baseline="0" dirty="0">
                          <a:latin typeface="Arial" panose="020B0604020202020204" pitchFamily="34" charset="0"/>
                          <a:cs typeface="Arial" panose="020B0604020202020204" pitchFamily="34" charset="0"/>
                        </a:rPr>
                        <a:t>23,000</a:t>
                      </a:r>
                    </a:p>
                  </a:txBody>
                  <a:tcPr marT="36576" marB="36576">
                    <a:lnL w="12700" cap="flat" cmpd="sng" algn="ctr">
                      <a:solidFill>
                        <a:srgbClr val="8A68BC"/>
                      </a:solidFill>
                      <a:prstDash val="solid"/>
                      <a:round/>
                      <a:headEnd type="none" w="med" len="med"/>
                      <a:tailEnd type="none" w="med" len="med"/>
                    </a:lnL>
                    <a:lnR w="12700" cap="flat" cmpd="sng" algn="ctr">
                      <a:solidFill>
                        <a:srgbClr val="8A68B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A1D5"/>
                    </a:solidFill>
                  </a:tcPr>
                </a:tc>
                <a:tc>
                  <a:txBody>
                    <a:bodyPr/>
                    <a:lstStyle/>
                    <a:p>
                      <a:pPr marL="0" algn="r"/>
                      <a:endParaRPr lang="en-US" sz="1400" u="none" baseline="0" dirty="0">
                        <a:latin typeface="Arial" panose="020B0604020202020204" pitchFamily="34" charset="0"/>
                        <a:cs typeface="Arial" panose="020B0604020202020204" pitchFamily="34" charset="0"/>
                      </a:endParaRPr>
                    </a:p>
                  </a:txBody>
                  <a:tcPr marT="36576" marB="36576">
                    <a:lnL w="12700" cap="flat" cmpd="sng" algn="ctr">
                      <a:solidFill>
                        <a:srgbClr val="8A68BC"/>
                      </a:solidFill>
                      <a:prstDash val="solid"/>
                      <a:round/>
                      <a:headEnd type="none" w="med" len="med"/>
                      <a:tailEnd type="none" w="med" len="med"/>
                    </a:lnL>
                    <a:lnR w="12700" cap="flat" cmpd="sng" algn="ctr">
                      <a:solidFill>
                        <a:srgbClr val="8A68B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A1D5"/>
                    </a:solidFill>
                  </a:tcPr>
                </a:tc>
                <a:extLst>
                  <a:ext uri="{0D108BD9-81ED-4DB2-BD59-A6C34878D82A}">
                    <a16:rowId xmlns:a16="http://schemas.microsoft.com/office/drawing/2014/main" val="474962007"/>
                  </a:ext>
                </a:extLst>
              </a:tr>
              <a:tr h="182880">
                <a:tc>
                  <a:txBody>
                    <a:bodyPr/>
                    <a:lstStyle/>
                    <a:p>
                      <a:pPr marL="182880" algn="l"/>
                      <a:r>
                        <a:rPr lang="en-US" sz="1400" dirty="0">
                          <a:latin typeface="Arial" panose="020B0604020202020204" pitchFamily="34" charset="0"/>
                          <a:cs typeface="Arial" panose="020B0604020202020204" pitchFamily="34" charset="0"/>
                        </a:rPr>
                        <a:t>Acquisition of new assets</a:t>
                      </a:r>
                    </a:p>
                  </a:txBody>
                  <a:tcPr marT="36576" marB="36576">
                    <a:lnL w="12700" cap="flat" cmpd="sng" algn="ctr">
                      <a:solidFill>
                        <a:srgbClr val="8A68BC"/>
                      </a:solidFill>
                      <a:prstDash val="solid"/>
                      <a:round/>
                      <a:headEnd type="none" w="med" len="med"/>
                      <a:tailEnd type="none" w="med" len="med"/>
                    </a:lnL>
                    <a:lnR w="12700" cap="flat" cmpd="sng" algn="ctr">
                      <a:solidFill>
                        <a:srgbClr val="8A68B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A1D5"/>
                    </a:solidFill>
                  </a:tcPr>
                </a:tc>
                <a:tc>
                  <a:txBody>
                    <a:bodyPr/>
                    <a:lstStyle/>
                    <a:p>
                      <a:pPr marL="0" algn="r"/>
                      <a:r>
                        <a:rPr lang="en-US" sz="1400" u="sng" baseline="0" dirty="0">
                          <a:latin typeface="Arial" panose="020B0604020202020204" pitchFamily="34" charset="0"/>
                          <a:cs typeface="Arial" panose="020B0604020202020204" pitchFamily="34" charset="0"/>
                        </a:rPr>
                        <a:t>1,529,000</a:t>
                      </a:r>
                    </a:p>
                  </a:txBody>
                  <a:tcPr marT="36576" marB="36576">
                    <a:lnL w="12700" cap="flat" cmpd="sng" algn="ctr">
                      <a:solidFill>
                        <a:srgbClr val="8A68BC"/>
                      </a:solidFill>
                      <a:prstDash val="solid"/>
                      <a:round/>
                      <a:headEnd type="none" w="med" len="med"/>
                      <a:tailEnd type="none" w="med" len="med"/>
                    </a:lnL>
                    <a:lnR w="12700" cap="flat" cmpd="sng" algn="ctr">
                      <a:solidFill>
                        <a:srgbClr val="8A68B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A1D5"/>
                    </a:solidFill>
                  </a:tcPr>
                </a:tc>
                <a:tc>
                  <a:txBody>
                    <a:bodyPr/>
                    <a:lstStyle/>
                    <a:p>
                      <a:pPr marL="0" algn="r"/>
                      <a:endParaRPr lang="en-US" sz="1400" u="none" baseline="0" dirty="0">
                        <a:latin typeface="Arial" panose="020B0604020202020204" pitchFamily="34" charset="0"/>
                        <a:cs typeface="Arial" panose="020B0604020202020204" pitchFamily="34" charset="0"/>
                      </a:endParaRPr>
                    </a:p>
                  </a:txBody>
                  <a:tcPr marT="36576" marB="36576">
                    <a:lnL w="12700" cap="flat" cmpd="sng" algn="ctr">
                      <a:solidFill>
                        <a:srgbClr val="8A68BC"/>
                      </a:solidFill>
                      <a:prstDash val="solid"/>
                      <a:round/>
                      <a:headEnd type="none" w="med" len="med"/>
                      <a:tailEnd type="none" w="med" len="med"/>
                    </a:lnL>
                    <a:lnR w="12700" cap="flat" cmpd="sng" algn="ctr">
                      <a:solidFill>
                        <a:srgbClr val="8A68B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A1D5"/>
                    </a:solidFill>
                  </a:tcPr>
                </a:tc>
                <a:extLst>
                  <a:ext uri="{0D108BD9-81ED-4DB2-BD59-A6C34878D82A}">
                    <a16:rowId xmlns:a16="http://schemas.microsoft.com/office/drawing/2014/main" val="3865737480"/>
                  </a:ext>
                </a:extLst>
              </a:tr>
              <a:tr h="182880">
                <a:tc>
                  <a:txBody>
                    <a:bodyPr/>
                    <a:lstStyle/>
                    <a:p>
                      <a:pPr marL="274320" algn="l"/>
                      <a:r>
                        <a:rPr lang="en-US" sz="1400" dirty="0">
                          <a:latin typeface="Arial" panose="020B0604020202020204" pitchFamily="34" charset="0"/>
                          <a:cs typeface="Arial" panose="020B0604020202020204" pitchFamily="34" charset="0"/>
                        </a:rPr>
                        <a:t>Total disbursements</a:t>
                      </a:r>
                    </a:p>
                  </a:txBody>
                  <a:tcPr marT="36576" marB="36576">
                    <a:lnL w="12700" cap="flat" cmpd="sng" algn="ctr">
                      <a:solidFill>
                        <a:srgbClr val="8A68BC"/>
                      </a:solidFill>
                      <a:prstDash val="solid"/>
                      <a:round/>
                      <a:headEnd type="none" w="med" len="med"/>
                      <a:tailEnd type="none" w="med" len="med"/>
                    </a:lnL>
                    <a:lnR w="12700" cap="flat" cmpd="sng" algn="ctr">
                      <a:solidFill>
                        <a:srgbClr val="8A68B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A1D5"/>
                    </a:solidFill>
                  </a:tcPr>
                </a:tc>
                <a:tc>
                  <a:txBody>
                    <a:bodyPr/>
                    <a:lstStyle/>
                    <a:p>
                      <a:pPr marL="0" algn="r"/>
                      <a:endParaRPr lang="en-US" sz="1400" u="none" baseline="0" dirty="0">
                        <a:latin typeface="Arial" panose="020B0604020202020204" pitchFamily="34" charset="0"/>
                        <a:cs typeface="Arial" panose="020B0604020202020204" pitchFamily="34" charset="0"/>
                      </a:endParaRPr>
                    </a:p>
                  </a:txBody>
                  <a:tcPr marT="36576" marB="36576">
                    <a:lnL w="12700" cap="flat" cmpd="sng" algn="ctr">
                      <a:solidFill>
                        <a:srgbClr val="8A68BC"/>
                      </a:solidFill>
                      <a:prstDash val="solid"/>
                      <a:round/>
                      <a:headEnd type="none" w="med" len="med"/>
                      <a:tailEnd type="none" w="med" len="med"/>
                    </a:lnL>
                    <a:lnR w="12700" cap="flat" cmpd="sng" algn="ctr">
                      <a:solidFill>
                        <a:srgbClr val="8A68B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A1D5"/>
                    </a:solidFill>
                  </a:tcPr>
                </a:tc>
                <a:tc>
                  <a:txBody>
                    <a:bodyPr/>
                    <a:lstStyle/>
                    <a:p>
                      <a:pPr marL="0" algn="r"/>
                      <a:r>
                        <a:rPr lang="en-US" sz="1400" u="sng" baseline="0" dirty="0">
                          <a:latin typeface="Arial" panose="020B0604020202020204" pitchFamily="34" charset="0"/>
                          <a:cs typeface="Arial" panose="020B0604020202020204" pitchFamily="34" charset="0"/>
                        </a:rPr>
                        <a:t>7,399,000</a:t>
                      </a:r>
                    </a:p>
                  </a:txBody>
                  <a:tcPr marT="36576" marB="36576">
                    <a:lnL w="12700" cap="flat" cmpd="sng" algn="ctr">
                      <a:solidFill>
                        <a:srgbClr val="8A68BC"/>
                      </a:solidFill>
                      <a:prstDash val="solid"/>
                      <a:round/>
                      <a:headEnd type="none" w="med" len="med"/>
                      <a:tailEnd type="none" w="med" len="med"/>
                    </a:lnL>
                    <a:lnR w="12700" cap="flat" cmpd="sng" algn="ctr">
                      <a:solidFill>
                        <a:srgbClr val="8A68B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A1D5"/>
                    </a:solidFill>
                  </a:tcPr>
                </a:tc>
                <a:extLst>
                  <a:ext uri="{0D108BD9-81ED-4DB2-BD59-A6C34878D82A}">
                    <a16:rowId xmlns:a16="http://schemas.microsoft.com/office/drawing/2014/main" val="2803683704"/>
                  </a:ext>
                </a:extLst>
              </a:tr>
              <a:tr h="182880">
                <a:tc>
                  <a:txBody>
                    <a:bodyPr/>
                    <a:lstStyle/>
                    <a:p>
                      <a:pPr marL="0" algn="l"/>
                      <a:r>
                        <a:rPr lang="en-US" sz="1400" dirty="0">
                          <a:latin typeface="Arial" panose="020B0604020202020204" pitchFamily="34" charset="0"/>
                          <a:cs typeface="Arial" panose="020B0604020202020204" pitchFamily="34" charset="0"/>
                        </a:rPr>
                        <a:t>Budgeted ending cash balance</a:t>
                      </a:r>
                    </a:p>
                  </a:txBody>
                  <a:tcPr marT="36576" marB="36576">
                    <a:lnL w="12700" cap="flat" cmpd="sng" algn="ctr">
                      <a:solidFill>
                        <a:srgbClr val="8A68BC"/>
                      </a:solidFill>
                      <a:prstDash val="solid"/>
                      <a:round/>
                      <a:headEnd type="none" w="med" len="med"/>
                      <a:tailEnd type="none" w="med" len="med"/>
                    </a:lnL>
                    <a:lnR w="12700" cap="flat" cmpd="sng" algn="ctr">
                      <a:solidFill>
                        <a:srgbClr val="8A68BC"/>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A68BC"/>
                      </a:solidFill>
                      <a:prstDash val="solid"/>
                      <a:round/>
                      <a:headEnd type="none" w="med" len="med"/>
                      <a:tailEnd type="none" w="med" len="med"/>
                    </a:lnB>
                    <a:lnTlToBr w="12700" cmpd="sng">
                      <a:noFill/>
                      <a:prstDash val="solid"/>
                    </a:lnTlToBr>
                    <a:lnBlToTr w="12700" cmpd="sng">
                      <a:noFill/>
                      <a:prstDash val="solid"/>
                    </a:lnBlToTr>
                    <a:solidFill>
                      <a:srgbClr val="B6A1D5"/>
                    </a:solidFill>
                  </a:tcPr>
                </a:tc>
                <a:tc>
                  <a:txBody>
                    <a:bodyPr/>
                    <a:lstStyle/>
                    <a:p>
                      <a:pPr marL="0" algn="r"/>
                      <a:endParaRPr lang="en-US" sz="1400" u="none" baseline="0" dirty="0">
                        <a:latin typeface="Arial" panose="020B0604020202020204" pitchFamily="34" charset="0"/>
                        <a:cs typeface="Arial" panose="020B0604020202020204" pitchFamily="34" charset="0"/>
                      </a:endParaRPr>
                    </a:p>
                  </a:txBody>
                  <a:tcPr marT="36576" marB="36576">
                    <a:lnL w="12700" cap="flat" cmpd="sng" algn="ctr">
                      <a:solidFill>
                        <a:srgbClr val="8A68BC"/>
                      </a:solidFill>
                      <a:prstDash val="solid"/>
                      <a:round/>
                      <a:headEnd type="none" w="med" len="med"/>
                      <a:tailEnd type="none" w="med" len="med"/>
                    </a:lnL>
                    <a:lnR w="12700" cap="flat" cmpd="sng" algn="ctr">
                      <a:solidFill>
                        <a:srgbClr val="8A68BC"/>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A68BC"/>
                      </a:solidFill>
                      <a:prstDash val="solid"/>
                      <a:round/>
                      <a:headEnd type="none" w="med" len="med"/>
                      <a:tailEnd type="none" w="med" len="med"/>
                    </a:lnB>
                    <a:lnTlToBr w="12700" cmpd="sng">
                      <a:noFill/>
                      <a:prstDash val="solid"/>
                    </a:lnTlToBr>
                    <a:lnBlToTr w="12700" cmpd="sng">
                      <a:noFill/>
                      <a:prstDash val="solid"/>
                    </a:lnBlToTr>
                    <a:solidFill>
                      <a:srgbClr val="B6A1D5"/>
                    </a:solidFill>
                  </a:tcPr>
                </a:tc>
                <a:tc>
                  <a:txBody>
                    <a:bodyPr/>
                    <a:lstStyle/>
                    <a:p>
                      <a:pPr marL="0" algn="r"/>
                      <a:r>
                        <a:rPr lang="en-US" sz="1400" u="dbl" baseline="0" dirty="0">
                          <a:latin typeface="Arial" panose="020B0604020202020204" pitchFamily="34" charset="0"/>
                          <a:cs typeface="Arial" panose="020B0604020202020204" pitchFamily="34" charset="0"/>
                        </a:rPr>
                        <a:t>$   371,000</a:t>
                      </a:r>
                    </a:p>
                  </a:txBody>
                  <a:tcPr marT="36576" marB="36576">
                    <a:lnL w="12700" cap="flat" cmpd="sng" algn="ctr">
                      <a:solidFill>
                        <a:srgbClr val="8A68BC"/>
                      </a:solidFill>
                      <a:prstDash val="solid"/>
                      <a:round/>
                      <a:headEnd type="none" w="med" len="med"/>
                      <a:tailEnd type="none" w="med" len="med"/>
                    </a:lnL>
                    <a:lnR w="12700" cap="flat" cmpd="sng" algn="ctr">
                      <a:solidFill>
                        <a:srgbClr val="8A68BC"/>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8A68BC"/>
                      </a:solidFill>
                      <a:prstDash val="solid"/>
                      <a:round/>
                      <a:headEnd type="none" w="med" len="med"/>
                      <a:tailEnd type="none" w="med" len="med"/>
                    </a:lnB>
                    <a:lnTlToBr w="12700" cmpd="sng">
                      <a:noFill/>
                      <a:prstDash val="solid"/>
                    </a:lnTlToBr>
                    <a:lnBlToTr w="12700" cmpd="sng">
                      <a:noFill/>
                      <a:prstDash val="solid"/>
                    </a:lnBlToTr>
                    <a:solidFill>
                      <a:srgbClr val="B6A1D5"/>
                    </a:solidFill>
                  </a:tcPr>
                </a:tc>
                <a:extLst>
                  <a:ext uri="{0D108BD9-81ED-4DB2-BD59-A6C34878D82A}">
                    <a16:rowId xmlns:a16="http://schemas.microsoft.com/office/drawing/2014/main" val="2645742453"/>
                  </a:ext>
                </a:extLst>
              </a:tr>
            </a:tbl>
          </a:graphicData>
        </a:graphic>
      </p:graphicFrame>
      <p:sp>
        <p:nvSpPr>
          <p:cNvPr id="24" name="Content Placeholder 4"/>
          <p:cNvSpPr>
            <a:spLocks noGrp="1"/>
          </p:cNvSpPr>
          <p:nvPr>
            <p:ph idx="13"/>
          </p:nvPr>
        </p:nvSpPr>
        <p:spPr>
          <a:xfrm>
            <a:off x="0" y="0"/>
            <a:ext cx="457200" cy="457200"/>
          </a:xfrm>
          <a:solidFill>
            <a:srgbClr val="BEBEBE"/>
          </a:solidFill>
        </p:spPr>
        <p:txBody>
          <a:bodyPr anchor="ctr"/>
          <a:lstStyle/>
          <a:p>
            <a:pPr algn="ctr"/>
            <a:r>
              <a:rPr lang="en-US" sz="1000" b="1" dirty="0"/>
              <a:t>LO 13-5</a:t>
            </a:r>
          </a:p>
        </p:txBody>
      </p:sp>
    </p:spTree>
    <p:extLst>
      <p:ext uri="{BB962C8B-B14F-4D97-AF65-F5344CB8AC3E}">
        <p14:creationId xmlns:p14="http://schemas.microsoft.com/office/powerpoint/2010/main" val="3972532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Cash Collections Example</a:t>
            </a:r>
            <a:r>
              <a:rPr lang="en-US" sz="1200" dirty="0"/>
              <a:t> 1</a:t>
            </a:r>
          </a:p>
        </p:txBody>
      </p:sp>
      <p:sp>
        <p:nvSpPr>
          <p:cNvPr id="5" name="Content Placeholder 2"/>
          <p:cNvSpPr>
            <a:spLocks noGrp="1"/>
          </p:cNvSpPr>
          <p:nvPr>
            <p:ph idx="1"/>
          </p:nvPr>
        </p:nvSpPr>
        <p:spPr>
          <a:xfrm>
            <a:off x="1143000" y="1417320"/>
            <a:ext cx="6858000" cy="1097280"/>
          </a:xfrm>
        </p:spPr>
        <p:txBody>
          <a:bodyPr/>
          <a:lstStyle/>
          <a:p>
            <a:pPr algn="ctr">
              <a:spcBef>
                <a:spcPts val="0"/>
              </a:spcBef>
              <a:spcAft>
                <a:spcPts val="300"/>
              </a:spcAft>
            </a:pPr>
            <a:r>
              <a:rPr lang="en-US" sz="2000" dirty="0"/>
              <a:t>Rainy Day Umbrellas</a:t>
            </a:r>
          </a:p>
          <a:p>
            <a:pPr algn="ctr">
              <a:spcBef>
                <a:spcPts val="0"/>
              </a:spcBef>
              <a:spcAft>
                <a:spcPts val="300"/>
              </a:spcAft>
            </a:pPr>
            <a:r>
              <a:rPr lang="en-US" sz="2000" dirty="0"/>
              <a:t>Monthly Collection Experience</a:t>
            </a:r>
          </a:p>
          <a:p>
            <a:pPr algn="ctr">
              <a:spcBef>
                <a:spcPts val="0"/>
              </a:spcBef>
              <a:spcAft>
                <a:spcPts val="300"/>
              </a:spcAft>
            </a:pPr>
            <a:r>
              <a:rPr lang="en-US" sz="2000" dirty="0"/>
              <a:t>Sales on Credit</a:t>
            </a:r>
          </a:p>
        </p:txBody>
      </p:sp>
      <p:graphicFrame>
        <p:nvGraphicFramePr>
          <p:cNvPr id="11" name="Table 3"/>
          <p:cNvGraphicFramePr>
            <a:graphicFrameLocks noGrp="1"/>
          </p:cNvGraphicFramePr>
          <p:nvPr>
            <p:extLst>
              <p:ext uri="{D42A27DB-BD31-4B8C-83A1-F6EECF244321}">
                <p14:modId xmlns:p14="http://schemas.microsoft.com/office/powerpoint/2010/main" val="894150345"/>
              </p:ext>
            </p:extLst>
          </p:nvPr>
        </p:nvGraphicFramePr>
        <p:xfrm>
          <a:off x="1143000" y="2529840"/>
          <a:ext cx="6858000" cy="1854200"/>
        </p:xfrm>
        <a:graphic>
          <a:graphicData uri="http://schemas.openxmlformats.org/drawingml/2006/table">
            <a:tbl>
              <a:tblPr firstRow="1" bandRow="1">
                <a:tableStyleId>{5C22544A-7EE6-4342-B048-85BDC9FD1C3A}</a:tableStyleId>
              </a:tblPr>
              <a:tblGrid>
                <a:gridCol w="6035040">
                  <a:extLst>
                    <a:ext uri="{9D8B030D-6E8A-4147-A177-3AD203B41FA5}">
                      <a16:colId xmlns:a16="http://schemas.microsoft.com/office/drawing/2014/main" val="1645173426"/>
                    </a:ext>
                  </a:extLst>
                </a:gridCol>
                <a:gridCol w="822960">
                  <a:extLst>
                    <a:ext uri="{9D8B030D-6E8A-4147-A177-3AD203B41FA5}">
                      <a16:colId xmlns:a16="http://schemas.microsoft.com/office/drawing/2014/main" val="2049701502"/>
                    </a:ext>
                  </a:extLst>
                </a:gridCol>
              </a:tblGrid>
              <a:tr h="370840">
                <a:tc>
                  <a:txBody>
                    <a:bodyPr/>
                    <a:lstStyle/>
                    <a:p>
                      <a:pPr algn="l"/>
                      <a:r>
                        <a:rPr lang="en-US" sz="1800" b="0" dirty="0">
                          <a:solidFill>
                            <a:schemeClr val="tx1"/>
                          </a:solidFill>
                          <a:latin typeface="Arial" panose="020B0604020202020204" pitchFamily="34" charset="0"/>
                          <a:cs typeface="Arial" panose="020B0604020202020204" pitchFamily="34" charset="0"/>
                        </a:rPr>
                        <a:t>Cash collected from current month’s sales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DFF4FC"/>
                    </a:solidFill>
                  </a:tcPr>
                </a:tc>
                <a:tc>
                  <a:txBody>
                    <a:bodyPr/>
                    <a:lstStyle/>
                    <a:p>
                      <a:pPr algn="l"/>
                      <a:r>
                        <a:rPr lang="en-US" sz="1800" b="0" dirty="0">
                          <a:solidFill>
                            <a:schemeClr val="tx1"/>
                          </a:solidFill>
                          <a:latin typeface="Arial" panose="020B0604020202020204" pitchFamily="34" charset="0"/>
                          <a:cs typeface="Arial" panose="020B0604020202020204" pitchFamily="34" charset="0"/>
                        </a:rPr>
                        <a:t>  20%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DFF4FC"/>
                    </a:solidFill>
                  </a:tcPr>
                </a:tc>
                <a:extLst>
                  <a:ext uri="{0D108BD9-81ED-4DB2-BD59-A6C34878D82A}">
                    <a16:rowId xmlns:a16="http://schemas.microsoft.com/office/drawing/2014/main" val="1929965204"/>
                  </a:ext>
                </a:extLst>
              </a:tr>
              <a:tr h="370840">
                <a:tc>
                  <a:txBody>
                    <a:bodyPr/>
                    <a:lstStyle/>
                    <a:p>
                      <a:pPr algn="l"/>
                      <a:r>
                        <a:rPr lang="en-US" sz="1800" b="0" dirty="0">
                          <a:solidFill>
                            <a:schemeClr val="tx1"/>
                          </a:solidFill>
                          <a:latin typeface="Arial" panose="020B0604020202020204" pitchFamily="34" charset="0"/>
                          <a:cs typeface="Arial" panose="020B0604020202020204" pitchFamily="34" charset="0"/>
                        </a:rPr>
                        <a:t>Cash collected from last month’s sales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FF4FC"/>
                    </a:solidFill>
                  </a:tcPr>
                </a:tc>
                <a:tc>
                  <a:txBody>
                    <a:bodyPr/>
                    <a:lstStyle/>
                    <a:p>
                      <a:pPr algn="l"/>
                      <a:r>
                        <a:rPr lang="en-US" sz="1800" b="0" dirty="0">
                          <a:solidFill>
                            <a:schemeClr val="tx1"/>
                          </a:solidFill>
                          <a:latin typeface="Arial" panose="020B0604020202020204" pitchFamily="34" charset="0"/>
                          <a:cs typeface="Arial" panose="020B0604020202020204" pitchFamily="34" charset="0"/>
                        </a:rPr>
                        <a:t>  75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FF4FC"/>
                    </a:solidFill>
                  </a:tcPr>
                </a:tc>
                <a:extLst>
                  <a:ext uri="{0D108BD9-81ED-4DB2-BD59-A6C34878D82A}">
                    <a16:rowId xmlns:a16="http://schemas.microsoft.com/office/drawing/2014/main" val="2004548280"/>
                  </a:ext>
                </a:extLst>
              </a:tr>
              <a:tr h="370840">
                <a:tc>
                  <a:txBody>
                    <a:bodyPr/>
                    <a:lstStyle/>
                    <a:p>
                      <a:pPr algn="l"/>
                      <a:r>
                        <a:rPr lang="en-US" sz="1800" b="0" dirty="0">
                          <a:solidFill>
                            <a:schemeClr val="tx1"/>
                          </a:solidFill>
                          <a:latin typeface="Arial" panose="020B0604020202020204" pitchFamily="34" charset="0"/>
                          <a:cs typeface="Arial" panose="020B0604020202020204" pitchFamily="34" charset="0"/>
                        </a:rPr>
                        <a:t>Cash discounts taken (percentage of gross sales)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FF4FC"/>
                    </a:solidFill>
                  </a:tcPr>
                </a:tc>
                <a:tc>
                  <a:txBody>
                    <a:bodyPr/>
                    <a:lstStyle/>
                    <a:p>
                      <a:pPr algn="l"/>
                      <a:r>
                        <a:rPr lang="en-US" sz="1800" b="0" dirty="0">
                          <a:solidFill>
                            <a:schemeClr val="tx1"/>
                          </a:solidFill>
                          <a:latin typeface="Arial" panose="020B0604020202020204" pitchFamily="34" charset="0"/>
                          <a:cs typeface="Arial" panose="020B0604020202020204" pitchFamily="34" charset="0"/>
                        </a:rPr>
                        <a:t>    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FF4FC"/>
                    </a:solidFill>
                  </a:tcPr>
                </a:tc>
                <a:extLst>
                  <a:ext uri="{0D108BD9-81ED-4DB2-BD59-A6C34878D82A}">
                    <a16:rowId xmlns:a16="http://schemas.microsoft.com/office/drawing/2014/main" val="3963837432"/>
                  </a:ext>
                </a:extLst>
              </a:tr>
              <a:tr h="370840">
                <a:tc>
                  <a:txBody>
                    <a:bodyPr/>
                    <a:lstStyle/>
                    <a:p>
                      <a:pPr algn="l"/>
                      <a:r>
                        <a:rPr lang="en-US" sz="1800" b="0" dirty="0">
                          <a:solidFill>
                            <a:schemeClr val="tx1"/>
                          </a:solidFill>
                          <a:latin typeface="Arial" panose="020B0604020202020204" pitchFamily="34" charset="0"/>
                          <a:cs typeface="Arial" panose="020B0604020202020204" pitchFamily="34" charset="0"/>
                        </a:rPr>
                        <a:t>Written off as bad debt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FF4FC"/>
                    </a:solidFill>
                  </a:tcPr>
                </a:tc>
                <a:tc>
                  <a:txBody>
                    <a:bodyPr/>
                    <a:lstStyle/>
                    <a:p>
                      <a:pPr algn="l"/>
                      <a:r>
                        <a:rPr lang="en-US" sz="1800" b="0" u="sng" dirty="0">
                          <a:solidFill>
                            <a:schemeClr val="tx1"/>
                          </a:solidFill>
                          <a:latin typeface="Arial" panose="020B0604020202020204" pitchFamily="34" charset="0"/>
                          <a:cs typeface="Arial" panose="020B0604020202020204" pitchFamily="34" charset="0"/>
                        </a:rPr>
                        <a:t>    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FF4FC"/>
                    </a:solidFill>
                  </a:tcPr>
                </a:tc>
                <a:extLst>
                  <a:ext uri="{0D108BD9-81ED-4DB2-BD59-A6C34878D82A}">
                    <a16:rowId xmlns:a16="http://schemas.microsoft.com/office/drawing/2014/main" val="941866571"/>
                  </a:ext>
                </a:extLst>
              </a:tr>
              <a:tr h="370840">
                <a:tc>
                  <a:txBody>
                    <a:bodyPr/>
                    <a:lstStyle/>
                    <a:p>
                      <a:pPr algn="l"/>
                      <a:r>
                        <a:rPr lang="en-US" sz="1800" b="0" dirty="0">
                          <a:solidFill>
                            <a:schemeClr val="tx1"/>
                          </a:solidFill>
                          <a:latin typeface="Arial" panose="020B0604020202020204" pitchFamily="34" charset="0"/>
                          <a:cs typeface="Arial" panose="020B0604020202020204" pitchFamily="34" charset="0"/>
                        </a:rPr>
                        <a:t>Total disposition of credit sales in current month</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4FC"/>
                    </a:solidFill>
                  </a:tcPr>
                </a:tc>
                <a:tc>
                  <a:txBody>
                    <a:bodyPr/>
                    <a:lstStyle/>
                    <a:p>
                      <a:pPr algn="l"/>
                      <a:r>
                        <a:rPr lang="en-US" sz="1800" b="0" u="dbl" baseline="0" dirty="0">
                          <a:solidFill>
                            <a:schemeClr val="tx1"/>
                          </a:solidFill>
                          <a:latin typeface="Arial" panose="020B0604020202020204" pitchFamily="34" charset="0"/>
                          <a:cs typeface="Arial" panose="020B0604020202020204" pitchFamily="34" charset="0"/>
                        </a:rPr>
                        <a:t>100</a:t>
                      </a:r>
                      <a:r>
                        <a:rPr lang="en-US" sz="1800" b="0" u="none" baseline="0" dirty="0">
                          <a:solidFill>
                            <a:schemeClr val="tx1"/>
                          </a:solidFill>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4FC"/>
                    </a:solidFill>
                  </a:tcPr>
                </a:tc>
                <a:extLst>
                  <a:ext uri="{0D108BD9-81ED-4DB2-BD59-A6C34878D82A}">
                    <a16:rowId xmlns:a16="http://schemas.microsoft.com/office/drawing/2014/main" val="72501378"/>
                  </a:ext>
                </a:extLst>
              </a:tr>
            </a:tbl>
          </a:graphicData>
        </a:graphic>
      </p:graphicFrame>
      <p:sp>
        <p:nvSpPr>
          <p:cNvPr id="6" name="Content Placeholder 4"/>
          <p:cNvSpPr>
            <a:spLocks noGrp="1"/>
          </p:cNvSpPr>
          <p:nvPr>
            <p:ph idx="13"/>
          </p:nvPr>
        </p:nvSpPr>
        <p:spPr>
          <a:xfrm>
            <a:off x="2552700" y="4648200"/>
            <a:ext cx="4038600" cy="457200"/>
          </a:xfrm>
        </p:spPr>
        <p:txBody>
          <a:bodyPr/>
          <a:lstStyle/>
          <a:p>
            <a:pPr algn="ctr"/>
            <a:r>
              <a:rPr lang="en-US" sz="2000" dirty="0"/>
              <a:t>Expected Sales for Three Months</a:t>
            </a:r>
          </a:p>
        </p:txBody>
      </p:sp>
      <p:graphicFrame>
        <p:nvGraphicFramePr>
          <p:cNvPr id="14" name="Table 5"/>
          <p:cNvGraphicFramePr>
            <a:graphicFrameLocks noGrp="1"/>
          </p:cNvGraphicFramePr>
          <p:nvPr>
            <p:extLst>
              <p:ext uri="{D42A27DB-BD31-4B8C-83A1-F6EECF244321}">
                <p14:modId xmlns:p14="http://schemas.microsoft.com/office/powerpoint/2010/main" val="814422519"/>
              </p:ext>
            </p:extLst>
          </p:nvPr>
        </p:nvGraphicFramePr>
        <p:xfrm>
          <a:off x="2552700" y="5105400"/>
          <a:ext cx="4038600" cy="1112520"/>
        </p:xfrm>
        <a:graphic>
          <a:graphicData uri="http://schemas.openxmlformats.org/drawingml/2006/table">
            <a:tbl>
              <a:tblPr firstRow="1" bandRow="1">
                <a:tableStyleId>{5C22544A-7EE6-4342-B048-85BDC9FD1C3A}</a:tableStyleId>
              </a:tblPr>
              <a:tblGrid>
                <a:gridCol w="2131483">
                  <a:extLst>
                    <a:ext uri="{9D8B030D-6E8A-4147-A177-3AD203B41FA5}">
                      <a16:colId xmlns:a16="http://schemas.microsoft.com/office/drawing/2014/main" val="1645173426"/>
                    </a:ext>
                  </a:extLst>
                </a:gridCol>
                <a:gridCol w="1907117">
                  <a:extLst>
                    <a:ext uri="{9D8B030D-6E8A-4147-A177-3AD203B41FA5}">
                      <a16:colId xmlns:a16="http://schemas.microsoft.com/office/drawing/2014/main" val="2049701502"/>
                    </a:ext>
                  </a:extLst>
                </a:gridCol>
              </a:tblGrid>
              <a:tr h="370840">
                <a:tc>
                  <a:txBody>
                    <a:bodyPr/>
                    <a:lstStyle/>
                    <a:p>
                      <a:pPr algn="l"/>
                      <a:r>
                        <a:rPr lang="en-US" sz="1800" b="0" dirty="0">
                          <a:solidFill>
                            <a:schemeClr val="tx1"/>
                          </a:solidFill>
                          <a:latin typeface="Arial" panose="020B0604020202020204" pitchFamily="34" charset="0"/>
                          <a:cs typeface="Arial" panose="020B0604020202020204" pitchFamily="34" charset="0"/>
                        </a:rPr>
                        <a:t>January sales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DFF4FC"/>
                    </a:solidFill>
                  </a:tcPr>
                </a:tc>
                <a:tc>
                  <a:txBody>
                    <a:bodyPr/>
                    <a:lstStyle/>
                    <a:p>
                      <a:pPr algn="r"/>
                      <a:r>
                        <a:rPr lang="en-US" sz="1800" b="0" dirty="0">
                          <a:solidFill>
                            <a:schemeClr val="tx1"/>
                          </a:solidFill>
                          <a:latin typeface="Arial" panose="020B0604020202020204" pitchFamily="34" charset="0"/>
                          <a:cs typeface="Arial" panose="020B0604020202020204" pitchFamily="34" charset="0"/>
                        </a:rPr>
                        <a:t>$500,000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DFF4FC"/>
                    </a:solidFill>
                  </a:tcPr>
                </a:tc>
                <a:extLst>
                  <a:ext uri="{0D108BD9-81ED-4DB2-BD59-A6C34878D82A}">
                    <a16:rowId xmlns:a16="http://schemas.microsoft.com/office/drawing/2014/main" val="1929965204"/>
                  </a:ext>
                </a:extLst>
              </a:tr>
              <a:tr h="370840">
                <a:tc>
                  <a:txBody>
                    <a:bodyPr/>
                    <a:lstStyle/>
                    <a:p>
                      <a:pPr algn="l"/>
                      <a:r>
                        <a:rPr lang="en-US" sz="1800" b="0" dirty="0">
                          <a:solidFill>
                            <a:schemeClr val="tx1"/>
                          </a:solidFill>
                          <a:latin typeface="Arial" panose="020B0604020202020204" pitchFamily="34" charset="0"/>
                          <a:cs typeface="Arial" panose="020B0604020202020204" pitchFamily="34" charset="0"/>
                        </a:rPr>
                        <a:t>February sales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FF4FC"/>
                    </a:solidFill>
                  </a:tcPr>
                </a:tc>
                <a:tc>
                  <a:txBody>
                    <a:bodyPr/>
                    <a:lstStyle/>
                    <a:p>
                      <a:pPr algn="r"/>
                      <a:r>
                        <a:rPr lang="en-US" sz="1800" b="0" dirty="0">
                          <a:solidFill>
                            <a:schemeClr val="tx1"/>
                          </a:solidFill>
                          <a:latin typeface="Arial" panose="020B0604020202020204" pitchFamily="34" charset="0"/>
                          <a:cs typeface="Arial" panose="020B0604020202020204" pitchFamily="34" charset="0"/>
                        </a:rPr>
                        <a:t>450,000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FF4FC"/>
                    </a:solidFill>
                  </a:tcPr>
                </a:tc>
                <a:extLst>
                  <a:ext uri="{0D108BD9-81ED-4DB2-BD59-A6C34878D82A}">
                    <a16:rowId xmlns:a16="http://schemas.microsoft.com/office/drawing/2014/main" val="2004548280"/>
                  </a:ext>
                </a:extLst>
              </a:tr>
              <a:tr h="370840">
                <a:tc>
                  <a:txBody>
                    <a:bodyPr/>
                    <a:lstStyle/>
                    <a:p>
                      <a:pPr algn="l"/>
                      <a:r>
                        <a:rPr lang="en-US" sz="1800" b="0" dirty="0">
                          <a:solidFill>
                            <a:schemeClr val="tx1"/>
                          </a:solidFill>
                          <a:latin typeface="Arial" panose="020B0604020202020204" pitchFamily="34" charset="0"/>
                          <a:cs typeface="Arial" panose="020B0604020202020204" pitchFamily="34" charset="0"/>
                        </a:rPr>
                        <a:t>March sales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4FC"/>
                    </a:solidFill>
                  </a:tcPr>
                </a:tc>
                <a:tc>
                  <a:txBody>
                    <a:bodyPr/>
                    <a:lstStyle/>
                    <a:p>
                      <a:pPr algn="r"/>
                      <a:r>
                        <a:rPr lang="en-US" sz="1800" b="0" u="none" baseline="0" dirty="0">
                          <a:solidFill>
                            <a:schemeClr val="tx1"/>
                          </a:solidFill>
                          <a:latin typeface="Arial" panose="020B0604020202020204" pitchFamily="34" charset="0"/>
                          <a:cs typeface="Arial" panose="020B0604020202020204" pitchFamily="34" charset="0"/>
                        </a:rPr>
                        <a:t>600,000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4FC"/>
                    </a:solidFill>
                  </a:tcPr>
                </a:tc>
                <a:extLst>
                  <a:ext uri="{0D108BD9-81ED-4DB2-BD59-A6C34878D82A}">
                    <a16:rowId xmlns:a16="http://schemas.microsoft.com/office/drawing/2014/main" val="72501378"/>
                  </a:ext>
                </a:extLst>
              </a:tr>
            </a:tbl>
          </a:graphicData>
        </a:graphic>
      </p:graphicFrame>
      <p:sp>
        <p:nvSpPr>
          <p:cNvPr id="13" name="Content Placeholder 6"/>
          <p:cNvSpPr>
            <a:spLocks noGrp="1"/>
          </p:cNvSpPr>
          <p:nvPr>
            <p:ph idx="14"/>
          </p:nvPr>
        </p:nvSpPr>
        <p:spPr>
          <a:xfrm>
            <a:off x="0" y="0"/>
            <a:ext cx="457200" cy="457200"/>
          </a:xfrm>
          <a:solidFill>
            <a:srgbClr val="BEBEBE"/>
          </a:solidFill>
        </p:spPr>
        <p:txBody>
          <a:bodyPr anchor="ctr"/>
          <a:lstStyle/>
          <a:p>
            <a:pPr algn="ctr"/>
            <a:r>
              <a:rPr lang="en-US" sz="1000" b="1" dirty="0"/>
              <a:t>LO 13-5</a:t>
            </a:r>
          </a:p>
        </p:txBody>
      </p:sp>
    </p:spTree>
    <p:extLst>
      <p:ext uri="{BB962C8B-B14F-4D97-AF65-F5344CB8AC3E}">
        <p14:creationId xmlns:p14="http://schemas.microsoft.com/office/powerpoint/2010/main" val="2166445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Cash Collections Example</a:t>
            </a:r>
            <a:r>
              <a:rPr lang="en-US" sz="1200" dirty="0"/>
              <a:t> 2</a:t>
            </a:r>
          </a:p>
        </p:txBody>
      </p:sp>
      <p:sp>
        <p:nvSpPr>
          <p:cNvPr id="5" name="Content Placeholder 2"/>
          <p:cNvSpPr>
            <a:spLocks noGrp="1"/>
          </p:cNvSpPr>
          <p:nvPr>
            <p:ph idx="1"/>
          </p:nvPr>
        </p:nvSpPr>
        <p:spPr>
          <a:xfrm>
            <a:off x="1143000" y="1295400"/>
            <a:ext cx="6858000" cy="1097280"/>
          </a:xfrm>
        </p:spPr>
        <p:txBody>
          <a:bodyPr/>
          <a:lstStyle/>
          <a:p>
            <a:pPr algn="ctr">
              <a:spcBef>
                <a:spcPts val="0"/>
              </a:spcBef>
              <a:spcAft>
                <a:spcPts val="300"/>
              </a:spcAft>
            </a:pPr>
            <a:r>
              <a:rPr lang="en-US" sz="2000" dirty="0"/>
              <a:t>Rainy Day Umbrellas</a:t>
            </a:r>
          </a:p>
          <a:p>
            <a:pPr algn="ctr">
              <a:spcBef>
                <a:spcPts val="0"/>
              </a:spcBef>
              <a:spcAft>
                <a:spcPts val="300"/>
              </a:spcAft>
            </a:pPr>
            <a:r>
              <a:rPr lang="en-US" sz="2000" dirty="0"/>
              <a:t>Multiperiod Schedule of Cash Collections</a:t>
            </a:r>
          </a:p>
          <a:p>
            <a:pPr algn="ctr">
              <a:spcBef>
                <a:spcPts val="0"/>
              </a:spcBef>
              <a:spcAft>
                <a:spcPts val="300"/>
              </a:spcAft>
            </a:pPr>
            <a:r>
              <a:rPr lang="en-US" sz="2000" dirty="0"/>
              <a:t>For the Quarter Ended March 31</a:t>
            </a:r>
          </a:p>
        </p:txBody>
      </p:sp>
      <p:graphicFrame>
        <p:nvGraphicFramePr>
          <p:cNvPr id="11" name="Table 3"/>
          <p:cNvGraphicFramePr>
            <a:graphicFrameLocks noGrp="1"/>
          </p:cNvGraphicFramePr>
          <p:nvPr>
            <p:extLst>
              <p:ext uri="{D42A27DB-BD31-4B8C-83A1-F6EECF244321}">
                <p14:modId xmlns:p14="http://schemas.microsoft.com/office/powerpoint/2010/main" val="566153512"/>
              </p:ext>
            </p:extLst>
          </p:nvPr>
        </p:nvGraphicFramePr>
        <p:xfrm>
          <a:off x="274320" y="2405380"/>
          <a:ext cx="8686800" cy="2966720"/>
        </p:xfrm>
        <a:graphic>
          <a:graphicData uri="http://schemas.openxmlformats.org/drawingml/2006/table">
            <a:tbl>
              <a:tblPr firstRow="1" bandRow="1">
                <a:tableStyleId>{5C22544A-7EE6-4342-B048-85BDC9FD1C3A}</a:tableStyleId>
              </a:tblPr>
              <a:tblGrid>
                <a:gridCol w="3383280">
                  <a:extLst>
                    <a:ext uri="{9D8B030D-6E8A-4147-A177-3AD203B41FA5}">
                      <a16:colId xmlns:a16="http://schemas.microsoft.com/office/drawing/2014/main" val="1645173426"/>
                    </a:ext>
                  </a:extLst>
                </a:gridCol>
                <a:gridCol w="1188720">
                  <a:extLst>
                    <a:ext uri="{9D8B030D-6E8A-4147-A177-3AD203B41FA5}">
                      <a16:colId xmlns:a16="http://schemas.microsoft.com/office/drawing/2014/main" val="616080656"/>
                    </a:ext>
                  </a:extLst>
                </a:gridCol>
                <a:gridCol w="1188720">
                  <a:extLst>
                    <a:ext uri="{9D8B030D-6E8A-4147-A177-3AD203B41FA5}">
                      <a16:colId xmlns:a16="http://schemas.microsoft.com/office/drawing/2014/main" val="392727178"/>
                    </a:ext>
                  </a:extLst>
                </a:gridCol>
                <a:gridCol w="1188720">
                  <a:extLst>
                    <a:ext uri="{9D8B030D-6E8A-4147-A177-3AD203B41FA5}">
                      <a16:colId xmlns:a16="http://schemas.microsoft.com/office/drawing/2014/main" val="2242110649"/>
                    </a:ext>
                  </a:extLst>
                </a:gridCol>
                <a:gridCol w="1737360">
                  <a:extLst>
                    <a:ext uri="{9D8B030D-6E8A-4147-A177-3AD203B41FA5}">
                      <a16:colId xmlns:a16="http://schemas.microsoft.com/office/drawing/2014/main" val="2049701502"/>
                    </a:ext>
                  </a:extLst>
                </a:gridCol>
              </a:tblGrid>
              <a:tr h="370840">
                <a:tc>
                  <a:txBody>
                    <a:bodyPr/>
                    <a:lstStyle/>
                    <a:p>
                      <a:pPr algn="l"/>
                      <a:endParaRPr lang="en-US" sz="16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endParaRPr lang="en-US" sz="16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0" dirty="0">
                          <a:solidFill>
                            <a:schemeClr val="tx1"/>
                          </a:solidFill>
                          <a:latin typeface="Arial" panose="020B0604020202020204" pitchFamily="34" charset="0"/>
                          <a:cs typeface="Arial" panose="020B0604020202020204" pitchFamily="34" charset="0"/>
                        </a:rPr>
                        <a:t>Month</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810744537"/>
                  </a:ext>
                </a:extLst>
              </a:tr>
              <a:tr h="370840">
                <a:tc>
                  <a:txBody>
                    <a:bodyPr/>
                    <a:lstStyle/>
                    <a:p>
                      <a:pPr algn="l"/>
                      <a:endParaRPr lang="en-US" sz="16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en-US" sz="1600" b="0" dirty="0">
                          <a:solidFill>
                            <a:schemeClr val="tx1"/>
                          </a:solidFill>
                          <a:latin typeface="Arial" panose="020B0604020202020204" pitchFamily="34" charset="0"/>
                          <a:cs typeface="Arial" panose="020B0604020202020204" pitchFamily="34" charset="0"/>
                        </a:rPr>
                        <a:t>January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en-US" sz="1600" b="0" dirty="0">
                          <a:solidFill>
                            <a:schemeClr val="tx1"/>
                          </a:solidFill>
                          <a:latin typeface="Arial" panose="020B0604020202020204" pitchFamily="34" charset="0"/>
                          <a:cs typeface="Arial" panose="020B0604020202020204" pitchFamily="34" charset="0"/>
                        </a:rPr>
                        <a:t>February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en-US" sz="1600" b="0" dirty="0">
                          <a:solidFill>
                            <a:schemeClr val="tx1"/>
                          </a:solidFill>
                          <a:latin typeface="Arial" panose="020B0604020202020204" pitchFamily="34" charset="0"/>
                          <a:cs typeface="Arial" panose="020B0604020202020204" pitchFamily="34" charset="0"/>
                        </a:rPr>
                        <a:t>March</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en-US" sz="1600" b="0" dirty="0">
                          <a:solidFill>
                            <a:schemeClr val="tx1"/>
                          </a:solidFill>
                          <a:latin typeface="Arial" panose="020B0604020202020204" pitchFamily="34" charset="0"/>
                          <a:cs typeface="Arial" panose="020B0604020202020204" pitchFamily="34" charset="0"/>
                        </a:rPr>
                        <a:t>Total for</a:t>
                      </a:r>
                      <a:r>
                        <a:rPr lang="en-US" sz="1600" b="0" baseline="0" dirty="0">
                          <a:solidFill>
                            <a:schemeClr val="tx1"/>
                          </a:solidFill>
                          <a:latin typeface="Arial" panose="020B0604020202020204" pitchFamily="34" charset="0"/>
                          <a:cs typeface="Arial" panose="020B0604020202020204" pitchFamily="34" charset="0"/>
                        </a:rPr>
                        <a:t> </a:t>
                      </a:r>
                      <a:r>
                        <a:rPr lang="en-US" sz="1600" b="0" dirty="0">
                          <a:solidFill>
                            <a:schemeClr val="tx1"/>
                          </a:solidFill>
                          <a:latin typeface="Arial" panose="020B0604020202020204" pitchFamily="34" charset="0"/>
                          <a:cs typeface="Arial" panose="020B0604020202020204" pitchFamily="34" charset="0"/>
                        </a:rPr>
                        <a:t>Quarter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929965204"/>
                  </a:ext>
                </a:extLst>
              </a:tr>
              <a:tr h="370840">
                <a:tc>
                  <a:txBody>
                    <a:bodyPr/>
                    <a:lstStyle/>
                    <a:p>
                      <a:pPr algn="l"/>
                      <a:r>
                        <a:rPr lang="en-US" sz="1600" b="0" dirty="0">
                          <a:solidFill>
                            <a:schemeClr val="tx1"/>
                          </a:solidFill>
                          <a:latin typeface="Arial" panose="020B0604020202020204" pitchFamily="34" charset="0"/>
                          <a:cs typeface="Arial" panose="020B0604020202020204" pitchFamily="34" charset="0"/>
                        </a:rPr>
                        <a:t>Beginning accounts receivable,</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solidFill>
                      <a:srgbClr val="93B4EE"/>
                    </a:solidFill>
                  </a:tcPr>
                </a:tc>
                <a:tc>
                  <a:txBody>
                    <a:bodyPr/>
                    <a:lstStyle/>
                    <a:p>
                      <a:pPr algn="r"/>
                      <a:endParaRPr lang="en-US" sz="1600" b="0" dirty="0">
                        <a:solidFill>
                          <a:schemeClr val="tx1"/>
                        </a:solidFill>
                        <a:latin typeface="Arial" panose="020B0604020202020204" pitchFamily="34" charset="0"/>
                        <a:cs typeface="Arial" panose="020B0604020202020204" pitchFamily="34"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solidFill>
                      <a:srgbClr val="93B4EE"/>
                    </a:solidFill>
                  </a:tcPr>
                </a:tc>
                <a:tc>
                  <a:txBody>
                    <a:bodyPr/>
                    <a:lstStyle/>
                    <a:p>
                      <a:pPr algn="r"/>
                      <a:endParaRPr lang="en-US" sz="1600" b="0" dirty="0">
                        <a:solidFill>
                          <a:schemeClr val="tx1"/>
                        </a:solidFill>
                        <a:latin typeface="Arial" panose="020B0604020202020204" pitchFamily="34" charset="0"/>
                        <a:cs typeface="Arial" panose="020B0604020202020204" pitchFamily="34"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solidFill>
                      <a:srgbClr val="93B4EE"/>
                    </a:solidFill>
                  </a:tcPr>
                </a:tc>
                <a:tc>
                  <a:txBody>
                    <a:bodyPr/>
                    <a:lstStyle/>
                    <a:p>
                      <a:pPr algn="r"/>
                      <a:endParaRPr lang="en-US" sz="1600" b="0" dirty="0">
                        <a:solidFill>
                          <a:schemeClr val="tx1"/>
                        </a:solidFill>
                        <a:latin typeface="Arial" panose="020B0604020202020204" pitchFamily="34" charset="0"/>
                        <a:cs typeface="Arial" panose="020B0604020202020204" pitchFamily="34"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solidFill>
                      <a:srgbClr val="93B4EE"/>
                    </a:solidFill>
                  </a:tcPr>
                </a:tc>
                <a:tc>
                  <a:txBody>
                    <a:bodyPr/>
                    <a:lstStyle/>
                    <a:p>
                      <a:pPr algn="r"/>
                      <a:r>
                        <a:rPr lang="en-US" sz="1600" b="0" dirty="0">
                          <a:solidFill>
                            <a:schemeClr val="tx1"/>
                          </a:solidFill>
                          <a:latin typeface="Arial" panose="020B0604020202020204" pitchFamily="34" charset="0"/>
                          <a:cs typeface="Arial" panose="020B0604020202020204" pitchFamily="34" charset="0"/>
                        </a:rPr>
                        <a:t>  </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noFill/>
                      <a:prstDash val="solid"/>
                      <a:round/>
                      <a:headEnd type="none" w="med" len="med"/>
                      <a:tailEnd type="none" w="med" len="med"/>
                    </a:lnB>
                    <a:solidFill>
                      <a:srgbClr val="93B4EE"/>
                    </a:solidFill>
                  </a:tcPr>
                </a:tc>
                <a:extLst>
                  <a:ext uri="{0D108BD9-81ED-4DB2-BD59-A6C34878D82A}">
                    <a16:rowId xmlns:a16="http://schemas.microsoft.com/office/drawing/2014/main" val="2004548280"/>
                  </a:ext>
                </a:extLst>
              </a:tr>
              <a:tr h="370840">
                <a:tc>
                  <a:txBody>
                    <a:bodyPr/>
                    <a:lstStyle/>
                    <a:p>
                      <a:pPr marL="274320" algn="l"/>
                      <a:r>
                        <a:rPr lang="en-US" sz="1600" b="0" dirty="0">
                          <a:solidFill>
                            <a:schemeClr val="tx1"/>
                          </a:solidFill>
                          <a:latin typeface="Arial" panose="020B0604020202020204" pitchFamily="34" charset="0"/>
                          <a:cs typeface="Arial" panose="020B0604020202020204" pitchFamily="34" charset="0"/>
                        </a:rPr>
                        <a:t>January 1, $540,000</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93B4EE"/>
                    </a:solidFill>
                  </a:tcPr>
                </a:tc>
                <a:tc>
                  <a:txBody>
                    <a:bodyPr/>
                    <a:lstStyle/>
                    <a:p>
                      <a:pPr algn="r"/>
                      <a:r>
                        <a:rPr lang="en-US" sz="1600" b="0" dirty="0">
                          <a:solidFill>
                            <a:schemeClr val="tx1"/>
                          </a:solidFill>
                          <a:latin typeface="Arial" panose="020B0604020202020204" pitchFamily="34" charset="0"/>
                          <a:cs typeface="Arial" panose="020B0604020202020204" pitchFamily="34" charset="0"/>
                        </a:rPr>
                        <a:t>$540,000</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93B4EE"/>
                    </a:solidFill>
                  </a:tcPr>
                </a:tc>
                <a:tc>
                  <a:txBody>
                    <a:bodyPr/>
                    <a:lstStyle/>
                    <a:p>
                      <a:pPr algn="r"/>
                      <a:endParaRPr lang="en-US" sz="1600" b="0" dirty="0">
                        <a:solidFill>
                          <a:schemeClr val="tx1"/>
                        </a:solidFill>
                        <a:latin typeface="Arial" panose="020B0604020202020204" pitchFamily="34" charset="0"/>
                        <a:cs typeface="Arial" panose="020B0604020202020204" pitchFamily="34"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93B4EE"/>
                    </a:solidFill>
                  </a:tcPr>
                </a:tc>
                <a:tc>
                  <a:txBody>
                    <a:bodyPr/>
                    <a:lstStyle/>
                    <a:p>
                      <a:pPr algn="r"/>
                      <a:endParaRPr lang="en-US" sz="1600" b="0" dirty="0">
                        <a:solidFill>
                          <a:schemeClr val="tx1"/>
                        </a:solidFill>
                        <a:latin typeface="Arial" panose="020B0604020202020204" pitchFamily="34" charset="0"/>
                        <a:cs typeface="Arial" panose="020B0604020202020204" pitchFamily="34"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93B4EE"/>
                    </a:solidFill>
                  </a:tcPr>
                </a:tc>
                <a:tc>
                  <a:txBody>
                    <a:bodyPr/>
                    <a:lstStyle/>
                    <a:p>
                      <a:pPr algn="r"/>
                      <a:r>
                        <a:rPr lang="en-US" sz="1600" b="0" dirty="0">
                          <a:solidFill>
                            <a:schemeClr val="tx1"/>
                          </a:solidFill>
                          <a:latin typeface="Arial" panose="020B0604020202020204" pitchFamily="34" charset="0"/>
                          <a:cs typeface="Arial" panose="020B0604020202020204" pitchFamily="34" charset="0"/>
                        </a:rPr>
                        <a:t>    $   540,000</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93B4EE"/>
                    </a:solidFill>
                  </a:tcPr>
                </a:tc>
                <a:extLst>
                  <a:ext uri="{0D108BD9-81ED-4DB2-BD59-A6C34878D82A}">
                    <a16:rowId xmlns:a16="http://schemas.microsoft.com/office/drawing/2014/main" val="3963837432"/>
                  </a:ext>
                </a:extLst>
              </a:tr>
              <a:tr h="370840">
                <a:tc>
                  <a:txBody>
                    <a:bodyPr/>
                    <a:lstStyle/>
                    <a:p>
                      <a:pPr algn="l"/>
                      <a:r>
                        <a:rPr lang="en-US" sz="1600" b="0" dirty="0">
                          <a:solidFill>
                            <a:schemeClr val="tx1"/>
                          </a:solidFill>
                          <a:latin typeface="Arial" panose="020B0604020202020204" pitchFamily="34" charset="0"/>
                          <a:cs typeface="Arial" panose="020B0604020202020204" pitchFamily="34" charset="0"/>
                        </a:rPr>
                        <a:t>January sales, $500,000</a:t>
                      </a:r>
                      <a:r>
                        <a:rPr lang="en-US" sz="1600" b="0" baseline="30000" dirty="0">
                          <a:solidFill>
                            <a:schemeClr val="tx1"/>
                          </a:solidFill>
                          <a:latin typeface="Arial" panose="020B0604020202020204" pitchFamily="34" charset="0"/>
                          <a:cs typeface="Arial" panose="020B0604020202020204" pitchFamily="34" charset="0"/>
                        </a:rPr>
                        <a:t>a</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93B4EE"/>
                    </a:solidFill>
                  </a:tcPr>
                </a:tc>
                <a:tc>
                  <a:txBody>
                    <a:bodyPr/>
                    <a:lstStyle/>
                    <a:p>
                      <a:pPr algn="r"/>
                      <a:r>
                        <a:rPr lang="en-US" sz="1600" b="0" u="sng" dirty="0">
                          <a:solidFill>
                            <a:schemeClr val="tx1"/>
                          </a:solidFill>
                          <a:latin typeface="Arial" panose="020B0604020202020204" pitchFamily="34" charset="0"/>
                          <a:cs typeface="Arial" panose="020B0604020202020204" pitchFamily="34" charset="0"/>
                        </a:rPr>
                        <a:t>  100,000</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93B4EE"/>
                    </a:solidFill>
                  </a:tcPr>
                </a:tc>
                <a:tc>
                  <a:txBody>
                    <a:bodyPr/>
                    <a:lstStyle/>
                    <a:p>
                      <a:pPr algn="r"/>
                      <a:r>
                        <a:rPr lang="en-US" sz="1600" b="0" u="none" dirty="0">
                          <a:solidFill>
                            <a:schemeClr val="tx1"/>
                          </a:solidFill>
                          <a:latin typeface="Arial" panose="020B0604020202020204" pitchFamily="34" charset="0"/>
                          <a:cs typeface="Arial" panose="020B0604020202020204" pitchFamily="34" charset="0"/>
                        </a:rPr>
                        <a:t>$375,000</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93B4EE"/>
                    </a:solidFill>
                  </a:tcPr>
                </a:tc>
                <a:tc>
                  <a:txBody>
                    <a:bodyPr/>
                    <a:lstStyle/>
                    <a:p>
                      <a:pPr algn="r"/>
                      <a:endParaRPr lang="en-US" sz="1600" b="0" u="sng" dirty="0">
                        <a:solidFill>
                          <a:schemeClr val="tx1"/>
                        </a:solidFill>
                        <a:latin typeface="Arial" panose="020B0604020202020204" pitchFamily="34" charset="0"/>
                        <a:cs typeface="Arial" panose="020B0604020202020204" pitchFamily="34"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93B4EE"/>
                    </a:solidFill>
                  </a:tcPr>
                </a:tc>
                <a:tc>
                  <a:txBody>
                    <a:bodyPr/>
                    <a:lstStyle/>
                    <a:p>
                      <a:pPr algn="r"/>
                      <a:r>
                        <a:rPr lang="en-US" sz="1600" b="0" u="none" dirty="0">
                          <a:solidFill>
                            <a:schemeClr val="tx1"/>
                          </a:solidFill>
                          <a:latin typeface="Arial" panose="020B0604020202020204" pitchFamily="34" charset="0"/>
                          <a:cs typeface="Arial" panose="020B0604020202020204" pitchFamily="34" charset="0"/>
                        </a:rPr>
                        <a:t>475,000</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93B4EE"/>
                    </a:solidFill>
                  </a:tcPr>
                </a:tc>
                <a:extLst>
                  <a:ext uri="{0D108BD9-81ED-4DB2-BD59-A6C34878D82A}">
                    <a16:rowId xmlns:a16="http://schemas.microsoft.com/office/drawing/2014/main" val="941866571"/>
                  </a:ext>
                </a:extLst>
              </a:tr>
              <a:tr h="370840">
                <a:tc>
                  <a:txBody>
                    <a:bodyPr/>
                    <a:lstStyle/>
                    <a:p>
                      <a:pPr algn="l"/>
                      <a:r>
                        <a:rPr lang="en-US" sz="1600" b="0" dirty="0">
                          <a:solidFill>
                            <a:schemeClr val="tx1"/>
                          </a:solidFill>
                          <a:latin typeface="Arial" panose="020B0604020202020204" pitchFamily="34" charset="0"/>
                          <a:cs typeface="Arial" panose="020B0604020202020204" pitchFamily="34" charset="0"/>
                        </a:rPr>
                        <a:t>February sales, $450,000</a:t>
                      </a:r>
                      <a:r>
                        <a:rPr lang="en-US" sz="1600" b="0" baseline="30000" dirty="0">
                          <a:solidFill>
                            <a:schemeClr val="tx1"/>
                          </a:solidFill>
                          <a:latin typeface="Arial" panose="020B0604020202020204" pitchFamily="34" charset="0"/>
                          <a:cs typeface="Arial" panose="020B0604020202020204" pitchFamily="34" charset="0"/>
                        </a:rPr>
                        <a:t>b</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93B4EE"/>
                    </a:solidFill>
                  </a:tcPr>
                </a:tc>
                <a:tc>
                  <a:txBody>
                    <a:bodyPr/>
                    <a:lstStyle/>
                    <a:p>
                      <a:pPr algn="r"/>
                      <a:endParaRPr lang="en-US" sz="1600" b="0" u="none" baseline="0" dirty="0">
                        <a:solidFill>
                          <a:schemeClr val="tx1"/>
                        </a:solidFill>
                        <a:latin typeface="Arial" panose="020B0604020202020204" pitchFamily="34" charset="0"/>
                        <a:cs typeface="Arial" panose="020B0604020202020204" pitchFamily="34"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93B4EE"/>
                    </a:solidFill>
                  </a:tcPr>
                </a:tc>
                <a:tc>
                  <a:txBody>
                    <a:bodyPr/>
                    <a:lstStyle/>
                    <a:p>
                      <a:pPr algn="r"/>
                      <a:r>
                        <a:rPr lang="en-US" sz="1600" b="0" u="sng" baseline="0" dirty="0">
                          <a:solidFill>
                            <a:schemeClr val="tx1"/>
                          </a:solidFill>
                          <a:latin typeface="Arial" panose="020B0604020202020204" pitchFamily="34" charset="0"/>
                          <a:cs typeface="Arial" panose="020B0604020202020204" pitchFamily="34" charset="0"/>
                        </a:rPr>
                        <a:t>    90,000</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93B4EE"/>
                    </a:solidFill>
                  </a:tcPr>
                </a:tc>
                <a:tc>
                  <a:txBody>
                    <a:bodyPr/>
                    <a:lstStyle/>
                    <a:p>
                      <a:pPr algn="r"/>
                      <a:r>
                        <a:rPr lang="en-US" sz="1600" b="0" u="none" baseline="0" dirty="0">
                          <a:solidFill>
                            <a:schemeClr val="tx1"/>
                          </a:solidFill>
                          <a:latin typeface="Arial" panose="020B0604020202020204" pitchFamily="34" charset="0"/>
                          <a:cs typeface="Arial" panose="020B0604020202020204" pitchFamily="34" charset="0"/>
                        </a:rPr>
                        <a:t>$337,500</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93B4EE"/>
                    </a:solidFill>
                  </a:tcPr>
                </a:tc>
                <a:tc>
                  <a:txBody>
                    <a:bodyPr/>
                    <a:lstStyle/>
                    <a:p>
                      <a:pPr algn="r"/>
                      <a:r>
                        <a:rPr lang="en-US" sz="1600" b="0" u="none" baseline="0" dirty="0">
                          <a:solidFill>
                            <a:schemeClr val="tx1"/>
                          </a:solidFill>
                          <a:latin typeface="Arial" panose="020B0604020202020204" pitchFamily="34" charset="0"/>
                          <a:cs typeface="Arial" panose="020B0604020202020204" pitchFamily="34" charset="0"/>
                        </a:rPr>
                        <a:t>427,500</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93B4EE"/>
                    </a:solidFill>
                  </a:tcPr>
                </a:tc>
                <a:extLst>
                  <a:ext uri="{0D108BD9-81ED-4DB2-BD59-A6C34878D82A}">
                    <a16:rowId xmlns:a16="http://schemas.microsoft.com/office/drawing/2014/main" val="72501378"/>
                  </a:ext>
                </a:extLst>
              </a:tr>
              <a:tr h="370840">
                <a:tc>
                  <a:txBody>
                    <a:bodyPr/>
                    <a:lstStyle/>
                    <a:p>
                      <a:pPr algn="l"/>
                      <a:r>
                        <a:rPr lang="en-US" sz="1600" b="0" dirty="0">
                          <a:solidFill>
                            <a:schemeClr val="tx1"/>
                          </a:solidFill>
                          <a:latin typeface="Arial" panose="020B0604020202020204" pitchFamily="34" charset="0"/>
                          <a:cs typeface="Arial" panose="020B0604020202020204" pitchFamily="34" charset="0"/>
                        </a:rPr>
                        <a:t>March sales, $600,000</a:t>
                      </a:r>
                      <a:r>
                        <a:rPr lang="en-US" sz="1600" b="0" baseline="30000" dirty="0">
                          <a:solidFill>
                            <a:schemeClr val="tx1"/>
                          </a:solidFill>
                          <a:latin typeface="Arial" panose="020B0604020202020204" pitchFamily="34" charset="0"/>
                          <a:cs typeface="Arial" panose="020B0604020202020204" pitchFamily="34" charset="0"/>
                        </a:rPr>
                        <a:t>c</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93B4EE"/>
                    </a:solidFill>
                  </a:tcPr>
                </a:tc>
                <a:tc>
                  <a:txBody>
                    <a:bodyPr/>
                    <a:lstStyle/>
                    <a:p>
                      <a:pPr algn="r"/>
                      <a:endParaRPr lang="en-US" sz="1600" b="0" u="none" baseline="0" dirty="0">
                        <a:solidFill>
                          <a:schemeClr val="tx1"/>
                        </a:solidFill>
                        <a:latin typeface="Arial" panose="020B0604020202020204" pitchFamily="34" charset="0"/>
                        <a:cs typeface="Arial" panose="020B0604020202020204" pitchFamily="34"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93B4EE"/>
                    </a:solidFill>
                  </a:tcPr>
                </a:tc>
                <a:tc>
                  <a:txBody>
                    <a:bodyPr/>
                    <a:lstStyle/>
                    <a:p>
                      <a:pPr algn="r"/>
                      <a:endParaRPr lang="en-US" sz="1600" b="0" u="none" baseline="0" dirty="0">
                        <a:solidFill>
                          <a:schemeClr val="tx1"/>
                        </a:solidFill>
                        <a:latin typeface="Arial" panose="020B0604020202020204" pitchFamily="34" charset="0"/>
                        <a:cs typeface="Arial" panose="020B0604020202020204" pitchFamily="34" charset="0"/>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93B4EE"/>
                    </a:solidFill>
                  </a:tcPr>
                </a:tc>
                <a:tc>
                  <a:txBody>
                    <a:bodyPr/>
                    <a:lstStyle/>
                    <a:p>
                      <a:pPr algn="r"/>
                      <a:r>
                        <a:rPr lang="en-US" sz="1600" b="0" u="sng" baseline="0" dirty="0">
                          <a:solidFill>
                            <a:schemeClr val="tx1"/>
                          </a:solidFill>
                          <a:latin typeface="Arial" panose="020B0604020202020204" pitchFamily="34" charset="0"/>
                          <a:cs typeface="Arial" panose="020B0604020202020204" pitchFamily="34" charset="0"/>
                        </a:rPr>
                        <a:t>  120,000</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93B4EE"/>
                    </a:solidFill>
                  </a:tcPr>
                </a:tc>
                <a:tc>
                  <a:txBody>
                    <a:bodyPr/>
                    <a:lstStyle/>
                    <a:p>
                      <a:pPr algn="r"/>
                      <a:r>
                        <a:rPr lang="en-US" sz="1600" b="0" u="sng" baseline="0" dirty="0">
                          <a:solidFill>
                            <a:schemeClr val="tx1"/>
                          </a:solidFill>
                          <a:latin typeface="Arial" panose="020B0604020202020204" pitchFamily="34" charset="0"/>
                          <a:cs typeface="Arial" panose="020B0604020202020204" pitchFamily="34" charset="0"/>
                        </a:rPr>
                        <a:t>     120,000</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93B4EE"/>
                    </a:solidFill>
                  </a:tcPr>
                </a:tc>
                <a:extLst>
                  <a:ext uri="{0D108BD9-81ED-4DB2-BD59-A6C34878D82A}">
                    <a16:rowId xmlns:a16="http://schemas.microsoft.com/office/drawing/2014/main" val="2893096299"/>
                  </a:ext>
                </a:extLst>
              </a:tr>
              <a:tr h="370840">
                <a:tc>
                  <a:txBody>
                    <a:bodyPr/>
                    <a:lstStyle/>
                    <a:p>
                      <a:pPr marL="274320" algn="l"/>
                      <a:r>
                        <a:rPr lang="en-US" sz="1600" b="0" dirty="0">
                          <a:solidFill>
                            <a:schemeClr val="tx1"/>
                          </a:solidFill>
                          <a:latin typeface="Arial" panose="020B0604020202020204" pitchFamily="34" charset="0"/>
                          <a:cs typeface="Arial" panose="020B0604020202020204" pitchFamily="34" charset="0"/>
                        </a:rPr>
                        <a:t>Total cash collections</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93B4EE"/>
                    </a:solidFill>
                  </a:tcPr>
                </a:tc>
                <a:tc>
                  <a:txBody>
                    <a:bodyPr/>
                    <a:lstStyle/>
                    <a:p>
                      <a:pPr algn="r"/>
                      <a:r>
                        <a:rPr lang="en-US" sz="1600" b="0" u="dbl" baseline="0" dirty="0">
                          <a:solidFill>
                            <a:schemeClr val="tx1"/>
                          </a:solidFill>
                          <a:latin typeface="Arial" panose="020B0604020202020204" pitchFamily="34" charset="0"/>
                          <a:cs typeface="Arial" panose="020B0604020202020204" pitchFamily="34" charset="0"/>
                        </a:rPr>
                        <a:t>$640,000</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93B4EE"/>
                    </a:solidFill>
                  </a:tcPr>
                </a:tc>
                <a:tc>
                  <a:txBody>
                    <a:bodyPr/>
                    <a:lstStyle/>
                    <a:p>
                      <a:pPr algn="r"/>
                      <a:r>
                        <a:rPr lang="en-US" sz="1600" b="0" u="dbl" baseline="0" dirty="0">
                          <a:solidFill>
                            <a:schemeClr val="tx1"/>
                          </a:solidFill>
                          <a:latin typeface="Arial" panose="020B0604020202020204" pitchFamily="34" charset="0"/>
                          <a:cs typeface="Arial" panose="020B0604020202020204" pitchFamily="34" charset="0"/>
                        </a:rPr>
                        <a:t>$465,000</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93B4EE"/>
                    </a:solidFill>
                  </a:tcPr>
                </a:tc>
                <a:tc>
                  <a:txBody>
                    <a:bodyPr/>
                    <a:lstStyle/>
                    <a:p>
                      <a:pPr algn="r"/>
                      <a:r>
                        <a:rPr lang="en-US" sz="1600" b="0" u="dbl" baseline="0" dirty="0">
                          <a:solidFill>
                            <a:schemeClr val="tx1"/>
                          </a:solidFill>
                          <a:latin typeface="Arial" panose="020B0604020202020204" pitchFamily="34" charset="0"/>
                          <a:cs typeface="Arial" panose="020B0604020202020204" pitchFamily="34" charset="0"/>
                        </a:rPr>
                        <a:t>$457,500</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93B4EE"/>
                    </a:solidFill>
                  </a:tcPr>
                </a:tc>
                <a:tc>
                  <a:txBody>
                    <a:bodyPr/>
                    <a:lstStyle/>
                    <a:p>
                      <a:pPr algn="r"/>
                      <a:r>
                        <a:rPr lang="en-US" sz="1600" b="0" u="dbl" baseline="0" dirty="0">
                          <a:solidFill>
                            <a:schemeClr val="tx1"/>
                          </a:solidFill>
                          <a:latin typeface="Arial" panose="020B0604020202020204" pitchFamily="34" charset="0"/>
                          <a:cs typeface="Arial" panose="020B0604020202020204" pitchFamily="34" charset="0"/>
                        </a:rPr>
                        <a:t>$1,562,500</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93B4EE"/>
                    </a:solidFill>
                  </a:tcPr>
                </a:tc>
                <a:extLst>
                  <a:ext uri="{0D108BD9-81ED-4DB2-BD59-A6C34878D82A}">
                    <a16:rowId xmlns:a16="http://schemas.microsoft.com/office/drawing/2014/main" val="641015252"/>
                  </a:ext>
                </a:extLst>
              </a:tr>
            </a:tbl>
          </a:graphicData>
        </a:graphic>
      </p:graphicFrame>
      <p:sp>
        <p:nvSpPr>
          <p:cNvPr id="3" name="Content Placeholder 4"/>
          <p:cNvSpPr>
            <a:spLocks noGrp="1"/>
          </p:cNvSpPr>
          <p:nvPr>
            <p:ph idx="13"/>
          </p:nvPr>
        </p:nvSpPr>
        <p:spPr>
          <a:xfrm>
            <a:off x="247650" y="5372100"/>
            <a:ext cx="8229600" cy="883920"/>
          </a:xfrm>
        </p:spPr>
        <p:txBody>
          <a:bodyPr/>
          <a:lstStyle/>
          <a:p>
            <a:pPr>
              <a:spcBef>
                <a:spcPts val="0"/>
              </a:spcBef>
            </a:pPr>
            <a:r>
              <a:rPr lang="en-US" sz="1400" baseline="30000" dirty="0"/>
              <a:t>a</a:t>
            </a:r>
            <a:r>
              <a:rPr lang="en-US" sz="1400" dirty="0"/>
              <a:t> 20% collected in January, 75% collected in February, and 5% not collected.</a:t>
            </a:r>
          </a:p>
          <a:p>
            <a:pPr>
              <a:spcBef>
                <a:spcPts val="0"/>
              </a:spcBef>
            </a:pPr>
            <a:r>
              <a:rPr lang="en-US" sz="1400" baseline="30000" dirty="0"/>
              <a:t>b</a:t>
            </a:r>
            <a:r>
              <a:rPr lang="en-US" sz="1400" dirty="0"/>
              <a:t> 20% collected in February, 75% collected in March, and 5% not collected.</a:t>
            </a:r>
          </a:p>
          <a:p>
            <a:pPr>
              <a:spcBef>
                <a:spcPts val="0"/>
              </a:spcBef>
            </a:pPr>
            <a:r>
              <a:rPr lang="en-US" sz="1400" baseline="30000" dirty="0"/>
              <a:t>c</a:t>
            </a:r>
            <a:r>
              <a:rPr lang="en-US" sz="1400" dirty="0"/>
              <a:t> 20% collected in March, 75% collected in April, and 5% not collected.</a:t>
            </a:r>
          </a:p>
        </p:txBody>
      </p:sp>
      <p:sp>
        <p:nvSpPr>
          <p:cNvPr id="13" name="Content Placeholder 5"/>
          <p:cNvSpPr>
            <a:spLocks noGrp="1"/>
          </p:cNvSpPr>
          <p:nvPr>
            <p:ph idx="14"/>
          </p:nvPr>
        </p:nvSpPr>
        <p:spPr>
          <a:xfrm>
            <a:off x="0" y="0"/>
            <a:ext cx="457200" cy="457200"/>
          </a:xfrm>
          <a:solidFill>
            <a:srgbClr val="BEBEBE"/>
          </a:solidFill>
        </p:spPr>
        <p:txBody>
          <a:bodyPr anchor="ctr"/>
          <a:lstStyle/>
          <a:p>
            <a:pPr algn="ctr"/>
            <a:r>
              <a:rPr lang="en-US" sz="1000" b="1" dirty="0"/>
              <a:t>LO 13-5</a:t>
            </a:r>
          </a:p>
        </p:txBody>
      </p:sp>
    </p:spTree>
    <p:extLst>
      <p:ext uri="{BB962C8B-B14F-4D97-AF65-F5344CB8AC3E}">
        <p14:creationId xmlns:p14="http://schemas.microsoft.com/office/powerpoint/2010/main" val="820285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Cash Disbursements Example</a:t>
            </a:r>
            <a:r>
              <a:rPr lang="en-US" sz="1200" dirty="0"/>
              <a:t> 1</a:t>
            </a:r>
          </a:p>
        </p:txBody>
      </p:sp>
      <p:sp>
        <p:nvSpPr>
          <p:cNvPr id="5" name="Content Placeholder 2"/>
          <p:cNvSpPr>
            <a:spLocks noGrp="1"/>
          </p:cNvSpPr>
          <p:nvPr>
            <p:ph idx="1"/>
          </p:nvPr>
        </p:nvSpPr>
        <p:spPr>
          <a:xfrm>
            <a:off x="1143000" y="1295400"/>
            <a:ext cx="7162800" cy="838200"/>
          </a:xfrm>
        </p:spPr>
        <p:txBody>
          <a:bodyPr/>
          <a:lstStyle/>
          <a:p>
            <a:pPr algn="ctr">
              <a:spcBef>
                <a:spcPts val="0"/>
              </a:spcBef>
              <a:spcAft>
                <a:spcPts val="300"/>
              </a:spcAft>
            </a:pPr>
            <a:r>
              <a:rPr lang="en-US" sz="2400" dirty="0"/>
              <a:t>Rainy Day Umbrellas</a:t>
            </a:r>
          </a:p>
          <a:p>
            <a:pPr algn="ctr">
              <a:spcBef>
                <a:spcPts val="0"/>
              </a:spcBef>
              <a:spcAft>
                <a:spcPts val="300"/>
              </a:spcAft>
            </a:pPr>
            <a:r>
              <a:rPr lang="en-US" sz="2400" dirty="0"/>
              <a:t>Monthly Disbursements for Purchases Experience</a:t>
            </a:r>
          </a:p>
        </p:txBody>
      </p:sp>
      <p:graphicFrame>
        <p:nvGraphicFramePr>
          <p:cNvPr id="11" name="Table 3"/>
          <p:cNvGraphicFramePr>
            <a:graphicFrameLocks noGrp="1"/>
          </p:cNvGraphicFramePr>
          <p:nvPr>
            <p:extLst>
              <p:ext uri="{D42A27DB-BD31-4B8C-83A1-F6EECF244321}">
                <p14:modId xmlns:p14="http://schemas.microsoft.com/office/powerpoint/2010/main" val="2614345267"/>
              </p:ext>
            </p:extLst>
          </p:nvPr>
        </p:nvGraphicFramePr>
        <p:xfrm>
          <a:off x="1066800" y="2133600"/>
          <a:ext cx="7315200" cy="1483360"/>
        </p:xfrm>
        <a:graphic>
          <a:graphicData uri="http://schemas.openxmlformats.org/drawingml/2006/table">
            <a:tbl>
              <a:tblPr firstRow="1" bandRow="1">
                <a:tableStyleId>{5C22544A-7EE6-4342-B048-85BDC9FD1C3A}</a:tableStyleId>
              </a:tblPr>
              <a:tblGrid>
                <a:gridCol w="6256421">
                  <a:extLst>
                    <a:ext uri="{9D8B030D-6E8A-4147-A177-3AD203B41FA5}">
                      <a16:colId xmlns:a16="http://schemas.microsoft.com/office/drawing/2014/main" val="1645173426"/>
                    </a:ext>
                  </a:extLst>
                </a:gridCol>
                <a:gridCol w="1058779">
                  <a:extLst>
                    <a:ext uri="{9D8B030D-6E8A-4147-A177-3AD203B41FA5}">
                      <a16:colId xmlns:a16="http://schemas.microsoft.com/office/drawing/2014/main" val="616080656"/>
                    </a:ext>
                  </a:extLst>
                </a:gridCol>
              </a:tblGrid>
              <a:tr h="370840">
                <a:tc>
                  <a:txBody>
                    <a:bodyPr/>
                    <a:lstStyle/>
                    <a:p>
                      <a:pPr algn="l"/>
                      <a:r>
                        <a:rPr lang="en-US" sz="1800" b="0" dirty="0">
                          <a:solidFill>
                            <a:schemeClr val="tx1"/>
                          </a:solidFill>
                          <a:latin typeface="Arial" panose="020B0604020202020204" pitchFamily="34" charset="0"/>
                          <a:cs typeface="Arial" panose="020B0604020202020204" pitchFamily="34" charset="0"/>
                        </a:rPr>
                        <a:t>Cash disbursement for current month's purchases</a:t>
                      </a:r>
                    </a:p>
                  </a:txBody>
                  <a:tcPr>
                    <a:lnL w="12700" cap="flat" cmpd="sng" algn="ctr">
                      <a:solidFill>
                        <a:srgbClr val="C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l"/>
                      <a:r>
                        <a:rPr lang="en-US" sz="1800" b="0" dirty="0">
                          <a:solidFill>
                            <a:schemeClr val="tx1"/>
                          </a:solidFill>
                          <a:latin typeface="Arial" panose="020B0604020202020204" pitchFamily="34" charset="0"/>
                          <a:cs typeface="Arial" panose="020B0604020202020204" pitchFamily="34" charset="0"/>
                        </a:rPr>
                        <a:t>     50%</a:t>
                      </a:r>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1810744537"/>
                  </a:ext>
                </a:extLst>
              </a:tr>
              <a:tr h="370840">
                <a:tc>
                  <a:txBody>
                    <a:bodyPr/>
                    <a:lstStyle/>
                    <a:p>
                      <a:pPr algn="l"/>
                      <a:r>
                        <a:rPr lang="en-US" sz="1800" b="0" dirty="0">
                          <a:solidFill>
                            <a:schemeClr val="tx1"/>
                          </a:solidFill>
                          <a:latin typeface="Arial" panose="020B0604020202020204" pitchFamily="34" charset="0"/>
                          <a:cs typeface="Arial" panose="020B0604020202020204" pitchFamily="34" charset="0"/>
                        </a:rPr>
                        <a:t>Cash disbursement for prior month's purchases</a:t>
                      </a:r>
                    </a:p>
                  </a:txBody>
                  <a:tcPr>
                    <a:lnL w="12700" cap="flat" cmpd="sng" algn="ctr">
                      <a:solidFill>
                        <a:srgbClr val="C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l"/>
                      <a:r>
                        <a:rPr lang="en-US" sz="1800" b="0" dirty="0">
                          <a:solidFill>
                            <a:schemeClr val="tx1"/>
                          </a:solidFill>
                          <a:latin typeface="Arial" panose="020B0604020202020204" pitchFamily="34" charset="0"/>
                          <a:cs typeface="Arial" panose="020B0604020202020204" pitchFamily="34" charset="0"/>
                        </a:rPr>
                        <a:t>     48</a:t>
                      </a:r>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1929965204"/>
                  </a:ext>
                </a:extLst>
              </a:tr>
              <a:tr h="370840">
                <a:tc>
                  <a:txBody>
                    <a:bodyPr/>
                    <a:lstStyle/>
                    <a:p>
                      <a:pPr algn="l"/>
                      <a:r>
                        <a:rPr lang="en-US" sz="1800" b="0" dirty="0">
                          <a:solidFill>
                            <a:schemeClr val="tx1"/>
                          </a:solidFill>
                          <a:latin typeface="Arial" panose="020B0604020202020204" pitchFamily="34" charset="0"/>
                          <a:cs typeface="Arial" panose="020B0604020202020204" pitchFamily="34" charset="0"/>
                        </a:rPr>
                        <a:t>Cash discounts taken</a:t>
                      </a:r>
                    </a:p>
                  </a:txBody>
                  <a:tcPr>
                    <a:lnL w="12700" cap="flat" cmpd="sng" algn="ctr">
                      <a:solidFill>
                        <a:srgbClr val="C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l"/>
                      <a:r>
                        <a:rPr lang="en-US" sz="1800" b="0" dirty="0">
                          <a:solidFill>
                            <a:schemeClr val="tx1"/>
                          </a:solidFill>
                          <a:latin typeface="Arial" panose="020B0604020202020204" pitchFamily="34" charset="0"/>
                          <a:cs typeface="Arial" panose="020B0604020202020204" pitchFamily="34" charset="0"/>
                        </a:rPr>
                        <a:t>   </a:t>
                      </a:r>
                      <a:r>
                        <a:rPr lang="en-US" sz="1800" b="0" u="sng" dirty="0">
                          <a:solidFill>
                            <a:schemeClr val="tx1"/>
                          </a:solidFill>
                          <a:latin typeface="Arial" panose="020B0604020202020204" pitchFamily="34" charset="0"/>
                          <a:cs typeface="Arial" panose="020B0604020202020204" pitchFamily="34" charset="0"/>
                        </a:rPr>
                        <a:t>    2</a:t>
                      </a:r>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2004548280"/>
                  </a:ext>
                </a:extLst>
              </a:tr>
              <a:tr h="370840">
                <a:tc>
                  <a:txBody>
                    <a:bodyPr/>
                    <a:lstStyle/>
                    <a:p>
                      <a:pPr algn="l"/>
                      <a:r>
                        <a:rPr lang="en-US" sz="1800" b="0" dirty="0">
                          <a:solidFill>
                            <a:schemeClr val="tx1"/>
                          </a:solidFill>
                          <a:latin typeface="Arial" panose="020B0604020202020204" pitchFamily="34" charset="0"/>
                          <a:cs typeface="Arial" panose="020B0604020202020204" pitchFamily="34" charset="0"/>
                        </a:rPr>
                        <a:t>Total cash disbursement for purchases</a:t>
                      </a:r>
                    </a:p>
                  </a:txBody>
                  <a:tcPr>
                    <a:lnL w="12700" cap="flat" cmpd="sng" algn="ctr">
                      <a:solidFill>
                        <a:srgbClr val="C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l"/>
                      <a:r>
                        <a:rPr lang="en-US" sz="1800" b="0" dirty="0">
                          <a:solidFill>
                            <a:schemeClr val="tx1"/>
                          </a:solidFill>
                          <a:latin typeface="Arial" panose="020B0604020202020204" pitchFamily="34" charset="0"/>
                          <a:cs typeface="Arial" panose="020B0604020202020204" pitchFamily="34" charset="0"/>
                        </a:rPr>
                        <a:t>   100%</a:t>
                      </a:r>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3963837432"/>
                  </a:ext>
                </a:extLst>
              </a:tr>
            </a:tbl>
          </a:graphicData>
        </a:graphic>
      </p:graphicFrame>
      <p:sp>
        <p:nvSpPr>
          <p:cNvPr id="7" name="Content Placeholder 4"/>
          <p:cNvSpPr>
            <a:spLocks noGrp="1"/>
          </p:cNvSpPr>
          <p:nvPr>
            <p:ph idx="13"/>
          </p:nvPr>
        </p:nvSpPr>
        <p:spPr>
          <a:xfrm>
            <a:off x="1866900" y="3939540"/>
            <a:ext cx="5676900" cy="515620"/>
          </a:xfrm>
        </p:spPr>
        <p:txBody>
          <a:bodyPr/>
          <a:lstStyle/>
          <a:p>
            <a:r>
              <a:rPr lang="en-US" sz="2400" dirty="0"/>
              <a:t>Expected Purchases for Three Months</a:t>
            </a:r>
          </a:p>
        </p:txBody>
      </p:sp>
      <p:graphicFrame>
        <p:nvGraphicFramePr>
          <p:cNvPr id="10" name="Table 5"/>
          <p:cNvGraphicFramePr>
            <a:graphicFrameLocks noGrp="1"/>
          </p:cNvGraphicFramePr>
          <p:nvPr>
            <p:extLst>
              <p:ext uri="{D42A27DB-BD31-4B8C-83A1-F6EECF244321}">
                <p14:modId xmlns:p14="http://schemas.microsoft.com/office/powerpoint/2010/main" val="1070797245"/>
              </p:ext>
            </p:extLst>
          </p:nvPr>
        </p:nvGraphicFramePr>
        <p:xfrm>
          <a:off x="1066800" y="4455160"/>
          <a:ext cx="7315200" cy="1112520"/>
        </p:xfrm>
        <a:graphic>
          <a:graphicData uri="http://schemas.openxmlformats.org/drawingml/2006/table">
            <a:tbl>
              <a:tblPr firstRow="1" bandRow="1">
                <a:tableStyleId>{5C22544A-7EE6-4342-B048-85BDC9FD1C3A}</a:tableStyleId>
              </a:tblPr>
              <a:tblGrid>
                <a:gridCol w="5120640">
                  <a:extLst>
                    <a:ext uri="{9D8B030D-6E8A-4147-A177-3AD203B41FA5}">
                      <a16:colId xmlns:a16="http://schemas.microsoft.com/office/drawing/2014/main" val="1645173426"/>
                    </a:ext>
                  </a:extLst>
                </a:gridCol>
                <a:gridCol w="2194560">
                  <a:extLst>
                    <a:ext uri="{9D8B030D-6E8A-4147-A177-3AD203B41FA5}">
                      <a16:colId xmlns:a16="http://schemas.microsoft.com/office/drawing/2014/main" val="616080656"/>
                    </a:ext>
                  </a:extLst>
                </a:gridCol>
              </a:tblGrid>
              <a:tr h="370840">
                <a:tc>
                  <a:txBody>
                    <a:bodyPr/>
                    <a:lstStyle/>
                    <a:p>
                      <a:pPr algn="l"/>
                      <a:r>
                        <a:rPr lang="en-US" sz="1800" b="0" dirty="0">
                          <a:solidFill>
                            <a:schemeClr val="tx1"/>
                          </a:solidFill>
                          <a:latin typeface="Arial" panose="020B0604020202020204" pitchFamily="34" charset="0"/>
                          <a:cs typeface="Arial" panose="020B0604020202020204" pitchFamily="34" charset="0"/>
                        </a:rPr>
                        <a:t>January purchases</a:t>
                      </a:r>
                    </a:p>
                  </a:txBody>
                  <a:tcPr>
                    <a:lnL w="12700" cap="flat" cmpd="sng" algn="ctr">
                      <a:solidFill>
                        <a:srgbClr val="C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r"/>
                      <a:r>
                        <a:rPr lang="en-US" sz="1800" b="0" dirty="0">
                          <a:solidFill>
                            <a:schemeClr val="tx1"/>
                          </a:solidFill>
                          <a:latin typeface="Arial" panose="020B0604020202020204" pitchFamily="34" charset="0"/>
                          <a:cs typeface="Arial" panose="020B0604020202020204" pitchFamily="34" charset="0"/>
                        </a:rPr>
                        <a:t>$120,000</a:t>
                      </a:r>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1810744537"/>
                  </a:ext>
                </a:extLst>
              </a:tr>
              <a:tr h="370840">
                <a:tc>
                  <a:txBody>
                    <a:bodyPr/>
                    <a:lstStyle/>
                    <a:p>
                      <a:pPr algn="l"/>
                      <a:r>
                        <a:rPr lang="en-US" sz="1800" b="0" dirty="0">
                          <a:solidFill>
                            <a:schemeClr val="tx1"/>
                          </a:solidFill>
                          <a:latin typeface="Arial" panose="020B0604020202020204" pitchFamily="34" charset="0"/>
                          <a:cs typeface="Arial" panose="020B0604020202020204" pitchFamily="34" charset="0"/>
                        </a:rPr>
                        <a:t>February purchases</a:t>
                      </a:r>
                    </a:p>
                  </a:txBody>
                  <a:tcPr>
                    <a:lnL w="12700" cap="flat" cmpd="sng" algn="ctr">
                      <a:solidFill>
                        <a:srgbClr val="C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r"/>
                      <a:r>
                        <a:rPr lang="en-US" sz="1800" b="0" dirty="0">
                          <a:solidFill>
                            <a:schemeClr val="tx1"/>
                          </a:solidFill>
                          <a:latin typeface="Arial" panose="020B0604020202020204" pitchFamily="34" charset="0"/>
                          <a:cs typeface="Arial" panose="020B0604020202020204" pitchFamily="34" charset="0"/>
                        </a:rPr>
                        <a:t>$200,000</a:t>
                      </a:r>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1929965204"/>
                  </a:ext>
                </a:extLst>
              </a:tr>
              <a:tr h="370840">
                <a:tc>
                  <a:txBody>
                    <a:bodyPr/>
                    <a:lstStyle/>
                    <a:p>
                      <a:pPr algn="l"/>
                      <a:r>
                        <a:rPr lang="en-US" sz="1800" b="0" dirty="0">
                          <a:solidFill>
                            <a:schemeClr val="tx1"/>
                          </a:solidFill>
                          <a:latin typeface="Arial" panose="020B0604020202020204" pitchFamily="34" charset="0"/>
                          <a:cs typeface="Arial" panose="020B0604020202020204" pitchFamily="34" charset="0"/>
                        </a:rPr>
                        <a:t>March purchases</a:t>
                      </a:r>
                    </a:p>
                  </a:txBody>
                  <a:tcPr>
                    <a:lnL w="12700" cap="flat" cmpd="sng" algn="ctr">
                      <a:solidFill>
                        <a:srgbClr val="C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r"/>
                      <a:r>
                        <a:rPr lang="en-US" sz="1800" b="0" dirty="0">
                          <a:solidFill>
                            <a:schemeClr val="tx1"/>
                          </a:solidFill>
                          <a:latin typeface="Arial" panose="020B0604020202020204" pitchFamily="34" charset="0"/>
                          <a:cs typeface="Arial" panose="020B0604020202020204" pitchFamily="34" charset="0"/>
                        </a:rPr>
                        <a:t>$250,000</a:t>
                      </a:r>
                      <a:endParaRPr lang="en-US" sz="1800" b="0" u="sng"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2004548280"/>
                  </a:ext>
                </a:extLst>
              </a:tr>
            </a:tbl>
          </a:graphicData>
        </a:graphic>
      </p:graphicFrame>
      <p:sp>
        <p:nvSpPr>
          <p:cNvPr id="13" name="Content Placeholder 6"/>
          <p:cNvSpPr>
            <a:spLocks noGrp="1"/>
          </p:cNvSpPr>
          <p:nvPr>
            <p:ph idx="14"/>
          </p:nvPr>
        </p:nvSpPr>
        <p:spPr>
          <a:xfrm>
            <a:off x="0" y="0"/>
            <a:ext cx="457200" cy="457200"/>
          </a:xfrm>
          <a:solidFill>
            <a:srgbClr val="BEBEBE"/>
          </a:solidFill>
        </p:spPr>
        <p:txBody>
          <a:bodyPr anchor="ctr"/>
          <a:lstStyle/>
          <a:p>
            <a:pPr algn="ctr"/>
            <a:r>
              <a:rPr lang="en-US" sz="1000" b="1" dirty="0"/>
              <a:t>LO 13-5</a:t>
            </a:r>
          </a:p>
        </p:txBody>
      </p:sp>
    </p:spTree>
    <p:extLst>
      <p:ext uri="{BB962C8B-B14F-4D97-AF65-F5344CB8AC3E}">
        <p14:creationId xmlns:p14="http://schemas.microsoft.com/office/powerpoint/2010/main" val="424007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Cash Disbursements Example</a:t>
            </a:r>
            <a:r>
              <a:rPr lang="en-US" sz="1200" dirty="0"/>
              <a:t> 2</a:t>
            </a:r>
          </a:p>
        </p:txBody>
      </p:sp>
      <p:sp>
        <p:nvSpPr>
          <p:cNvPr id="5" name="Content Placeholder 2"/>
          <p:cNvSpPr>
            <a:spLocks noGrp="1"/>
          </p:cNvSpPr>
          <p:nvPr>
            <p:ph idx="1"/>
          </p:nvPr>
        </p:nvSpPr>
        <p:spPr>
          <a:xfrm>
            <a:off x="1143000" y="1295400"/>
            <a:ext cx="7162800" cy="1109980"/>
          </a:xfrm>
        </p:spPr>
        <p:txBody>
          <a:bodyPr/>
          <a:lstStyle/>
          <a:p>
            <a:pPr algn="ctr">
              <a:spcBef>
                <a:spcPts val="0"/>
              </a:spcBef>
              <a:spcAft>
                <a:spcPts val="300"/>
              </a:spcAft>
            </a:pPr>
            <a:r>
              <a:rPr lang="en-US" sz="2000" dirty="0"/>
              <a:t>Rainy Day Umbrellas</a:t>
            </a:r>
          </a:p>
          <a:p>
            <a:pPr algn="ctr">
              <a:spcBef>
                <a:spcPts val="0"/>
              </a:spcBef>
              <a:spcAft>
                <a:spcPts val="300"/>
              </a:spcAft>
            </a:pPr>
            <a:r>
              <a:rPr lang="en-US" sz="2000" dirty="0"/>
              <a:t>Multiperiod Schedule of Cash Disbursements</a:t>
            </a:r>
          </a:p>
          <a:p>
            <a:pPr algn="ctr">
              <a:spcBef>
                <a:spcPts val="0"/>
              </a:spcBef>
              <a:spcAft>
                <a:spcPts val="300"/>
              </a:spcAft>
            </a:pPr>
            <a:r>
              <a:rPr lang="en-US" sz="2000" dirty="0"/>
              <a:t>For the Quarter Ended March 31</a:t>
            </a:r>
          </a:p>
        </p:txBody>
      </p:sp>
      <p:graphicFrame>
        <p:nvGraphicFramePr>
          <p:cNvPr id="9" name="Table 3"/>
          <p:cNvGraphicFramePr>
            <a:graphicFrameLocks noGrp="1"/>
          </p:cNvGraphicFramePr>
          <p:nvPr>
            <p:extLst>
              <p:ext uri="{D42A27DB-BD31-4B8C-83A1-F6EECF244321}">
                <p14:modId xmlns:p14="http://schemas.microsoft.com/office/powerpoint/2010/main" val="3012809484"/>
              </p:ext>
            </p:extLst>
          </p:nvPr>
        </p:nvGraphicFramePr>
        <p:xfrm>
          <a:off x="274320" y="2405380"/>
          <a:ext cx="8686800" cy="3017520"/>
        </p:xfrm>
        <a:graphic>
          <a:graphicData uri="http://schemas.openxmlformats.org/drawingml/2006/table">
            <a:tbl>
              <a:tblPr firstRow="1" bandRow="1">
                <a:tableStyleId>{5C22544A-7EE6-4342-B048-85BDC9FD1C3A}</a:tableStyleId>
              </a:tblPr>
              <a:tblGrid>
                <a:gridCol w="3383280">
                  <a:extLst>
                    <a:ext uri="{9D8B030D-6E8A-4147-A177-3AD203B41FA5}">
                      <a16:colId xmlns:a16="http://schemas.microsoft.com/office/drawing/2014/main" val="1645173426"/>
                    </a:ext>
                  </a:extLst>
                </a:gridCol>
                <a:gridCol w="1188720">
                  <a:extLst>
                    <a:ext uri="{9D8B030D-6E8A-4147-A177-3AD203B41FA5}">
                      <a16:colId xmlns:a16="http://schemas.microsoft.com/office/drawing/2014/main" val="616080656"/>
                    </a:ext>
                  </a:extLst>
                </a:gridCol>
                <a:gridCol w="1188720">
                  <a:extLst>
                    <a:ext uri="{9D8B030D-6E8A-4147-A177-3AD203B41FA5}">
                      <a16:colId xmlns:a16="http://schemas.microsoft.com/office/drawing/2014/main" val="392727178"/>
                    </a:ext>
                  </a:extLst>
                </a:gridCol>
                <a:gridCol w="1188720">
                  <a:extLst>
                    <a:ext uri="{9D8B030D-6E8A-4147-A177-3AD203B41FA5}">
                      <a16:colId xmlns:a16="http://schemas.microsoft.com/office/drawing/2014/main" val="2242110649"/>
                    </a:ext>
                  </a:extLst>
                </a:gridCol>
                <a:gridCol w="1737360">
                  <a:extLst>
                    <a:ext uri="{9D8B030D-6E8A-4147-A177-3AD203B41FA5}">
                      <a16:colId xmlns:a16="http://schemas.microsoft.com/office/drawing/2014/main" val="2049701502"/>
                    </a:ext>
                  </a:extLst>
                </a:gridCol>
              </a:tblGrid>
              <a:tr h="274320">
                <a:tc>
                  <a:txBody>
                    <a:bodyPr/>
                    <a:lstStyle/>
                    <a:p>
                      <a:pPr algn="l"/>
                      <a:endParaRPr lang="en-US" sz="16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6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latin typeface="Arial" panose="020B0604020202020204" pitchFamily="34" charset="0"/>
                          <a:cs typeface="Arial" panose="020B0604020202020204" pitchFamily="34" charset="0"/>
                        </a:rPr>
                        <a:t>Month</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6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6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0744537"/>
                  </a:ext>
                </a:extLst>
              </a:tr>
              <a:tr h="274320">
                <a:tc>
                  <a:txBody>
                    <a:bodyPr/>
                    <a:lstStyle/>
                    <a:p>
                      <a:pPr algn="l"/>
                      <a:endParaRPr lang="en-US" sz="16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latin typeface="Arial" panose="020B0604020202020204" pitchFamily="34" charset="0"/>
                          <a:cs typeface="Arial" panose="020B0604020202020204" pitchFamily="34" charset="0"/>
                        </a:rPr>
                        <a:t>January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latin typeface="Arial" panose="020B0604020202020204" pitchFamily="34" charset="0"/>
                          <a:cs typeface="Arial" panose="020B0604020202020204" pitchFamily="34" charset="0"/>
                        </a:rPr>
                        <a:t>February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latin typeface="Arial" panose="020B0604020202020204" pitchFamily="34" charset="0"/>
                          <a:cs typeface="Arial" panose="020B0604020202020204" pitchFamily="34" charset="0"/>
                        </a:rPr>
                        <a:t>March</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latin typeface="Arial" panose="020B0604020202020204" pitchFamily="34" charset="0"/>
                          <a:cs typeface="Arial" panose="020B0604020202020204" pitchFamily="34" charset="0"/>
                        </a:rPr>
                        <a:t>Total for</a:t>
                      </a:r>
                      <a:r>
                        <a:rPr lang="en-US" sz="1600" b="0" baseline="0" dirty="0">
                          <a:solidFill>
                            <a:schemeClr val="tx1"/>
                          </a:solidFill>
                          <a:latin typeface="Arial" panose="020B0604020202020204" pitchFamily="34" charset="0"/>
                          <a:cs typeface="Arial" panose="020B0604020202020204" pitchFamily="34" charset="0"/>
                        </a:rPr>
                        <a:t> </a:t>
                      </a:r>
                      <a:r>
                        <a:rPr lang="en-US" sz="1600" b="0" dirty="0">
                          <a:solidFill>
                            <a:schemeClr val="tx1"/>
                          </a:solidFill>
                          <a:latin typeface="Arial" panose="020B0604020202020204" pitchFamily="34" charset="0"/>
                          <a:cs typeface="Arial" panose="020B0604020202020204" pitchFamily="34" charset="0"/>
                        </a:rPr>
                        <a:t>Quarter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9965204"/>
                  </a:ext>
                </a:extLst>
              </a:tr>
              <a:tr h="274320">
                <a:tc>
                  <a:txBody>
                    <a:bodyPr/>
                    <a:lstStyle/>
                    <a:p>
                      <a:pPr algn="l"/>
                      <a:r>
                        <a:rPr lang="en-US" sz="1600" b="0" dirty="0">
                          <a:solidFill>
                            <a:schemeClr val="tx1"/>
                          </a:solidFill>
                          <a:latin typeface="Arial" panose="020B0604020202020204" pitchFamily="34" charset="0"/>
                          <a:cs typeface="Arial" panose="020B0604020202020204" pitchFamily="34" charset="0"/>
                        </a:rPr>
                        <a:t>Beginning accounts payable,</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r"/>
                      <a:endParaRPr lang="en-US" sz="1600" b="0" dirty="0">
                        <a:solidFill>
                          <a:schemeClr val="tx1"/>
                        </a:solidFill>
                        <a:latin typeface="Arial" panose="020B0604020202020204" pitchFamily="34" charset="0"/>
                        <a:cs typeface="Arial" panose="020B0604020202020204" pitchFamily="34" charset="0"/>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r"/>
                      <a:endParaRPr lang="en-US" sz="1600" b="0" dirty="0">
                        <a:solidFill>
                          <a:schemeClr val="tx1"/>
                        </a:solidFill>
                        <a:latin typeface="Arial" panose="020B0604020202020204" pitchFamily="34" charset="0"/>
                        <a:cs typeface="Arial" panose="020B0604020202020204" pitchFamily="34" charset="0"/>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r"/>
                      <a:endParaRPr lang="en-US" sz="1600" b="0" dirty="0">
                        <a:solidFill>
                          <a:schemeClr val="tx1"/>
                        </a:solidFill>
                        <a:latin typeface="Arial" panose="020B0604020202020204" pitchFamily="34" charset="0"/>
                        <a:cs typeface="Arial" panose="020B0604020202020204" pitchFamily="34" charset="0"/>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r"/>
                      <a:r>
                        <a:rPr lang="en-US" sz="1600" b="0" dirty="0">
                          <a:solidFill>
                            <a:schemeClr val="tx1"/>
                          </a:solidFill>
                          <a:latin typeface="Arial" panose="020B0604020202020204" pitchFamily="34" charset="0"/>
                          <a:cs typeface="Arial" panose="020B0604020202020204" pitchFamily="34" charset="0"/>
                        </a:rPr>
                        <a:t>  </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2004548280"/>
                  </a:ext>
                </a:extLst>
              </a:tr>
              <a:tr h="274320">
                <a:tc>
                  <a:txBody>
                    <a:bodyPr/>
                    <a:lstStyle/>
                    <a:p>
                      <a:pPr marL="274320" algn="l"/>
                      <a:r>
                        <a:rPr lang="en-US" sz="1600" b="0" dirty="0">
                          <a:solidFill>
                            <a:schemeClr val="tx1"/>
                          </a:solidFill>
                          <a:latin typeface="Arial" panose="020B0604020202020204" pitchFamily="34" charset="0"/>
                          <a:cs typeface="Arial" panose="020B0604020202020204" pitchFamily="34" charset="0"/>
                        </a:rPr>
                        <a:t>January 1, $256,000</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r"/>
                      <a:r>
                        <a:rPr lang="en-US" sz="1600" b="0" dirty="0">
                          <a:solidFill>
                            <a:schemeClr val="tx1"/>
                          </a:solidFill>
                          <a:latin typeface="Arial" panose="020B0604020202020204" pitchFamily="34" charset="0"/>
                          <a:cs typeface="Arial" panose="020B0604020202020204" pitchFamily="34" charset="0"/>
                        </a:rPr>
                        <a:t>$256,000</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a:endParaRPr lang="en-US" sz="1600" b="0" dirty="0">
                        <a:solidFill>
                          <a:schemeClr val="tx1"/>
                        </a:solidFill>
                        <a:latin typeface="Arial" panose="020B0604020202020204" pitchFamily="34" charset="0"/>
                        <a:cs typeface="Arial" panose="020B0604020202020204" pitchFamily="34" charset="0"/>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r"/>
                      <a:endParaRPr lang="en-US" sz="1600" b="0" dirty="0">
                        <a:solidFill>
                          <a:schemeClr val="tx1"/>
                        </a:solidFill>
                        <a:latin typeface="Arial" panose="020B0604020202020204" pitchFamily="34" charset="0"/>
                        <a:cs typeface="Arial" panose="020B0604020202020204" pitchFamily="34" charset="0"/>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r"/>
                      <a:r>
                        <a:rPr lang="en-US" sz="1600" b="0" dirty="0">
                          <a:solidFill>
                            <a:schemeClr val="tx1"/>
                          </a:solidFill>
                          <a:latin typeface="Arial" panose="020B0604020202020204" pitchFamily="34" charset="0"/>
                          <a:cs typeface="Arial" panose="020B0604020202020204" pitchFamily="34" charset="0"/>
                        </a:rPr>
                        <a:t>    $   256,000</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3963837432"/>
                  </a:ext>
                </a:extLst>
              </a:tr>
              <a:tr h="274320">
                <a:tc>
                  <a:txBody>
                    <a:bodyPr/>
                    <a:lstStyle/>
                    <a:p>
                      <a:pPr algn="l"/>
                      <a:r>
                        <a:rPr lang="en-US" sz="1600" b="0" dirty="0">
                          <a:solidFill>
                            <a:schemeClr val="tx1"/>
                          </a:solidFill>
                          <a:latin typeface="Arial" panose="020B0604020202020204" pitchFamily="34" charset="0"/>
                          <a:cs typeface="Arial" panose="020B0604020202020204" pitchFamily="34" charset="0"/>
                        </a:rPr>
                        <a:t>January purchases, $120,000</a:t>
                      </a:r>
                      <a:r>
                        <a:rPr lang="en-US" sz="1600" b="0" baseline="30000" dirty="0">
                          <a:solidFill>
                            <a:schemeClr val="tx1"/>
                          </a:solidFill>
                          <a:latin typeface="Arial" panose="020B0604020202020204" pitchFamily="34" charset="0"/>
                          <a:cs typeface="Arial" panose="020B0604020202020204" pitchFamily="34" charset="0"/>
                        </a:rPr>
                        <a:t>a</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r"/>
                      <a:r>
                        <a:rPr lang="en-US" sz="1600" b="0" u="none" dirty="0">
                          <a:solidFill>
                            <a:schemeClr val="tx1"/>
                          </a:solidFill>
                          <a:latin typeface="Arial" panose="020B0604020202020204" pitchFamily="34" charset="0"/>
                          <a:cs typeface="Arial" panose="020B0604020202020204" pitchFamily="34" charset="0"/>
                        </a:rPr>
                        <a:t>60,000</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r"/>
                      <a:r>
                        <a:rPr lang="en-US" sz="1600" b="0" u="none" dirty="0">
                          <a:solidFill>
                            <a:schemeClr val="tx1"/>
                          </a:solidFill>
                          <a:latin typeface="Arial" panose="020B0604020202020204" pitchFamily="34" charset="0"/>
                          <a:cs typeface="Arial" panose="020B0604020202020204" pitchFamily="34" charset="0"/>
                        </a:rPr>
                        <a:t>$  57,600</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r"/>
                      <a:endParaRPr lang="en-US" sz="1600" b="0" u="sng" dirty="0">
                        <a:solidFill>
                          <a:schemeClr val="tx1"/>
                        </a:solidFill>
                        <a:latin typeface="Arial" panose="020B0604020202020204" pitchFamily="34" charset="0"/>
                        <a:cs typeface="Arial" panose="020B0604020202020204" pitchFamily="34" charset="0"/>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r"/>
                      <a:r>
                        <a:rPr lang="en-US" sz="1600" b="0" u="none" dirty="0">
                          <a:solidFill>
                            <a:schemeClr val="tx1"/>
                          </a:solidFill>
                          <a:latin typeface="Arial" panose="020B0604020202020204" pitchFamily="34" charset="0"/>
                          <a:cs typeface="Arial" panose="020B0604020202020204" pitchFamily="34" charset="0"/>
                        </a:rPr>
                        <a:t>117,600</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941866571"/>
                  </a:ext>
                </a:extLst>
              </a:tr>
              <a:tr h="274320">
                <a:tc>
                  <a:txBody>
                    <a:bodyPr/>
                    <a:lstStyle/>
                    <a:p>
                      <a:pPr algn="l"/>
                      <a:r>
                        <a:rPr lang="en-US" sz="1600" b="0" dirty="0">
                          <a:solidFill>
                            <a:schemeClr val="tx1"/>
                          </a:solidFill>
                          <a:latin typeface="Arial" panose="020B0604020202020204" pitchFamily="34" charset="0"/>
                          <a:cs typeface="Arial" panose="020B0604020202020204" pitchFamily="34" charset="0"/>
                        </a:rPr>
                        <a:t>February purchases, $200,000</a:t>
                      </a:r>
                      <a:r>
                        <a:rPr lang="en-US" sz="1600" b="0" baseline="30000" dirty="0">
                          <a:solidFill>
                            <a:schemeClr val="tx1"/>
                          </a:solidFill>
                          <a:latin typeface="Arial" panose="020B0604020202020204" pitchFamily="34" charset="0"/>
                          <a:cs typeface="Arial" panose="020B0604020202020204" pitchFamily="34" charset="0"/>
                        </a:rPr>
                        <a:t>b</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r"/>
                      <a:endParaRPr lang="en-US" sz="1600" b="0" u="none" baseline="0" dirty="0">
                        <a:solidFill>
                          <a:schemeClr val="tx1"/>
                        </a:solidFill>
                        <a:latin typeface="Arial" panose="020B0604020202020204" pitchFamily="34" charset="0"/>
                        <a:cs typeface="Arial" panose="020B0604020202020204" pitchFamily="34" charset="0"/>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r"/>
                      <a:r>
                        <a:rPr lang="en-US" sz="1600" b="0" u="none" baseline="0" dirty="0">
                          <a:solidFill>
                            <a:schemeClr val="tx1"/>
                          </a:solidFill>
                          <a:latin typeface="Arial" panose="020B0604020202020204" pitchFamily="34" charset="0"/>
                          <a:cs typeface="Arial" panose="020B0604020202020204" pitchFamily="34" charset="0"/>
                        </a:rPr>
                        <a:t>100,000</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r"/>
                      <a:r>
                        <a:rPr lang="en-US" sz="1600" b="0" u="none" baseline="0" dirty="0">
                          <a:solidFill>
                            <a:schemeClr val="tx1"/>
                          </a:solidFill>
                          <a:latin typeface="Arial" panose="020B0604020202020204" pitchFamily="34" charset="0"/>
                          <a:cs typeface="Arial" panose="020B0604020202020204" pitchFamily="34" charset="0"/>
                        </a:rPr>
                        <a:t>$  96,000</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r"/>
                      <a:r>
                        <a:rPr lang="en-US" sz="1600" b="0" u="none" baseline="0" dirty="0">
                          <a:solidFill>
                            <a:schemeClr val="tx1"/>
                          </a:solidFill>
                          <a:latin typeface="Arial" panose="020B0604020202020204" pitchFamily="34" charset="0"/>
                          <a:cs typeface="Arial" panose="020B0604020202020204" pitchFamily="34" charset="0"/>
                        </a:rPr>
                        <a:t>196,000</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72501378"/>
                  </a:ext>
                </a:extLst>
              </a:tr>
              <a:tr h="274320">
                <a:tc>
                  <a:txBody>
                    <a:bodyPr/>
                    <a:lstStyle/>
                    <a:p>
                      <a:pPr algn="l"/>
                      <a:r>
                        <a:rPr lang="en-US" sz="1600" b="0" dirty="0">
                          <a:solidFill>
                            <a:schemeClr val="tx1"/>
                          </a:solidFill>
                          <a:latin typeface="Arial" panose="020B0604020202020204" pitchFamily="34" charset="0"/>
                          <a:cs typeface="Arial" panose="020B0604020202020204" pitchFamily="34" charset="0"/>
                        </a:rPr>
                        <a:t>March purchases, $250,000</a:t>
                      </a:r>
                      <a:r>
                        <a:rPr lang="en-US" sz="1600" b="0" baseline="30000" dirty="0">
                          <a:solidFill>
                            <a:schemeClr val="tx1"/>
                          </a:solidFill>
                          <a:latin typeface="Arial" panose="020B0604020202020204" pitchFamily="34" charset="0"/>
                          <a:cs typeface="Arial" panose="020B0604020202020204" pitchFamily="34" charset="0"/>
                        </a:rPr>
                        <a:t>c</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r"/>
                      <a:endParaRPr lang="en-US" sz="1600" b="0" u="none" baseline="0" dirty="0">
                        <a:solidFill>
                          <a:schemeClr val="tx1"/>
                        </a:solidFill>
                        <a:latin typeface="Arial" panose="020B0604020202020204" pitchFamily="34" charset="0"/>
                        <a:cs typeface="Arial" panose="020B0604020202020204" pitchFamily="34" charset="0"/>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r"/>
                      <a:endParaRPr lang="en-US" sz="1600" b="0" u="none" baseline="0" dirty="0">
                        <a:solidFill>
                          <a:schemeClr val="tx1"/>
                        </a:solidFill>
                        <a:latin typeface="Arial" panose="020B0604020202020204" pitchFamily="34" charset="0"/>
                        <a:cs typeface="Arial" panose="020B0604020202020204" pitchFamily="34" charset="0"/>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r"/>
                      <a:r>
                        <a:rPr lang="en-US" sz="1600" b="0" u="none" baseline="0" dirty="0">
                          <a:solidFill>
                            <a:schemeClr val="tx1"/>
                          </a:solidFill>
                          <a:latin typeface="Arial" panose="020B0604020202020204" pitchFamily="34" charset="0"/>
                          <a:cs typeface="Arial" panose="020B0604020202020204" pitchFamily="34" charset="0"/>
                        </a:rPr>
                        <a:t>125,000</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r"/>
                      <a:r>
                        <a:rPr lang="en-US" sz="1600" b="0" u="none" baseline="0" dirty="0">
                          <a:solidFill>
                            <a:schemeClr val="tx1"/>
                          </a:solidFill>
                          <a:latin typeface="Arial" panose="020B0604020202020204" pitchFamily="34" charset="0"/>
                          <a:cs typeface="Arial" panose="020B0604020202020204" pitchFamily="34" charset="0"/>
                        </a:rPr>
                        <a:t>     125,000</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2893096299"/>
                  </a:ext>
                </a:extLst>
              </a:tr>
              <a:tr h="274320">
                <a:tc>
                  <a:txBody>
                    <a:bodyPr/>
                    <a:lstStyle/>
                    <a:p>
                      <a:pPr algn="l"/>
                      <a:r>
                        <a:rPr lang="en-US" sz="1600" b="0" dirty="0">
                          <a:solidFill>
                            <a:schemeClr val="tx1"/>
                          </a:solidFill>
                          <a:latin typeface="Arial" panose="020B0604020202020204" pitchFamily="34" charset="0"/>
                          <a:cs typeface="Arial" panose="020B0604020202020204" pitchFamily="34" charset="0"/>
                        </a:rPr>
                        <a:t>Additional cash payments</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r"/>
                      <a:r>
                        <a:rPr lang="en-US" sz="1600" b="0" u="sng" baseline="0" dirty="0">
                          <a:solidFill>
                            <a:schemeClr val="tx1"/>
                          </a:solidFill>
                          <a:latin typeface="Arial" panose="020B0604020202020204" pitchFamily="34" charset="0"/>
                          <a:cs typeface="Arial" panose="020B0604020202020204" pitchFamily="34" charset="0"/>
                        </a:rPr>
                        <a:t>  250,000</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r"/>
                      <a:r>
                        <a:rPr lang="en-US" sz="1600" b="0" u="sng" baseline="0" dirty="0">
                          <a:solidFill>
                            <a:schemeClr val="tx1"/>
                          </a:solidFill>
                          <a:latin typeface="Arial" panose="020B0604020202020204" pitchFamily="34" charset="0"/>
                          <a:cs typeface="Arial" panose="020B0604020202020204" pitchFamily="34" charset="0"/>
                        </a:rPr>
                        <a:t>250,000</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r"/>
                      <a:r>
                        <a:rPr lang="en-US" sz="1600" b="0" u="sng" baseline="0" dirty="0">
                          <a:solidFill>
                            <a:schemeClr val="tx1"/>
                          </a:solidFill>
                          <a:latin typeface="Arial" panose="020B0604020202020204" pitchFamily="34" charset="0"/>
                          <a:cs typeface="Arial" panose="020B0604020202020204" pitchFamily="34" charset="0"/>
                        </a:rPr>
                        <a:t>250,000</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r"/>
                      <a:r>
                        <a:rPr lang="en-US" sz="1600" b="0" u="sng" baseline="0" dirty="0">
                          <a:solidFill>
                            <a:schemeClr val="tx1"/>
                          </a:solidFill>
                          <a:latin typeface="Arial" panose="020B0604020202020204" pitchFamily="34" charset="0"/>
                          <a:cs typeface="Arial" panose="020B0604020202020204" pitchFamily="34" charset="0"/>
                        </a:rPr>
                        <a:t>750,000</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641015252"/>
                  </a:ext>
                </a:extLst>
              </a:tr>
              <a:tr h="274320">
                <a:tc>
                  <a:txBody>
                    <a:bodyPr/>
                    <a:lstStyle/>
                    <a:p>
                      <a:pPr marL="274320" algn="l"/>
                      <a:r>
                        <a:rPr lang="en-US" sz="1600" b="0" dirty="0">
                          <a:solidFill>
                            <a:schemeClr val="tx1"/>
                          </a:solidFill>
                          <a:latin typeface="Arial" panose="020B0604020202020204" pitchFamily="34" charset="0"/>
                          <a:cs typeface="Arial" panose="020B0604020202020204" pitchFamily="34" charset="0"/>
                        </a:rPr>
                        <a:t>Total cash disbursements</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r"/>
                      <a:r>
                        <a:rPr lang="en-US" sz="1600" b="0" u="dbl" baseline="0" dirty="0">
                          <a:solidFill>
                            <a:schemeClr val="tx1"/>
                          </a:solidFill>
                          <a:latin typeface="Arial" panose="020B0604020202020204" pitchFamily="34" charset="0"/>
                          <a:cs typeface="Arial" panose="020B0604020202020204" pitchFamily="34" charset="0"/>
                        </a:rPr>
                        <a:t>$566,000</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r"/>
                      <a:r>
                        <a:rPr lang="en-US" sz="1600" b="0" u="dbl" baseline="0" dirty="0">
                          <a:solidFill>
                            <a:schemeClr val="tx1"/>
                          </a:solidFill>
                          <a:latin typeface="Arial" panose="020B0604020202020204" pitchFamily="34" charset="0"/>
                          <a:cs typeface="Arial" panose="020B0604020202020204" pitchFamily="34" charset="0"/>
                        </a:rPr>
                        <a:t>$ 407,600 </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r"/>
                      <a:r>
                        <a:rPr lang="en-US" sz="1600" b="0" u="dbl" baseline="0" dirty="0">
                          <a:solidFill>
                            <a:schemeClr val="tx1"/>
                          </a:solidFill>
                          <a:latin typeface="Arial" panose="020B0604020202020204" pitchFamily="34" charset="0"/>
                          <a:cs typeface="Arial" panose="020B0604020202020204" pitchFamily="34" charset="0"/>
                        </a:rPr>
                        <a:t>$471,000 </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r"/>
                      <a:r>
                        <a:rPr lang="en-US" sz="1600" b="0" u="dbl" baseline="0" dirty="0">
                          <a:solidFill>
                            <a:schemeClr val="tx1"/>
                          </a:solidFill>
                          <a:latin typeface="Arial" panose="020B0604020202020204" pitchFamily="34" charset="0"/>
                          <a:cs typeface="Arial" panose="020B0604020202020204" pitchFamily="34" charset="0"/>
                        </a:rPr>
                        <a:t>$1,444,600</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2592987521"/>
                  </a:ext>
                </a:extLst>
              </a:tr>
            </a:tbl>
          </a:graphicData>
        </a:graphic>
      </p:graphicFrame>
      <p:sp>
        <p:nvSpPr>
          <p:cNvPr id="3" name="Content Placeholder 4"/>
          <p:cNvSpPr>
            <a:spLocks noGrp="1"/>
          </p:cNvSpPr>
          <p:nvPr>
            <p:ph idx="13"/>
          </p:nvPr>
        </p:nvSpPr>
        <p:spPr>
          <a:xfrm>
            <a:off x="274320" y="5422900"/>
            <a:ext cx="8229600" cy="911860"/>
          </a:xfrm>
        </p:spPr>
        <p:txBody>
          <a:bodyPr/>
          <a:lstStyle/>
          <a:p>
            <a:pPr>
              <a:spcBef>
                <a:spcPts val="0"/>
              </a:spcBef>
            </a:pPr>
            <a:r>
              <a:rPr lang="en-US" sz="1600" baseline="30000" dirty="0"/>
              <a:t>a</a:t>
            </a:r>
            <a:r>
              <a:rPr lang="en-US" sz="1600" dirty="0"/>
              <a:t> 50% paid in January, 48% paid in February, and 2% discounts taken.</a:t>
            </a:r>
          </a:p>
          <a:p>
            <a:pPr>
              <a:spcBef>
                <a:spcPts val="0"/>
              </a:spcBef>
            </a:pPr>
            <a:r>
              <a:rPr lang="en-US" sz="1600" baseline="30000" dirty="0"/>
              <a:t>b</a:t>
            </a:r>
            <a:r>
              <a:rPr lang="en-US" sz="1600" dirty="0"/>
              <a:t> 50% paid in February, 48% paid in March, and 2% discounts taken.</a:t>
            </a:r>
          </a:p>
          <a:p>
            <a:pPr>
              <a:spcBef>
                <a:spcPts val="0"/>
              </a:spcBef>
            </a:pPr>
            <a:r>
              <a:rPr lang="en-US" sz="1600" baseline="30000" dirty="0"/>
              <a:t>c</a:t>
            </a:r>
            <a:r>
              <a:rPr lang="en-US" sz="1600" dirty="0"/>
              <a:t> 50% paid in March, 48% paid in April, and 2% discounts taken.</a:t>
            </a:r>
          </a:p>
        </p:txBody>
      </p:sp>
      <p:sp>
        <p:nvSpPr>
          <p:cNvPr id="13" name="Content Placeholder 5"/>
          <p:cNvSpPr>
            <a:spLocks noGrp="1"/>
          </p:cNvSpPr>
          <p:nvPr>
            <p:ph idx="14"/>
          </p:nvPr>
        </p:nvSpPr>
        <p:spPr>
          <a:xfrm>
            <a:off x="0" y="0"/>
            <a:ext cx="457200" cy="457200"/>
          </a:xfrm>
          <a:solidFill>
            <a:srgbClr val="BEBEBE"/>
          </a:solidFill>
        </p:spPr>
        <p:txBody>
          <a:bodyPr anchor="ctr"/>
          <a:lstStyle/>
          <a:p>
            <a:pPr algn="ctr"/>
            <a:r>
              <a:rPr lang="en-US" sz="1000" b="1" dirty="0"/>
              <a:t>LO 13-5</a:t>
            </a:r>
          </a:p>
        </p:txBody>
      </p:sp>
    </p:spTree>
    <p:extLst>
      <p:ext uri="{BB962C8B-B14F-4D97-AF65-F5344CB8AC3E}">
        <p14:creationId xmlns:p14="http://schemas.microsoft.com/office/powerpoint/2010/main" val="3269812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Budgeted Balance Sheet Example</a:t>
            </a:r>
            <a:r>
              <a:rPr lang="en-US" sz="1200" dirty="0"/>
              <a:t> 1</a:t>
            </a:r>
          </a:p>
        </p:txBody>
      </p:sp>
      <p:sp>
        <p:nvSpPr>
          <p:cNvPr id="8" name="Content Placeholder 2"/>
          <p:cNvSpPr>
            <a:spLocks noGrp="1"/>
          </p:cNvSpPr>
          <p:nvPr>
            <p:ph idx="1"/>
          </p:nvPr>
        </p:nvSpPr>
        <p:spPr>
          <a:xfrm>
            <a:off x="457200" y="1232454"/>
            <a:ext cx="8229600" cy="528320"/>
          </a:xfrm>
          <a:solidFill>
            <a:srgbClr val="C6D9F1"/>
          </a:solidFill>
        </p:spPr>
        <p:txBody>
          <a:bodyPr/>
          <a:lstStyle/>
          <a:p>
            <a:pPr marL="1554480" indent="-1554480"/>
            <a:r>
              <a:rPr lang="en-US" altLang="en-US" sz="2800" b="1" dirty="0">
                <a:solidFill>
                  <a:srgbClr val="0000CC"/>
                </a:solidFill>
              </a:rPr>
              <a:t>LO 13-6</a:t>
            </a:r>
            <a:r>
              <a:rPr lang="en-US" altLang="en-US" sz="2800" dirty="0">
                <a:solidFill>
                  <a:srgbClr val="0000CC"/>
                </a:solidFill>
              </a:rPr>
              <a:t>	</a:t>
            </a:r>
            <a:r>
              <a:rPr lang="en-US" altLang="en-US" sz="2400" dirty="0"/>
              <a:t>Develop budgeted financial statements.</a:t>
            </a:r>
          </a:p>
        </p:txBody>
      </p:sp>
      <p:sp>
        <p:nvSpPr>
          <p:cNvPr id="5" name="Content Placeholder 3"/>
          <p:cNvSpPr>
            <a:spLocks noGrp="1"/>
          </p:cNvSpPr>
          <p:nvPr>
            <p:ph idx="13"/>
          </p:nvPr>
        </p:nvSpPr>
        <p:spPr>
          <a:xfrm>
            <a:off x="457200" y="1765854"/>
            <a:ext cx="8229600" cy="1071880"/>
          </a:xfrm>
        </p:spPr>
        <p:txBody>
          <a:bodyPr/>
          <a:lstStyle/>
          <a:p>
            <a:pPr algn="ctr">
              <a:spcBef>
                <a:spcPts val="0"/>
              </a:spcBef>
            </a:pPr>
            <a:r>
              <a:rPr lang="en-US" sz="1800" dirty="0"/>
              <a:t>Rainy Day Umbrellas</a:t>
            </a:r>
          </a:p>
          <a:p>
            <a:pPr algn="ctr">
              <a:spcBef>
                <a:spcPts val="0"/>
              </a:spcBef>
            </a:pPr>
            <a:r>
              <a:rPr lang="en-US" sz="1800" dirty="0"/>
              <a:t>Budget Balance Sheet (Assets)</a:t>
            </a:r>
          </a:p>
          <a:p>
            <a:pPr algn="ctr">
              <a:spcBef>
                <a:spcPts val="0"/>
              </a:spcBef>
            </a:pPr>
            <a:r>
              <a:rPr lang="en-US" sz="1800" dirty="0"/>
              <a:t>For the Budget Year Ended December 31 ($000)</a:t>
            </a:r>
          </a:p>
        </p:txBody>
      </p:sp>
      <p:graphicFrame>
        <p:nvGraphicFramePr>
          <p:cNvPr id="11" name="Table 4"/>
          <p:cNvGraphicFramePr>
            <a:graphicFrameLocks noGrp="1"/>
          </p:cNvGraphicFramePr>
          <p:nvPr>
            <p:extLst>
              <p:ext uri="{D42A27DB-BD31-4B8C-83A1-F6EECF244321}">
                <p14:modId xmlns:p14="http://schemas.microsoft.com/office/powerpoint/2010/main" val="1986406606"/>
              </p:ext>
            </p:extLst>
          </p:nvPr>
        </p:nvGraphicFramePr>
        <p:xfrm>
          <a:off x="365760" y="2832654"/>
          <a:ext cx="8321040" cy="3700272"/>
        </p:xfrm>
        <a:graphic>
          <a:graphicData uri="http://schemas.openxmlformats.org/drawingml/2006/table">
            <a:tbl>
              <a:tblPr firstRow="1" bandRow="1">
                <a:tableStyleId>{5C22544A-7EE6-4342-B048-85BDC9FD1C3A}</a:tableStyleId>
              </a:tblPr>
              <a:tblGrid>
                <a:gridCol w="3383280">
                  <a:extLst>
                    <a:ext uri="{9D8B030D-6E8A-4147-A177-3AD203B41FA5}">
                      <a16:colId xmlns:a16="http://schemas.microsoft.com/office/drawing/2014/main" val="1645173426"/>
                    </a:ext>
                  </a:extLst>
                </a:gridCol>
                <a:gridCol w="1188720">
                  <a:extLst>
                    <a:ext uri="{9D8B030D-6E8A-4147-A177-3AD203B41FA5}">
                      <a16:colId xmlns:a16="http://schemas.microsoft.com/office/drawing/2014/main" val="616080656"/>
                    </a:ext>
                  </a:extLst>
                </a:gridCol>
                <a:gridCol w="1371600">
                  <a:extLst>
                    <a:ext uri="{9D8B030D-6E8A-4147-A177-3AD203B41FA5}">
                      <a16:colId xmlns:a16="http://schemas.microsoft.com/office/drawing/2014/main" val="392727178"/>
                    </a:ext>
                  </a:extLst>
                </a:gridCol>
                <a:gridCol w="1188720">
                  <a:extLst>
                    <a:ext uri="{9D8B030D-6E8A-4147-A177-3AD203B41FA5}">
                      <a16:colId xmlns:a16="http://schemas.microsoft.com/office/drawing/2014/main" val="2242110649"/>
                    </a:ext>
                  </a:extLst>
                </a:gridCol>
                <a:gridCol w="1188720">
                  <a:extLst>
                    <a:ext uri="{9D8B030D-6E8A-4147-A177-3AD203B41FA5}">
                      <a16:colId xmlns:a16="http://schemas.microsoft.com/office/drawing/2014/main" val="2049701502"/>
                    </a:ext>
                  </a:extLst>
                </a:gridCol>
              </a:tblGrid>
              <a:tr h="0">
                <a:tc>
                  <a:txBody>
                    <a:bodyPr/>
                    <a:lstStyle/>
                    <a:p>
                      <a:pPr algn="l"/>
                      <a:endParaRPr lang="en-US" sz="1400" b="0" dirty="0">
                        <a:solidFill>
                          <a:schemeClr val="tx1"/>
                        </a:solidFill>
                        <a:latin typeface="Arial" panose="020B0604020202020204" pitchFamily="34" charset="0"/>
                        <a:cs typeface="Arial" panose="020B0604020202020204" pitchFamily="34" charset="0"/>
                      </a:endParaRP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400" b="0" dirty="0">
                        <a:solidFill>
                          <a:schemeClr val="tx1"/>
                        </a:solidFill>
                        <a:latin typeface="Arial" panose="020B0604020202020204" pitchFamily="34" charset="0"/>
                        <a:cs typeface="Arial" panose="020B0604020202020204" pitchFamily="34" charset="0"/>
                      </a:endParaRP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Budget Year</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400" b="0" dirty="0">
                        <a:solidFill>
                          <a:schemeClr val="tx1"/>
                        </a:solidFill>
                        <a:latin typeface="Arial" panose="020B0604020202020204" pitchFamily="34" charset="0"/>
                        <a:cs typeface="Arial" panose="020B0604020202020204" pitchFamily="34" charset="0"/>
                      </a:endParaRP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400" b="0" dirty="0">
                        <a:solidFill>
                          <a:schemeClr val="tx1"/>
                        </a:solidFill>
                        <a:latin typeface="Arial" panose="020B0604020202020204" pitchFamily="34" charset="0"/>
                        <a:cs typeface="Arial" panose="020B0604020202020204" pitchFamily="34" charset="0"/>
                      </a:endParaRP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0744537"/>
                  </a:ext>
                </a:extLst>
              </a:tr>
              <a:tr h="0">
                <a:tc>
                  <a:txBody>
                    <a:bodyPr/>
                    <a:lstStyle/>
                    <a:p>
                      <a:pPr algn="l"/>
                      <a:endParaRPr lang="en-US" sz="1400" b="0" dirty="0">
                        <a:solidFill>
                          <a:schemeClr val="tx1"/>
                        </a:solidFill>
                        <a:latin typeface="Arial" panose="020B0604020202020204" pitchFamily="34" charset="0"/>
                        <a:cs typeface="Arial" panose="020B0604020202020204" pitchFamily="34" charset="0"/>
                      </a:endParaRPr>
                    </a:p>
                  </a:txBody>
                  <a:tcPr marT="27432"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Balance</a:t>
                      </a:r>
                    </a:p>
                    <a:p>
                      <a:pPr algn="ctr"/>
                      <a:r>
                        <a:rPr lang="en-US" sz="1400" b="0" dirty="0">
                          <a:solidFill>
                            <a:schemeClr val="tx1"/>
                          </a:solidFill>
                          <a:latin typeface="Arial" panose="020B0604020202020204" pitchFamily="34" charset="0"/>
                          <a:cs typeface="Arial" panose="020B0604020202020204" pitchFamily="34" charset="0"/>
                        </a:rPr>
                        <a:t>Jan 1</a:t>
                      </a:r>
                    </a:p>
                  </a:txBody>
                  <a:tcPr marT="27432"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Additions</a:t>
                      </a:r>
                    </a:p>
                  </a:txBody>
                  <a:tcPr marT="27432"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Subtractions</a:t>
                      </a:r>
                    </a:p>
                  </a:txBody>
                  <a:tcPr marT="27432"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Balance</a:t>
                      </a:r>
                    </a:p>
                    <a:p>
                      <a:pPr algn="ctr"/>
                      <a:r>
                        <a:rPr lang="en-US" sz="1400" b="0" dirty="0">
                          <a:solidFill>
                            <a:schemeClr val="tx1"/>
                          </a:solidFill>
                          <a:latin typeface="Arial" panose="020B0604020202020204" pitchFamily="34" charset="0"/>
                          <a:cs typeface="Arial" panose="020B0604020202020204" pitchFamily="34" charset="0"/>
                        </a:rPr>
                        <a:t>Dec 31</a:t>
                      </a:r>
                    </a:p>
                  </a:txBody>
                  <a:tcPr marT="27432"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9965204"/>
                  </a:ext>
                </a:extLst>
              </a:tr>
              <a:tr h="0">
                <a:tc>
                  <a:txBody>
                    <a:bodyPr/>
                    <a:lstStyle/>
                    <a:p>
                      <a:pPr algn="l"/>
                      <a:r>
                        <a:rPr lang="en-US" sz="1400" b="0" u="sng" dirty="0">
                          <a:solidFill>
                            <a:schemeClr val="tx1"/>
                          </a:solidFill>
                          <a:latin typeface="Arial" panose="020B0604020202020204" pitchFamily="34" charset="0"/>
                          <a:cs typeface="Arial" panose="020B0604020202020204" pitchFamily="34" charset="0"/>
                        </a:rPr>
                        <a:t>Assets</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endParaRPr lang="en-US" sz="14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endParaRPr lang="en-US" sz="1400" b="0" u="none"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endParaRPr lang="en-US" sz="1400" b="0" u="none"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none" dirty="0">
                          <a:solidFill>
                            <a:schemeClr val="tx1"/>
                          </a:solidFill>
                          <a:latin typeface="Arial" panose="020B0604020202020204" pitchFamily="34" charset="0"/>
                          <a:cs typeface="Arial" panose="020B0604020202020204" pitchFamily="34" charset="0"/>
                        </a:rPr>
                        <a:t>  </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extLst>
                  <a:ext uri="{0D108BD9-81ED-4DB2-BD59-A6C34878D82A}">
                    <a16:rowId xmlns:a16="http://schemas.microsoft.com/office/drawing/2014/main" val="2004548280"/>
                  </a:ext>
                </a:extLst>
              </a:tr>
              <a:tr h="0">
                <a:tc>
                  <a:txBody>
                    <a:bodyPr/>
                    <a:lstStyle/>
                    <a:p>
                      <a:pPr marL="0" algn="l"/>
                      <a:r>
                        <a:rPr lang="en-US" sz="1400" b="0" dirty="0">
                          <a:solidFill>
                            <a:schemeClr val="tx1"/>
                          </a:solidFill>
                          <a:latin typeface="Arial" panose="020B0604020202020204" pitchFamily="34" charset="0"/>
                          <a:cs typeface="Arial" panose="020B0604020202020204" pitchFamily="34" charset="0"/>
                        </a:rPr>
                        <a:t>Current assets:</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endParaRPr lang="en-US" sz="14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endParaRPr lang="en-US" sz="1400" b="0" u="none"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endParaRPr lang="en-US" sz="1400" b="0" u="none"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endParaRPr lang="en-US" sz="1400" b="0" u="none"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extLst>
                  <a:ext uri="{0D108BD9-81ED-4DB2-BD59-A6C34878D82A}">
                    <a16:rowId xmlns:a16="http://schemas.microsoft.com/office/drawing/2014/main" val="3963837432"/>
                  </a:ext>
                </a:extLst>
              </a:tr>
              <a:tr h="0">
                <a:tc>
                  <a:txBody>
                    <a:bodyPr/>
                    <a:lstStyle/>
                    <a:p>
                      <a:pPr marL="274320" algn="l"/>
                      <a:r>
                        <a:rPr lang="en-US" sz="1400" b="0" dirty="0">
                          <a:solidFill>
                            <a:schemeClr val="tx1"/>
                          </a:solidFill>
                          <a:latin typeface="Arial" panose="020B0604020202020204" pitchFamily="34" charset="0"/>
                          <a:cs typeface="Arial" panose="020B0604020202020204" pitchFamily="34" charset="0"/>
                        </a:rPr>
                        <a:t>Cash</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none" dirty="0">
                          <a:solidFill>
                            <a:schemeClr val="tx1"/>
                          </a:solidFill>
                          <a:latin typeface="Arial" panose="020B0604020202020204" pitchFamily="34" charset="0"/>
                          <a:cs typeface="Arial" panose="020B0604020202020204" pitchFamily="34" charset="0"/>
                        </a:rPr>
                        <a:t>$   830</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none" dirty="0">
                          <a:solidFill>
                            <a:schemeClr val="tx1"/>
                          </a:solidFill>
                          <a:latin typeface="Arial" panose="020B0604020202020204" pitchFamily="34" charset="0"/>
                          <a:cs typeface="Arial" panose="020B0604020202020204" pitchFamily="34" charset="0"/>
                        </a:rPr>
                        <a:t>$  6,940</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none" dirty="0">
                          <a:solidFill>
                            <a:schemeClr val="tx1"/>
                          </a:solidFill>
                          <a:latin typeface="Arial" panose="020B0604020202020204" pitchFamily="34" charset="0"/>
                          <a:cs typeface="Arial" panose="020B0604020202020204" pitchFamily="34" charset="0"/>
                        </a:rPr>
                        <a:t>$  7,399</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none" dirty="0">
                          <a:solidFill>
                            <a:schemeClr val="tx1"/>
                          </a:solidFill>
                          <a:latin typeface="Arial" panose="020B0604020202020204" pitchFamily="34" charset="0"/>
                          <a:cs typeface="Arial" panose="020B0604020202020204" pitchFamily="34" charset="0"/>
                        </a:rPr>
                        <a:t>$   371</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extLst>
                  <a:ext uri="{0D108BD9-81ED-4DB2-BD59-A6C34878D82A}">
                    <a16:rowId xmlns:a16="http://schemas.microsoft.com/office/drawing/2014/main" val="941866571"/>
                  </a:ext>
                </a:extLst>
              </a:tr>
              <a:tr h="0">
                <a:tc>
                  <a:txBody>
                    <a:bodyPr/>
                    <a:lstStyle/>
                    <a:p>
                      <a:pPr marL="274320" algn="l"/>
                      <a:r>
                        <a:rPr lang="en-US" sz="1400" b="0" dirty="0">
                          <a:solidFill>
                            <a:schemeClr val="tx1"/>
                          </a:solidFill>
                          <a:latin typeface="Arial" panose="020B0604020202020204" pitchFamily="34" charset="0"/>
                          <a:cs typeface="Arial" panose="020B0604020202020204" pitchFamily="34" charset="0"/>
                        </a:rPr>
                        <a:t>Accounts receivable</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none" baseline="0" dirty="0">
                          <a:solidFill>
                            <a:schemeClr val="tx1"/>
                          </a:solidFill>
                          <a:latin typeface="Arial" panose="020B0604020202020204" pitchFamily="34" charset="0"/>
                          <a:cs typeface="Arial" panose="020B0604020202020204" pitchFamily="34" charset="0"/>
                        </a:rPr>
                        <a:t>540</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none" baseline="0" dirty="0">
                          <a:solidFill>
                            <a:schemeClr val="tx1"/>
                          </a:solidFill>
                          <a:latin typeface="Arial" panose="020B0604020202020204" pitchFamily="34" charset="0"/>
                          <a:cs typeface="Arial" panose="020B0604020202020204" pitchFamily="34" charset="0"/>
                        </a:rPr>
                        <a:t>7,200</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none" baseline="0" dirty="0">
                          <a:solidFill>
                            <a:schemeClr val="tx1"/>
                          </a:solidFill>
                          <a:latin typeface="Arial" panose="020B0604020202020204" pitchFamily="34" charset="0"/>
                          <a:cs typeface="Arial" panose="020B0604020202020204" pitchFamily="34" charset="0"/>
                        </a:rPr>
                        <a:t>6,840</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none" baseline="0" dirty="0">
                          <a:solidFill>
                            <a:schemeClr val="tx1"/>
                          </a:solidFill>
                          <a:latin typeface="Arial" panose="020B0604020202020204" pitchFamily="34" charset="0"/>
                          <a:cs typeface="Arial" panose="020B0604020202020204" pitchFamily="34" charset="0"/>
                        </a:rPr>
                        <a:t>900</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extLst>
                  <a:ext uri="{0D108BD9-81ED-4DB2-BD59-A6C34878D82A}">
                    <a16:rowId xmlns:a16="http://schemas.microsoft.com/office/drawing/2014/main" val="72501378"/>
                  </a:ext>
                </a:extLst>
              </a:tr>
              <a:tr h="0">
                <a:tc>
                  <a:txBody>
                    <a:bodyPr/>
                    <a:lstStyle/>
                    <a:p>
                      <a:pPr marL="274320" algn="l"/>
                      <a:r>
                        <a:rPr lang="en-US" sz="1400" b="0" dirty="0">
                          <a:solidFill>
                            <a:schemeClr val="tx1"/>
                          </a:solidFill>
                          <a:latin typeface="Arial" panose="020B0604020202020204" pitchFamily="34" charset="0"/>
                          <a:cs typeface="Arial" panose="020B0604020202020204" pitchFamily="34" charset="0"/>
                        </a:rPr>
                        <a:t>Inventories</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none" baseline="0" dirty="0">
                          <a:solidFill>
                            <a:schemeClr val="tx1"/>
                          </a:solidFill>
                          <a:latin typeface="Arial" panose="020B0604020202020204" pitchFamily="34" charset="0"/>
                          <a:cs typeface="Arial" panose="020B0604020202020204" pitchFamily="34" charset="0"/>
                        </a:rPr>
                        <a:t>341</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none" baseline="0" dirty="0">
                          <a:solidFill>
                            <a:schemeClr val="tx1"/>
                          </a:solidFill>
                          <a:latin typeface="Arial" panose="020B0604020202020204" pitchFamily="34" charset="0"/>
                          <a:cs typeface="Arial" panose="020B0604020202020204" pitchFamily="34" charset="0"/>
                        </a:rPr>
                        <a:t> 4,135</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none" baseline="0" dirty="0">
                          <a:solidFill>
                            <a:schemeClr val="tx1"/>
                          </a:solidFill>
                          <a:latin typeface="Arial" panose="020B0604020202020204" pitchFamily="34" charset="0"/>
                          <a:cs typeface="Arial" panose="020B0604020202020204" pitchFamily="34" charset="0"/>
                        </a:rPr>
                        <a:t>  3,950</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none" baseline="0" dirty="0">
                          <a:solidFill>
                            <a:schemeClr val="tx1"/>
                          </a:solidFill>
                          <a:latin typeface="Arial" panose="020B0604020202020204" pitchFamily="34" charset="0"/>
                          <a:cs typeface="Arial" panose="020B0604020202020204" pitchFamily="34" charset="0"/>
                        </a:rPr>
                        <a:t>526</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extLst>
                  <a:ext uri="{0D108BD9-81ED-4DB2-BD59-A6C34878D82A}">
                    <a16:rowId xmlns:a16="http://schemas.microsoft.com/office/drawing/2014/main" val="2893096299"/>
                  </a:ext>
                </a:extLst>
              </a:tr>
              <a:tr h="0">
                <a:tc>
                  <a:txBody>
                    <a:bodyPr/>
                    <a:lstStyle/>
                    <a:p>
                      <a:pPr marL="274320" algn="l"/>
                      <a:r>
                        <a:rPr lang="en-US" sz="1400" b="0" dirty="0">
                          <a:solidFill>
                            <a:schemeClr val="tx1"/>
                          </a:solidFill>
                          <a:latin typeface="Arial" panose="020B0604020202020204" pitchFamily="34" charset="0"/>
                          <a:cs typeface="Arial" panose="020B0604020202020204" pitchFamily="34" charset="0"/>
                        </a:rPr>
                        <a:t>Other current assets</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sng" baseline="0" dirty="0">
                          <a:solidFill>
                            <a:schemeClr val="tx1"/>
                          </a:solidFill>
                          <a:latin typeface="Arial" panose="020B0604020202020204" pitchFamily="34" charset="0"/>
                          <a:cs typeface="Arial" panose="020B0604020202020204" pitchFamily="34" charset="0"/>
                        </a:rPr>
                        <a:t>      161</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sng" baseline="0" dirty="0">
                          <a:solidFill>
                            <a:schemeClr val="tx1"/>
                          </a:solidFill>
                          <a:latin typeface="Arial" panose="020B0604020202020204" pitchFamily="34" charset="0"/>
                          <a:cs typeface="Arial" panose="020B0604020202020204" pitchFamily="34" charset="0"/>
                        </a:rPr>
                        <a:t>         -0-</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sng" baseline="0" dirty="0">
                          <a:solidFill>
                            <a:schemeClr val="tx1"/>
                          </a:solidFill>
                          <a:latin typeface="Arial" panose="020B0604020202020204" pitchFamily="34" charset="0"/>
                          <a:cs typeface="Arial" panose="020B0604020202020204" pitchFamily="34" charset="0"/>
                        </a:rPr>
                        <a:t>       100</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sng" baseline="0" dirty="0">
                          <a:solidFill>
                            <a:schemeClr val="tx1"/>
                          </a:solidFill>
                          <a:latin typeface="Arial" panose="020B0604020202020204" pitchFamily="34" charset="0"/>
                          <a:cs typeface="Arial" panose="020B0604020202020204" pitchFamily="34" charset="0"/>
                        </a:rPr>
                        <a:t>        61</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extLst>
                  <a:ext uri="{0D108BD9-81ED-4DB2-BD59-A6C34878D82A}">
                    <a16:rowId xmlns:a16="http://schemas.microsoft.com/office/drawing/2014/main" val="641015252"/>
                  </a:ext>
                </a:extLst>
              </a:tr>
              <a:tr h="0">
                <a:tc>
                  <a:txBody>
                    <a:bodyPr/>
                    <a:lstStyle/>
                    <a:p>
                      <a:pPr marL="457200" algn="l"/>
                      <a:r>
                        <a:rPr lang="en-US" sz="1400" b="0" dirty="0">
                          <a:solidFill>
                            <a:schemeClr val="tx1"/>
                          </a:solidFill>
                          <a:latin typeface="Arial" panose="020B0604020202020204" pitchFamily="34" charset="0"/>
                          <a:cs typeface="Arial" panose="020B0604020202020204" pitchFamily="34" charset="0"/>
                        </a:rPr>
                        <a:t>Total current assets</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none" baseline="0" dirty="0">
                          <a:solidFill>
                            <a:schemeClr val="tx1"/>
                          </a:solidFill>
                          <a:latin typeface="Arial" panose="020B0604020202020204" pitchFamily="34" charset="0"/>
                          <a:cs typeface="Arial" panose="020B0604020202020204" pitchFamily="34" charset="0"/>
                        </a:rPr>
                        <a:t>$1,872</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none" baseline="0" dirty="0">
                          <a:solidFill>
                            <a:schemeClr val="tx1"/>
                          </a:solidFill>
                          <a:latin typeface="Arial" panose="020B0604020202020204" pitchFamily="34" charset="0"/>
                          <a:cs typeface="Arial" panose="020B0604020202020204" pitchFamily="34" charset="0"/>
                        </a:rPr>
                        <a:t>$18,275</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none" baseline="0" dirty="0">
                          <a:solidFill>
                            <a:schemeClr val="tx1"/>
                          </a:solidFill>
                          <a:latin typeface="Arial" panose="020B0604020202020204" pitchFamily="34" charset="0"/>
                          <a:cs typeface="Arial" panose="020B0604020202020204" pitchFamily="34" charset="0"/>
                        </a:rPr>
                        <a:t>$18,289</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none" baseline="0" dirty="0">
                          <a:solidFill>
                            <a:schemeClr val="tx1"/>
                          </a:solidFill>
                          <a:latin typeface="Arial" panose="020B0604020202020204" pitchFamily="34" charset="0"/>
                          <a:cs typeface="Arial" panose="020B0604020202020204" pitchFamily="34" charset="0"/>
                        </a:rPr>
                        <a:t>$1,858</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extLst>
                  <a:ext uri="{0D108BD9-81ED-4DB2-BD59-A6C34878D82A}">
                    <a16:rowId xmlns:a16="http://schemas.microsoft.com/office/drawing/2014/main" val="2592987521"/>
                  </a:ext>
                </a:extLst>
              </a:tr>
              <a:tr h="0">
                <a:tc>
                  <a:txBody>
                    <a:bodyPr/>
                    <a:lstStyle/>
                    <a:p>
                      <a:pPr marL="0" algn="l"/>
                      <a:r>
                        <a:rPr lang="en-US" sz="1400" b="0" dirty="0">
                          <a:solidFill>
                            <a:schemeClr val="tx1"/>
                          </a:solidFill>
                          <a:latin typeface="Arial" panose="020B0604020202020204" pitchFamily="34" charset="0"/>
                          <a:cs typeface="Arial" panose="020B0604020202020204" pitchFamily="34" charset="0"/>
                        </a:rPr>
                        <a:t>Long-term assets:</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endParaRPr lang="en-US" sz="1400" b="0" u="dbl" baseline="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endParaRPr lang="en-US" sz="1400" b="0" u="none" baseline="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endParaRPr lang="en-US" sz="1400" b="0" u="none" baseline="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endParaRPr lang="en-US" sz="1400" b="0" u="none" baseline="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extLst>
                  <a:ext uri="{0D108BD9-81ED-4DB2-BD59-A6C34878D82A}">
                    <a16:rowId xmlns:a16="http://schemas.microsoft.com/office/drawing/2014/main" val="1398117063"/>
                  </a:ext>
                </a:extLst>
              </a:tr>
              <a:tr h="0">
                <a:tc>
                  <a:txBody>
                    <a:bodyPr/>
                    <a:lstStyle/>
                    <a:p>
                      <a:pPr marL="274320" algn="l"/>
                      <a:r>
                        <a:rPr lang="en-US" sz="1400" b="0" dirty="0">
                          <a:solidFill>
                            <a:schemeClr val="tx1"/>
                          </a:solidFill>
                          <a:latin typeface="Arial" panose="020B0604020202020204" pitchFamily="34" charset="0"/>
                          <a:cs typeface="Arial" panose="020B0604020202020204" pitchFamily="34" charset="0"/>
                        </a:rPr>
                        <a:t>Property, plant, equipment</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none" baseline="0" dirty="0">
                          <a:solidFill>
                            <a:schemeClr val="tx1"/>
                          </a:solidFill>
                          <a:latin typeface="Arial" panose="020B0604020202020204" pitchFamily="34" charset="0"/>
                          <a:cs typeface="Arial" panose="020B0604020202020204" pitchFamily="34" charset="0"/>
                        </a:rPr>
                        <a:t> 1,866</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none" baseline="0" dirty="0">
                          <a:solidFill>
                            <a:schemeClr val="tx1"/>
                          </a:solidFill>
                          <a:latin typeface="Arial" panose="020B0604020202020204" pitchFamily="34" charset="0"/>
                          <a:cs typeface="Arial" panose="020B0604020202020204" pitchFamily="34" charset="0"/>
                        </a:rPr>
                        <a:t>1,529</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none" baseline="0" dirty="0">
                          <a:solidFill>
                            <a:schemeClr val="tx1"/>
                          </a:solidFill>
                          <a:latin typeface="Arial" panose="020B0604020202020204" pitchFamily="34" charset="0"/>
                          <a:cs typeface="Arial" panose="020B0604020202020204" pitchFamily="34" charset="0"/>
                        </a:rPr>
                        <a:t>-0-</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none" baseline="0" dirty="0">
                          <a:solidFill>
                            <a:schemeClr val="tx1"/>
                          </a:solidFill>
                          <a:latin typeface="Arial" panose="020B0604020202020204" pitchFamily="34" charset="0"/>
                          <a:cs typeface="Arial" panose="020B0604020202020204" pitchFamily="34" charset="0"/>
                        </a:rPr>
                        <a:t>3,395</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extLst>
                  <a:ext uri="{0D108BD9-81ED-4DB2-BD59-A6C34878D82A}">
                    <a16:rowId xmlns:a16="http://schemas.microsoft.com/office/drawing/2014/main" val="1767649500"/>
                  </a:ext>
                </a:extLst>
              </a:tr>
              <a:tr h="0">
                <a:tc>
                  <a:txBody>
                    <a:bodyPr/>
                    <a:lstStyle/>
                    <a:p>
                      <a:pPr marL="274320" algn="l"/>
                      <a:r>
                        <a:rPr lang="en-US" sz="1400" b="0" dirty="0">
                          <a:solidFill>
                            <a:schemeClr val="tx1"/>
                          </a:solidFill>
                          <a:latin typeface="Arial" panose="020B0604020202020204" pitchFamily="34" charset="0"/>
                          <a:cs typeface="Arial" panose="020B0604020202020204" pitchFamily="34" charset="0"/>
                        </a:rPr>
                        <a:t>Less:  Accumulated depreciation</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sng" baseline="0" dirty="0">
                          <a:solidFill>
                            <a:schemeClr val="tx1"/>
                          </a:solidFill>
                          <a:latin typeface="Arial" panose="020B0604020202020204" pitchFamily="34" charset="0"/>
                          <a:cs typeface="Arial" panose="020B0604020202020204" pitchFamily="34" charset="0"/>
                        </a:rPr>
                        <a:t> (1,246)</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sng" baseline="0" dirty="0">
                          <a:solidFill>
                            <a:schemeClr val="tx1"/>
                          </a:solidFill>
                          <a:latin typeface="Arial" panose="020B0604020202020204" pitchFamily="34" charset="0"/>
                          <a:cs typeface="Arial" panose="020B0604020202020204" pitchFamily="34" charset="0"/>
                        </a:rPr>
                        <a:t>     (224)</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sng" baseline="0" dirty="0">
                          <a:solidFill>
                            <a:schemeClr val="tx1"/>
                          </a:solidFill>
                          <a:latin typeface="Arial" panose="020B0604020202020204" pitchFamily="34" charset="0"/>
                          <a:cs typeface="Arial" panose="020B0604020202020204" pitchFamily="34" charset="0"/>
                        </a:rPr>
                        <a:t>         -0-</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sng" baseline="0" dirty="0">
                          <a:solidFill>
                            <a:schemeClr val="tx1"/>
                          </a:solidFill>
                          <a:latin typeface="Arial" panose="020B0604020202020204" pitchFamily="34" charset="0"/>
                          <a:cs typeface="Arial" panose="020B0604020202020204" pitchFamily="34" charset="0"/>
                        </a:rPr>
                        <a:t>(1,470)</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extLst>
                  <a:ext uri="{0D108BD9-81ED-4DB2-BD59-A6C34878D82A}">
                    <a16:rowId xmlns:a16="http://schemas.microsoft.com/office/drawing/2014/main" val="900944721"/>
                  </a:ext>
                </a:extLst>
              </a:tr>
              <a:tr h="0">
                <a:tc>
                  <a:txBody>
                    <a:bodyPr/>
                    <a:lstStyle/>
                    <a:p>
                      <a:pPr marL="0" algn="l"/>
                      <a:r>
                        <a:rPr lang="en-US" sz="1400" b="0" dirty="0">
                          <a:solidFill>
                            <a:schemeClr val="tx1"/>
                          </a:solidFill>
                          <a:latin typeface="Arial" panose="020B0604020202020204" pitchFamily="34" charset="0"/>
                          <a:cs typeface="Arial" panose="020B0604020202020204" pitchFamily="34" charset="0"/>
                        </a:rPr>
                        <a:t>Total assets</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dbl" baseline="0" dirty="0">
                          <a:solidFill>
                            <a:schemeClr val="tx1"/>
                          </a:solidFill>
                          <a:latin typeface="Arial" panose="020B0604020202020204" pitchFamily="34" charset="0"/>
                          <a:cs typeface="Arial" panose="020B0604020202020204" pitchFamily="34" charset="0"/>
                        </a:rPr>
                        <a:t> $2,492</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dbl" baseline="0" dirty="0">
                          <a:solidFill>
                            <a:schemeClr val="tx1"/>
                          </a:solidFill>
                          <a:latin typeface="Arial" panose="020B0604020202020204" pitchFamily="34" charset="0"/>
                          <a:cs typeface="Arial" panose="020B0604020202020204" pitchFamily="34" charset="0"/>
                        </a:rPr>
                        <a:t> $19,580</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dbl" baseline="0" dirty="0">
                          <a:solidFill>
                            <a:schemeClr val="tx1"/>
                          </a:solidFill>
                          <a:latin typeface="Arial" panose="020B0604020202020204" pitchFamily="34" charset="0"/>
                          <a:cs typeface="Arial" panose="020B0604020202020204" pitchFamily="34" charset="0"/>
                        </a:rPr>
                        <a:t>$18,289</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dbl" baseline="0" dirty="0">
                          <a:solidFill>
                            <a:schemeClr val="tx1"/>
                          </a:solidFill>
                          <a:latin typeface="Arial" panose="020B0604020202020204" pitchFamily="34" charset="0"/>
                          <a:cs typeface="Arial" panose="020B0604020202020204" pitchFamily="34" charset="0"/>
                        </a:rPr>
                        <a:t>$3,783</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C9EB95"/>
                    </a:solidFill>
                  </a:tcPr>
                </a:tc>
                <a:extLst>
                  <a:ext uri="{0D108BD9-81ED-4DB2-BD59-A6C34878D82A}">
                    <a16:rowId xmlns:a16="http://schemas.microsoft.com/office/drawing/2014/main" val="4249627083"/>
                  </a:ext>
                </a:extLst>
              </a:tr>
            </a:tbl>
          </a:graphicData>
        </a:graphic>
      </p:graphicFrame>
      <p:sp>
        <p:nvSpPr>
          <p:cNvPr id="9" name="Content Placeholder 5"/>
          <p:cNvSpPr>
            <a:spLocks noGrp="1"/>
          </p:cNvSpPr>
          <p:nvPr>
            <p:ph idx="14"/>
          </p:nvPr>
        </p:nvSpPr>
        <p:spPr>
          <a:xfrm>
            <a:off x="0" y="0"/>
            <a:ext cx="457200" cy="457200"/>
          </a:xfrm>
          <a:solidFill>
            <a:srgbClr val="BEBEBE"/>
          </a:solidFill>
        </p:spPr>
        <p:txBody>
          <a:bodyPr anchor="ctr"/>
          <a:lstStyle/>
          <a:p>
            <a:pPr algn="ctr"/>
            <a:r>
              <a:rPr lang="en-US" sz="1000" b="1" dirty="0"/>
              <a:t>LO 13-6</a:t>
            </a:r>
          </a:p>
        </p:txBody>
      </p:sp>
    </p:spTree>
    <p:extLst>
      <p:ext uri="{BB962C8B-B14F-4D97-AF65-F5344CB8AC3E}">
        <p14:creationId xmlns:p14="http://schemas.microsoft.com/office/powerpoint/2010/main" val="1116536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457200" y="1447800"/>
            <a:ext cx="8412480" cy="5105400"/>
          </a:xfrm>
          <a:solidFill>
            <a:srgbClr val="C6D9F1"/>
          </a:solidFill>
        </p:spPr>
        <p:txBody>
          <a:bodyPr/>
          <a:lstStyle/>
          <a:p>
            <a:pPr marL="1371600" indent="-1371600" defTabSz="365760">
              <a:spcBef>
                <a:spcPts val="0"/>
              </a:spcBef>
              <a:defRPr/>
            </a:pPr>
            <a:r>
              <a:rPr lang="en-US" sz="2400" b="1" dirty="0">
                <a:solidFill>
                  <a:srgbClr val="0000CC"/>
                </a:solidFill>
              </a:rPr>
              <a:t>LO 13-1</a:t>
            </a:r>
            <a:r>
              <a:rPr lang="en-US" sz="2000" b="1" dirty="0">
                <a:solidFill>
                  <a:srgbClr val="0000CC"/>
                </a:solidFill>
                <a:effectLst>
                  <a:outerShdw blurRad="38100" dist="38100" dir="2700000" algn="tl">
                    <a:srgbClr val="000000">
                      <a:alpha val="43137"/>
                    </a:srgbClr>
                  </a:outerShdw>
                </a:effectLst>
              </a:rPr>
              <a:t>	</a:t>
            </a:r>
            <a:r>
              <a:rPr lang="en-US" sz="2000" dirty="0"/>
              <a:t>Understand the role of budgets in overall organization plans.</a:t>
            </a:r>
          </a:p>
          <a:p>
            <a:pPr marL="1371600" indent="-1371600" defTabSz="365760">
              <a:spcBef>
                <a:spcPts val="0"/>
              </a:spcBef>
              <a:defRPr/>
            </a:pPr>
            <a:r>
              <a:rPr lang="en-US" sz="2400" b="1" dirty="0">
                <a:solidFill>
                  <a:srgbClr val="0000CC"/>
                </a:solidFill>
              </a:rPr>
              <a:t>LO 13-2</a:t>
            </a:r>
            <a:r>
              <a:rPr lang="en-US" sz="2000" b="1" dirty="0">
                <a:solidFill>
                  <a:srgbClr val="0000CC"/>
                </a:solidFill>
                <a:effectLst>
                  <a:outerShdw blurRad="38100" dist="38100" dir="2700000" algn="tl">
                    <a:srgbClr val="000000">
                      <a:alpha val="43137"/>
                    </a:srgbClr>
                  </a:outerShdw>
                </a:effectLst>
              </a:rPr>
              <a:t>	</a:t>
            </a:r>
            <a:r>
              <a:rPr lang="en-US" sz="2000" dirty="0"/>
              <a:t>Understand the importance of people in the budgeting process.</a:t>
            </a:r>
          </a:p>
          <a:p>
            <a:pPr marL="1371600" indent="-1371600" defTabSz="365760">
              <a:spcBef>
                <a:spcPts val="0"/>
              </a:spcBef>
              <a:defRPr/>
            </a:pPr>
            <a:r>
              <a:rPr lang="en-US" sz="2400" b="1" dirty="0">
                <a:solidFill>
                  <a:srgbClr val="0000CC"/>
                </a:solidFill>
                <a:ea typeface="ＭＳ Ｐゴシック" panose="020B0600070205080204" pitchFamily="34" charset="-128"/>
              </a:rPr>
              <a:t>LO 13-</a:t>
            </a:r>
            <a:r>
              <a:rPr lang="en-US" sz="2400" b="1" dirty="0">
                <a:solidFill>
                  <a:srgbClr val="0000CC"/>
                </a:solidFill>
              </a:rPr>
              <a:t>3</a:t>
            </a:r>
            <a:r>
              <a:rPr lang="en-US" sz="2000" b="1" dirty="0">
                <a:solidFill>
                  <a:srgbClr val="0000CC"/>
                </a:solidFill>
                <a:effectLst>
                  <a:outerShdw blurRad="38100" dist="38100" dir="2700000" algn="tl">
                    <a:srgbClr val="000000">
                      <a:alpha val="43137"/>
                    </a:srgbClr>
                  </a:outerShdw>
                </a:effectLst>
              </a:rPr>
              <a:t>	</a:t>
            </a:r>
            <a:r>
              <a:rPr lang="en-US" sz="2000" dirty="0"/>
              <a:t>Estimate sales.</a:t>
            </a:r>
          </a:p>
          <a:p>
            <a:pPr marL="1371600" indent="-1371600" defTabSz="365760">
              <a:spcBef>
                <a:spcPts val="0"/>
              </a:spcBef>
              <a:defRPr/>
            </a:pPr>
            <a:r>
              <a:rPr lang="en-US" sz="2400" b="1" dirty="0">
                <a:solidFill>
                  <a:srgbClr val="0000CC"/>
                </a:solidFill>
                <a:ea typeface="ＭＳ Ｐゴシック" panose="020B0600070205080204" pitchFamily="34" charset="-128"/>
              </a:rPr>
              <a:t>LO 13-</a:t>
            </a:r>
            <a:r>
              <a:rPr lang="en-US" sz="2400" b="1" dirty="0">
                <a:solidFill>
                  <a:srgbClr val="0000CC"/>
                </a:solidFill>
              </a:rPr>
              <a:t>4</a:t>
            </a:r>
            <a:r>
              <a:rPr lang="en-US" sz="2000" b="1" dirty="0">
                <a:solidFill>
                  <a:srgbClr val="0000CC"/>
                </a:solidFill>
              </a:rPr>
              <a:t>	</a:t>
            </a:r>
            <a:r>
              <a:rPr lang="en-US" sz="2000" dirty="0"/>
              <a:t>Develop production and cost budgets.</a:t>
            </a:r>
          </a:p>
          <a:p>
            <a:pPr marL="1371600" indent="-1371600" defTabSz="365760">
              <a:spcBef>
                <a:spcPts val="0"/>
              </a:spcBef>
              <a:defRPr/>
            </a:pPr>
            <a:r>
              <a:rPr lang="en-US" sz="2400" b="1" dirty="0">
                <a:solidFill>
                  <a:srgbClr val="0000CC"/>
                </a:solidFill>
                <a:ea typeface="ＭＳ Ｐゴシック" panose="020B0600070205080204" pitchFamily="34" charset="-128"/>
              </a:rPr>
              <a:t>LO 13-</a:t>
            </a:r>
            <a:r>
              <a:rPr lang="en-US" sz="2400" b="1" dirty="0">
                <a:solidFill>
                  <a:srgbClr val="0000CC"/>
                </a:solidFill>
              </a:rPr>
              <a:t>5</a:t>
            </a:r>
            <a:r>
              <a:rPr lang="en-US" sz="2000" b="1" dirty="0">
                <a:solidFill>
                  <a:srgbClr val="0000CC"/>
                </a:solidFill>
              </a:rPr>
              <a:t>	</a:t>
            </a:r>
            <a:r>
              <a:rPr lang="en-US" sz="2000" dirty="0"/>
              <a:t>Estimate cash flows.</a:t>
            </a:r>
          </a:p>
          <a:p>
            <a:pPr marL="1371600" indent="-1371600" defTabSz="365760">
              <a:spcBef>
                <a:spcPts val="0"/>
              </a:spcBef>
              <a:defRPr/>
            </a:pPr>
            <a:r>
              <a:rPr lang="en-US" sz="2400" b="1" dirty="0">
                <a:solidFill>
                  <a:srgbClr val="0000CC"/>
                </a:solidFill>
                <a:ea typeface="ＭＳ Ｐゴシック" panose="020B0600070205080204" pitchFamily="34" charset="-128"/>
              </a:rPr>
              <a:t>LO 13-</a:t>
            </a:r>
            <a:r>
              <a:rPr lang="en-US" sz="2400" b="1" dirty="0">
                <a:solidFill>
                  <a:srgbClr val="0000CC"/>
                </a:solidFill>
              </a:rPr>
              <a:t>6</a:t>
            </a:r>
            <a:r>
              <a:rPr lang="en-US" sz="2000" b="1" dirty="0">
                <a:solidFill>
                  <a:srgbClr val="0000CC"/>
                </a:solidFill>
              </a:rPr>
              <a:t>	</a:t>
            </a:r>
            <a:r>
              <a:rPr lang="en-US" sz="2000" dirty="0"/>
              <a:t>Develop budgeted financial statements.</a:t>
            </a:r>
          </a:p>
          <a:p>
            <a:pPr marL="1371600" indent="-1371600" defTabSz="365760">
              <a:spcBef>
                <a:spcPts val="0"/>
              </a:spcBef>
              <a:defRPr/>
            </a:pPr>
            <a:r>
              <a:rPr lang="en-US" sz="2400" b="1" dirty="0">
                <a:solidFill>
                  <a:srgbClr val="0000CC"/>
                </a:solidFill>
                <a:ea typeface="ＭＳ Ｐゴシック" panose="020B0600070205080204" pitchFamily="34" charset="-128"/>
              </a:rPr>
              <a:t>LO 13-</a:t>
            </a:r>
            <a:r>
              <a:rPr lang="en-US" sz="2400" b="1" dirty="0">
                <a:solidFill>
                  <a:srgbClr val="0000CC"/>
                </a:solidFill>
              </a:rPr>
              <a:t>7</a:t>
            </a:r>
            <a:r>
              <a:rPr lang="en-US" sz="2000" b="1" dirty="0">
                <a:solidFill>
                  <a:srgbClr val="0000CC"/>
                </a:solidFill>
              </a:rPr>
              <a:t>	</a:t>
            </a:r>
            <a:r>
              <a:rPr lang="en-US" sz="2000" dirty="0"/>
              <a:t>Explain budgeting in merchandising and service organizations. </a:t>
            </a:r>
          </a:p>
          <a:p>
            <a:pPr marL="1371600" indent="-1371600" defTabSz="365760">
              <a:spcBef>
                <a:spcPts val="0"/>
              </a:spcBef>
              <a:defRPr/>
            </a:pPr>
            <a:r>
              <a:rPr lang="en-US" sz="2400" b="1" dirty="0">
                <a:solidFill>
                  <a:srgbClr val="0000CC"/>
                </a:solidFill>
                <a:ea typeface="ＭＳ Ｐゴシック" panose="020B0600070205080204" pitchFamily="34" charset="-128"/>
              </a:rPr>
              <a:t>LO 13-</a:t>
            </a:r>
            <a:r>
              <a:rPr lang="en-US" sz="2400" b="1" dirty="0">
                <a:solidFill>
                  <a:srgbClr val="0000CC"/>
                </a:solidFill>
              </a:rPr>
              <a:t>8</a:t>
            </a:r>
            <a:r>
              <a:rPr lang="en-US" sz="2000" b="1" dirty="0">
                <a:solidFill>
                  <a:srgbClr val="0000CC"/>
                </a:solidFill>
              </a:rPr>
              <a:t>	</a:t>
            </a:r>
            <a:r>
              <a:rPr lang="en-US" sz="2000" dirty="0"/>
              <a:t>Explain why ethical issues arise in budgeting.</a:t>
            </a:r>
          </a:p>
          <a:p>
            <a:pPr marL="1371600" indent="-1371600" defTabSz="365760">
              <a:spcBef>
                <a:spcPts val="0"/>
              </a:spcBef>
              <a:defRPr/>
            </a:pPr>
            <a:r>
              <a:rPr lang="en-US" sz="2400" b="1" dirty="0">
                <a:solidFill>
                  <a:srgbClr val="0000CC"/>
                </a:solidFill>
                <a:ea typeface="ＭＳ Ｐゴシック" panose="020B0600070205080204" pitchFamily="34" charset="-128"/>
              </a:rPr>
              <a:t>LO 13-</a:t>
            </a:r>
            <a:r>
              <a:rPr lang="en-US" sz="2400" b="1" dirty="0">
                <a:solidFill>
                  <a:srgbClr val="0000CC"/>
                </a:solidFill>
              </a:rPr>
              <a:t>9</a:t>
            </a:r>
            <a:r>
              <a:rPr lang="en-US" sz="2000" b="1" dirty="0">
                <a:solidFill>
                  <a:srgbClr val="0000CC"/>
                </a:solidFill>
              </a:rPr>
              <a:t>	</a:t>
            </a:r>
            <a:r>
              <a:rPr lang="en-US" sz="2000" dirty="0"/>
              <a:t>Explain how to use sensitivity analysis to budget under uncertainty.</a:t>
            </a:r>
          </a:p>
        </p:txBody>
      </p:sp>
    </p:spTree>
    <p:extLst>
      <p:ext uri="{BB962C8B-B14F-4D97-AF65-F5344CB8AC3E}">
        <p14:creationId xmlns:p14="http://schemas.microsoft.com/office/powerpoint/2010/main" val="389815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Budgeted Balance Sheet Example</a:t>
            </a:r>
            <a:r>
              <a:rPr lang="en-US" sz="1200" dirty="0"/>
              <a:t> 2</a:t>
            </a:r>
          </a:p>
        </p:txBody>
      </p:sp>
      <p:sp>
        <p:nvSpPr>
          <p:cNvPr id="3" name="Content Placeholder 2"/>
          <p:cNvSpPr>
            <a:spLocks noGrp="1"/>
          </p:cNvSpPr>
          <p:nvPr>
            <p:ph idx="1"/>
          </p:nvPr>
        </p:nvSpPr>
        <p:spPr>
          <a:xfrm>
            <a:off x="457200" y="1189383"/>
            <a:ext cx="8229600" cy="1097280"/>
          </a:xfrm>
        </p:spPr>
        <p:txBody>
          <a:bodyPr/>
          <a:lstStyle/>
          <a:p>
            <a:pPr algn="ctr">
              <a:spcBef>
                <a:spcPts val="0"/>
              </a:spcBef>
            </a:pPr>
            <a:r>
              <a:rPr lang="en-US" sz="2000" dirty="0"/>
              <a:t>Rainy Day Umbrellas</a:t>
            </a:r>
          </a:p>
          <a:p>
            <a:pPr algn="ctr">
              <a:spcBef>
                <a:spcPts val="0"/>
              </a:spcBef>
            </a:pPr>
            <a:r>
              <a:rPr lang="en-US" sz="2000" dirty="0"/>
              <a:t>Budget Balance Sheet (Liabilities and Equity)</a:t>
            </a:r>
          </a:p>
          <a:p>
            <a:pPr algn="ctr">
              <a:spcBef>
                <a:spcPts val="0"/>
              </a:spcBef>
            </a:pPr>
            <a:r>
              <a:rPr lang="en-US" sz="2000" dirty="0"/>
              <a:t>For the Budget Year Ended December 31 ($000)</a:t>
            </a:r>
          </a:p>
        </p:txBody>
      </p:sp>
      <p:graphicFrame>
        <p:nvGraphicFramePr>
          <p:cNvPr id="10" name="Table 3"/>
          <p:cNvGraphicFramePr>
            <a:graphicFrameLocks noGrp="1"/>
          </p:cNvGraphicFramePr>
          <p:nvPr>
            <p:extLst>
              <p:ext uri="{D42A27DB-BD31-4B8C-83A1-F6EECF244321}">
                <p14:modId xmlns:p14="http://schemas.microsoft.com/office/powerpoint/2010/main" val="3419594115"/>
              </p:ext>
            </p:extLst>
          </p:nvPr>
        </p:nvGraphicFramePr>
        <p:xfrm>
          <a:off x="365760" y="2362863"/>
          <a:ext cx="8321040" cy="4236720"/>
        </p:xfrm>
        <a:graphic>
          <a:graphicData uri="http://schemas.openxmlformats.org/drawingml/2006/table">
            <a:tbl>
              <a:tblPr firstRow="1" bandRow="1">
                <a:tableStyleId>{5C22544A-7EE6-4342-B048-85BDC9FD1C3A}</a:tableStyleId>
              </a:tblPr>
              <a:tblGrid>
                <a:gridCol w="3383280">
                  <a:extLst>
                    <a:ext uri="{9D8B030D-6E8A-4147-A177-3AD203B41FA5}">
                      <a16:colId xmlns:a16="http://schemas.microsoft.com/office/drawing/2014/main" val="1645173426"/>
                    </a:ext>
                  </a:extLst>
                </a:gridCol>
                <a:gridCol w="1188720">
                  <a:extLst>
                    <a:ext uri="{9D8B030D-6E8A-4147-A177-3AD203B41FA5}">
                      <a16:colId xmlns:a16="http://schemas.microsoft.com/office/drawing/2014/main" val="616080656"/>
                    </a:ext>
                  </a:extLst>
                </a:gridCol>
                <a:gridCol w="1371600">
                  <a:extLst>
                    <a:ext uri="{9D8B030D-6E8A-4147-A177-3AD203B41FA5}">
                      <a16:colId xmlns:a16="http://schemas.microsoft.com/office/drawing/2014/main" val="392727178"/>
                    </a:ext>
                  </a:extLst>
                </a:gridCol>
                <a:gridCol w="1188720">
                  <a:extLst>
                    <a:ext uri="{9D8B030D-6E8A-4147-A177-3AD203B41FA5}">
                      <a16:colId xmlns:a16="http://schemas.microsoft.com/office/drawing/2014/main" val="2242110649"/>
                    </a:ext>
                  </a:extLst>
                </a:gridCol>
                <a:gridCol w="1188720">
                  <a:extLst>
                    <a:ext uri="{9D8B030D-6E8A-4147-A177-3AD203B41FA5}">
                      <a16:colId xmlns:a16="http://schemas.microsoft.com/office/drawing/2014/main" val="2049701502"/>
                    </a:ext>
                  </a:extLst>
                </a:gridCol>
              </a:tblGrid>
              <a:tr h="0">
                <a:tc>
                  <a:txBody>
                    <a:bodyPr/>
                    <a:lstStyle/>
                    <a:p>
                      <a:pPr algn="l"/>
                      <a:endParaRPr lang="en-US" sz="1400" b="0" dirty="0">
                        <a:solidFill>
                          <a:schemeClr val="tx1"/>
                        </a:solidFill>
                        <a:latin typeface="Arial" panose="020B0604020202020204" pitchFamily="34" charset="0"/>
                        <a:cs typeface="Arial" panose="020B0604020202020204" pitchFamily="34" charset="0"/>
                      </a:endParaRP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400" b="0" dirty="0">
                        <a:solidFill>
                          <a:schemeClr val="tx1"/>
                        </a:solidFill>
                        <a:latin typeface="Arial" panose="020B0604020202020204" pitchFamily="34" charset="0"/>
                        <a:cs typeface="Arial" panose="020B0604020202020204" pitchFamily="34" charset="0"/>
                      </a:endParaRP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Budget Year</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400" b="0" dirty="0">
                        <a:solidFill>
                          <a:schemeClr val="tx1"/>
                        </a:solidFill>
                        <a:latin typeface="Arial" panose="020B0604020202020204" pitchFamily="34" charset="0"/>
                        <a:cs typeface="Arial" panose="020B0604020202020204" pitchFamily="34" charset="0"/>
                      </a:endParaRP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400" b="0" dirty="0">
                        <a:solidFill>
                          <a:schemeClr val="tx1"/>
                        </a:solidFill>
                        <a:latin typeface="Arial" panose="020B0604020202020204" pitchFamily="34" charset="0"/>
                        <a:cs typeface="Arial" panose="020B0604020202020204" pitchFamily="34" charset="0"/>
                      </a:endParaRP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0744537"/>
                  </a:ext>
                </a:extLst>
              </a:tr>
              <a:tr h="0">
                <a:tc>
                  <a:txBody>
                    <a:bodyPr/>
                    <a:lstStyle/>
                    <a:p>
                      <a:pPr algn="l"/>
                      <a:endParaRPr lang="en-US" sz="1400" b="0" dirty="0">
                        <a:solidFill>
                          <a:schemeClr val="tx1"/>
                        </a:solidFill>
                        <a:latin typeface="Arial" panose="020B0604020202020204" pitchFamily="34" charset="0"/>
                        <a:cs typeface="Arial" panose="020B0604020202020204" pitchFamily="34" charset="0"/>
                      </a:endParaRPr>
                    </a:p>
                  </a:txBody>
                  <a:tcPr marT="27432"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Balance</a:t>
                      </a:r>
                    </a:p>
                    <a:p>
                      <a:pPr algn="ctr"/>
                      <a:r>
                        <a:rPr lang="en-US" sz="1400" b="0" dirty="0">
                          <a:solidFill>
                            <a:schemeClr val="tx1"/>
                          </a:solidFill>
                          <a:latin typeface="Arial" panose="020B0604020202020204" pitchFamily="34" charset="0"/>
                          <a:cs typeface="Arial" panose="020B0604020202020204" pitchFamily="34" charset="0"/>
                        </a:rPr>
                        <a:t>Jan 1</a:t>
                      </a:r>
                    </a:p>
                  </a:txBody>
                  <a:tcPr marT="27432"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Additions</a:t>
                      </a:r>
                    </a:p>
                  </a:txBody>
                  <a:tcPr marT="27432"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Subtractions</a:t>
                      </a:r>
                    </a:p>
                  </a:txBody>
                  <a:tcPr marT="27432"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Balance</a:t>
                      </a:r>
                    </a:p>
                    <a:p>
                      <a:pPr algn="ctr"/>
                      <a:r>
                        <a:rPr lang="en-US" sz="1400" b="0" dirty="0">
                          <a:solidFill>
                            <a:schemeClr val="tx1"/>
                          </a:solidFill>
                          <a:latin typeface="Arial" panose="020B0604020202020204" pitchFamily="34" charset="0"/>
                          <a:cs typeface="Arial" panose="020B0604020202020204" pitchFamily="34" charset="0"/>
                        </a:rPr>
                        <a:t>Dec 31</a:t>
                      </a:r>
                    </a:p>
                  </a:txBody>
                  <a:tcPr marT="27432" marB="2743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9965204"/>
                  </a:ext>
                </a:extLst>
              </a:tr>
              <a:tr h="0">
                <a:tc>
                  <a:txBody>
                    <a:bodyPr/>
                    <a:lstStyle/>
                    <a:p>
                      <a:pPr algn="l"/>
                      <a:r>
                        <a:rPr lang="en-US" sz="1400" b="0" u="sng" dirty="0">
                          <a:solidFill>
                            <a:schemeClr val="tx1"/>
                          </a:solidFill>
                          <a:latin typeface="Arial" panose="020B0604020202020204" pitchFamily="34" charset="0"/>
                          <a:cs typeface="Arial" panose="020B0604020202020204" pitchFamily="34" charset="0"/>
                        </a:rPr>
                        <a:t>Liabilities and Shareholders’ Equity</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endParaRPr lang="en-US" sz="14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endParaRPr lang="en-US" sz="1400" b="0" u="none"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endParaRPr lang="en-US" sz="1400" b="0" u="none"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none" dirty="0">
                          <a:solidFill>
                            <a:schemeClr val="tx1"/>
                          </a:solidFill>
                          <a:latin typeface="Arial" panose="020B0604020202020204" pitchFamily="34" charset="0"/>
                          <a:cs typeface="Arial" panose="020B0604020202020204" pitchFamily="34" charset="0"/>
                        </a:rPr>
                        <a:t>  </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extLst>
                  <a:ext uri="{0D108BD9-81ED-4DB2-BD59-A6C34878D82A}">
                    <a16:rowId xmlns:a16="http://schemas.microsoft.com/office/drawing/2014/main" val="2004548280"/>
                  </a:ext>
                </a:extLst>
              </a:tr>
              <a:tr h="0">
                <a:tc>
                  <a:txBody>
                    <a:bodyPr/>
                    <a:lstStyle/>
                    <a:p>
                      <a:pPr marL="0" algn="l"/>
                      <a:r>
                        <a:rPr lang="en-US" sz="1400" b="0" dirty="0">
                          <a:solidFill>
                            <a:schemeClr val="tx1"/>
                          </a:solidFill>
                          <a:latin typeface="Arial" panose="020B0604020202020204" pitchFamily="34" charset="0"/>
                          <a:cs typeface="Arial" panose="020B0604020202020204" pitchFamily="34" charset="0"/>
                        </a:rPr>
                        <a:t>Current liabilities:</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endParaRPr lang="en-US" sz="14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endParaRPr lang="en-US" sz="1400" b="0" u="none"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endParaRPr lang="en-US" sz="1400" b="0" u="none"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endParaRPr lang="en-US" sz="1400" b="0" u="none"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extLst>
                  <a:ext uri="{0D108BD9-81ED-4DB2-BD59-A6C34878D82A}">
                    <a16:rowId xmlns:a16="http://schemas.microsoft.com/office/drawing/2014/main" val="3963837432"/>
                  </a:ext>
                </a:extLst>
              </a:tr>
              <a:tr h="0">
                <a:tc>
                  <a:txBody>
                    <a:bodyPr/>
                    <a:lstStyle/>
                    <a:p>
                      <a:pPr marL="274320" algn="l"/>
                      <a:r>
                        <a:rPr lang="en-US" sz="1400" b="0" dirty="0">
                          <a:solidFill>
                            <a:schemeClr val="tx1"/>
                          </a:solidFill>
                          <a:latin typeface="Arial" panose="020B0604020202020204" pitchFamily="34" charset="0"/>
                          <a:cs typeface="Arial" panose="020B0604020202020204" pitchFamily="34" charset="0"/>
                        </a:rPr>
                        <a:t>Accounts payable</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none" dirty="0">
                          <a:solidFill>
                            <a:schemeClr val="tx1"/>
                          </a:solidFill>
                          <a:latin typeface="Arial" panose="020B0604020202020204" pitchFamily="34" charset="0"/>
                          <a:cs typeface="Arial" panose="020B0604020202020204" pitchFamily="34" charset="0"/>
                        </a:rPr>
                        <a:t>$   442</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none" dirty="0">
                          <a:solidFill>
                            <a:schemeClr val="tx1"/>
                          </a:solidFill>
                          <a:latin typeface="Arial" panose="020B0604020202020204" pitchFamily="34" charset="0"/>
                          <a:cs typeface="Arial" panose="020B0604020202020204" pitchFamily="34" charset="0"/>
                        </a:rPr>
                        <a:t>$2,010</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none" dirty="0">
                          <a:solidFill>
                            <a:schemeClr val="tx1"/>
                          </a:solidFill>
                          <a:latin typeface="Arial" panose="020B0604020202020204" pitchFamily="34" charset="0"/>
                          <a:cs typeface="Arial" panose="020B0604020202020204" pitchFamily="34" charset="0"/>
                        </a:rPr>
                        <a:t>$1,880</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none" dirty="0">
                          <a:solidFill>
                            <a:schemeClr val="tx1"/>
                          </a:solidFill>
                          <a:latin typeface="Arial" panose="020B0604020202020204" pitchFamily="34" charset="0"/>
                          <a:cs typeface="Arial" panose="020B0604020202020204" pitchFamily="34" charset="0"/>
                        </a:rPr>
                        <a:t>$   572</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extLst>
                  <a:ext uri="{0D108BD9-81ED-4DB2-BD59-A6C34878D82A}">
                    <a16:rowId xmlns:a16="http://schemas.microsoft.com/office/drawing/2014/main" val="941866571"/>
                  </a:ext>
                </a:extLst>
              </a:tr>
              <a:tr h="0">
                <a:tc>
                  <a:txBody>
                    <a:bodyPr/>
                    <a:lstStyle/>
                    <a:p>
                      <a:pPr marL="274320" algn="l"/>
                      <a:r>
                        <a:rPr lang="en-US" sz="1400" b="0" dirty="0">
                          <a:solidFill>
                            <a:schemeClr val="tx1"/>
                          </a:solidFill>
                          <a:latin typeface="Arial" panose="020B0604020202020204" pitchFamily="34" charset="0"/>
                          <a:cs typeface="Arial" panose="020B0604020202020204" pitchFamily="34" charset="0"/>
                        </a:rPr>
                        <a:t>Taxes payable</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none" baseline="0" dirty="0">
                          <a:solidFill>
                            <a:schemeClr val="tx1"/>
                          </a:solidFill>
                          <a:latin typeface="Arial" panose="020B0604020202020204" pitchFamily="34" charset="0"/>
                          <a:cs typeface="Arial" panose="020B0604020202020204" pitchFamily="34" charset="0"/>
                        </a:rPr>
                        <a:t>187</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none" baseline="0" dirty="0">
                          <a:solidFill>
                            <a:schemeClr val="tx1"/>
                          </a:solidFill>
                          <a:latin typeface="Arial" panose="020B0604020202020204" pitchFamily="34" charset="0"/>
                          <a:cs typeface="Arial" panose="020B0604020202020204" pitchFamily="34" charset="0"/>
                        </a:rPr>
                        <a:t>391</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none" baseline="0" dirty="0">
                          <a:solidFill>
                            <a:schemeClr val="tx1"/>
                          </a:solidFill>
                          <a:latin typeface="Arial" panose="020B0604020202020204" pitchFamily="34" charset="0"/>
                          <a:cs typeface="Arial" panose="020B0604020202020204" pitchFamily="34" charset="0"/>
                        </a:rPr>
                        <a:t>350</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none" baseline="0" dirty="0">
                          <a:solidFill>
                            <a:schemeClr val="tx1"/>
                          </a:solidFill>
                          <a:latin typeface="Arial" panose="020B0604020202020204" pitchFamily="34" charset="0"/>
                          <a:cs typeface="Arial" panose="020B0604020202020204" pitchFamily="34" charset="0"/>
                        </a:rPr>
                        <a:t>228</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extLst>
                  <a:ext uri="{0D108BD9-81ED-4DB2-BD59-A6C34878D82A}">
                    <a16:rowId xmlns:a16="http://schemas.microsoft.com/office/drawing/2014/main" val="72501378"/>
                  </a:ext>
                </a:extLst>
              </a:tr>
              <a:tr h="0">
                <a:tc>
                  <a:txBody>
                    <a:bodyPr/>
                    <a:lstStyle/>
                    <a:p>
                      <a:pPr marL="274320" algn="l"/>
                      <a:r>
                        <a:rPr lang="en-US" sz="1400" b="0" dirty="0">
                          <a:solidFill>
                            <a:schemeClr val="tx1"/>
                          </a:solidFill>
                          <a:latin typeface="Arial" panose="020B0604020202020204" pitchFamily="34" charset="0"/>
                          <a:cs typeface="Arial" panose="020B0604020202020204" pitchFamily="34" charset="0"/>
                        </a:rPr>
                        <a:t>Current portion of long-term debt</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sng" baseline="0" dirty="0">
                          <a:solidFill>
                            <a:schemeClr val="tx1"/>
                          </a:solidFill>
                          <a:latin typeface="Arial" panose="020B0604020202020204" pitchFamily="34" charset="0"/>
                          <a:cs typeface="Arial" panose="020B0604020202020204" pitchFamily="34" charset="0"/>
                        </a:rPr>
                        <a:t>       23</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sng" baseline="0" dirty="0">
                          <a:solidFill>
                            <a:schemeClr val="tx1"/>
                          </a:solidFill>
                          <a:latin typeface="Arial" panose="020B0604020202020204" pitchFamily="34" charset="0"/>
                          <a:cs typeface="Arial" panose="020B0604020202020204" pitchFamily="34" charset="0"/>
                        </a:rPr>
                        <a:t>       23</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sng" baseline="0" dirty="0">
                          <a:solidFill>
                            <a:schemeClr val="tx1"/>
                          </a:solidFill>
                          <a:latin typeface="Arial" panose="020B0604020202020204" pitchFamily="34" charset="0"/>
                          <a:cs typeface="Arial" panose="020B0604020202020204" pitchFamily="34" charset="0"/>
                        </a:rPr>
                        <a:t>       23</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sng" baseline="0" dirty="0">
                          <a:solidFill>
                            <a:schemeClr val="tx1"/>
                          </a:solidFill>
                          <a:latin typeface="Arial" panose="020B0604020202020204" pitchFamily="34" charset="0"/>
                          <a:cs typeface="Arial" panose="020B0604020202020204" pitchFamily="34" charset="0"/>
                        </a:rPr>
                        <a:t>       23</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extLst>
                  <a:ext uri="{0D108BD9-81ED-4DB2-BD59-A6C34878D82A}">
                    <a16:rowId xmlns:a16="http://schemas.microsoft.com/office/drawing/2014/main" val="2893096299"/>
                  </a:ext>
                </a:extLst>
              </a:tr>
              <a:tr h="0">
                <a:tc>
                  <a:txBody>
                    <a:bodyPr/>
                    <a:lstStyle/>
                    <a:p>
                      <a:pPr marL="457200" algn="l"/>
                      <a:r>
                        <a:rPr lang="en-US" sz="1400" b="0" dirty="0">
                          <a:solidFill>
                            <a:schemeClr val="tx1"/>
                          </a:solidFill>
                          <a:latin typeface="Arial" panose="020B0604020202020204" pitchFamily="34" charset="0"/>
                          <a:cs typeface="Arial" panose="020B0604020202020204" pitchFamily="34" charset="0"/>
                        </a:rPr>
                        <a:t>Total current liabilities</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none" baseline="0" dirty="0">
                          <a:solidFill>
                            <a:schemeClr val="tx1"/>
                          </a:solidFill>
                          <a:latin typeface="Arial" panose="020B0604020202020204" pitchFamily="34" charset="0"/>
                          <a:cs typeface="Arial" panose="020B0604020202020204" pitchFamily="34" charset="0"/>
                        </a:rPr>
                        <a:t>$   652</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none" baseline="0" dirty="0">
                          <a:solidFill>
                            <a:schemeClr val="tx1"/>
                          </a:solidFill>
                          <a:latin typeface="Arial" panose="020B0604020202020204" pitchFamily="34" charset="0"/>
                          <a:cs typeface="Arial" panose="020B0604020202020204" pitchFamily="34" charset="0"/>
                        </a:rPr>
                        <a:t>$2,424</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none" baseline="0" dirty="0">
                          <a:solidFill>
                            <a:schemeClr val="tx1"/>
                          </a:solidFill>
                          <a:latin typeface="Arial" panose="020B0604020202020204" pitchFamily="34" charset="0"/>
                          <a:cs typeface="Arial" panose="020B0604020202020204" pitchFamily="34" charset="0"/>
                        </a:rPr>
                        <a:t>$2,276</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none" baseline="0" dirty="0">
                          <a:solidFill>
                            <a:schemeClr val="tx1"/>
                          </a:solidFill>
                          <a:latin typeface="Arial" panose="020B0604020202020204" pitchFamily="34" charset="0"/>
                          <a:cs typeface="Arial" panose="020B0604020202020204" pitchFamily="34" charset="0"/>
                        </a:rPr>
                        <a:t>$1,058</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extLst>
                  <a:ext uri="{0D108BD9-81ED-4DB2-BD59-A6C34878D82A}">
                    <a16:rowId xmlns:a16="http://schemas.microsoft.com/office/drawing/2014/main" val="2592987521"/>
                  </a:ext>
                </a:extLst>
              </a:tr>
              <a:tr h="0">
                <a:tc>
                  <a:txBody>
                    <a:bodyPr/>
                    <a:lstStyle/>
                    <a:p>
                      <a:pPr marL="0" algn="l"/>
                      <a:r>
                        <a:rPr lang="en-US" sz="1400" b="0" dirty="0">
                          <a:solidFill>
                            <a:schemeClr val="tx1"/>
                          </a:solidFill>
                          <a:latin typeface="Arial" panose="020B0604020202020204" pitchFamily="34" charset="0"/>
                          <a:cs typeface="Arial" panose="020B0604020202020204" pitchFamily="34" charset="0"/>
                        </a:rPr>
                        <a:t>Long-term liabilities</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sng" baseline="0" dirty="0">
                          <a:solidFill>
                            <a:schemeClr val="tx1"/>
                          </a:solidFill>
                          <a:latin typeface="Arial" panose="020B0604020202020204" pitchFamily="34" charset="0"/>
                          <a:cs typeface="Arial" panose="020B0604020202020204" pitchFamily="34" charset="0"/>
                        </a:rPr>
                        <a:t>     258</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sng" baseline="0" dirty="0">
                          <a:solidFill>
                            <a:schemeClr val="tx1"/>
                          </a:solidFill>
                          <a:latin typeface="Arial" panose="020B0604020202020204" pitchFamily="34" charset="0"/>
                          <a:cs typeface="Arial" panose="020B0604020202020204" pitchFamily="34" charset="0"/>
                        </a:rPr>
                        <a:t>      -0-</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sng" baseline="0" dirty="0">
                          <a:solidFill>
                            <a:schemeClr val="tx1"/>
                          </a:solidFill>
                          <a:latin typeface="Arial" panose="020B0604020202020204" pitchFamily="34" charset="0"/>
                          <a:cs typeface="Arial" panose="020B0604020202020204" pitchFamily="34" charset="0"/>
                        </a:rPr>
                        <a:t>       23</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sng" baseline="0" dirty="0">
                          <a:solidFill>
                            <a:schemeClr val="tx1"/>
                          </a:solidFill>
                          <a:latin typeface="Arial" panose="020B0604020202020204" pitchFamily="34" charset="0"/>
                          <a:cs typeface="Arial" panose="020B0604020202020204" pitchFamily="34" charset="0"/>
                        </a:rPr>
                        <a:t>     235</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extLst>
                  <a:ext uri="{0D108BD9-81ED-4DB2-BD59-A6C34878D82A}">
                    <a16:rowId xmlns:a16="http://schemas.microsoft.com/office/drawing/2014/main" val="1398117063"/>
                  </a:ext>
                </a:extLst>
              </a:tr>
              <a:tr h="0">
                <a:tc>
                  <a:txBody>
                    <a:bodyPr/>
                    <a:lstStyle/>
                    <a:p>
                      <a:pPr marL="0" algn="l"/>
                      <a:r>
                        <a:rPr lang="en-US" sz="1400" b="0" dirty="0">
                          <a:solidFill>
                            <a:schemeClr val="tx1"/>
                          </a:solidFill>
                          <a:latin typeface="Arial" panose="020B0604020202020204" pitchFamily="34" charset="0"/>
                          <a:cs typeface="Arial" panose="020B0604020202020204" pitchFamily="34" charset="0"/>
                        </a:rPr>
                        <a:t>Total liabilities</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sng" baseline="0" dirty="0">
                          <a:solidFill>
                            <a:schemeClr val="tx1"/>
                          </a:solidFill>
                          <a:latin typeface="Arial" panose="020B0604020202020204" pitchFamily="34" charset="0"/>
                          <a:cs typeface="Arial" panose="020B0604020202020204" pitchFamily="34" charset="0"/>
                        </a:rPr>
                        <a:t>$   910</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sng" baseline="0" dirty="0">
                          <a:solidFill>
                            <a:schemeClr val="tx1"/>
                          </a:solidFill>
                          <a:latin typeface="Arial" panose="020B0604020202020204" pitchFamily="34" charset="0"/>
                          <a:cs typeface="Arial" panose="020B0604020202020204" pitchFamily="34" charset="0"/>
                        </a:rPr>
                        <a:t>$2,424</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sng" baseline="0" dirty="0">
                          <a:solidFill>
                            <a:schemeClr val="tx1"/>
                          </a:solidFill>
                          <a:latin typeface="Arial" panose="020B0604020202020204" pitchFamily="34" charset="0"/>
                          <a:cs typeface="Arial" panose="020B0604020202020204" pitchFamily="34" charset="0"/>
                        </a:rPr>
                        <a:t>$2,276</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sng" baseline="0" dirty="0">
                          <a:solidFill>
                            <a:schemeClr val="tx1"/>
                          </a:solidFill>
                          <a:latin typeface="Arial" panose="020B0604020202020204" pitchFamily="34" charset="0"/>
                          <a:cs typeface="Arial" panose="020B0604020202020204" pitchFamily="34" charset="0"/>
                        </a:rPr>
                        <a:t>$1,058</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extLst>
                  <a:ext uri="{0D108BD9-81ED-4DB2-BD59-A6C34878D82A}">
                    <a16:rowId xmlns:a16="http://schemas.microsoft.com/office/drawing/2014/main" val="1901468057"/>
                  </a:ext>
                </a:extLst>
              </a:tr>
              <a:tr h="0">
                <a:tc>
                  <a:txBody>
                    <a:bodyPr/>
                    <a:lstStyle/>
                    <a:p>
                      <a:pPr marL="0" algn="l"/>
                      <a:r>
                        <a:rPr lang="en-US" sz="1400" b="0" dirty="0">
                          <a:solidFill>
                            <a:schemeClr val="tx1"/>
                          </a:solidFill>
                          <a:latin typeface="Arial" panose="020B0604020202020204" pitchFamily="34" charset="0"/>
                          <a:cs typeface="Arial" panose="020B0604020202020204" pitchFamily="34" charset="0"/>
                        </a:rPr>
                        <a:t>Shareholders' equity</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endParaRPr lang="en-US" sz="1400" b="0" u="none" baseline="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endParaRPr lang="en-US" sz="1400" b="0" u="none" baseline="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endParaRPr lang="en-US" sz="1400" b="0" u="none" baseline="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endParaRPr lang="en-US" sz="1400" b="0" u="none" baseline="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extLst>
                  <a:ext uri="{0D108BD9-81ED-4DB2-BD59-A6C34878D82A}">
                    <a16:rowId xmlns:a16="http://schemas.microsoft.com/office/drawing/2014/main" val="2691031549"/>
                  </a:ext>
                </a:extLst>
              </a:tr>
              <a:tr h="0">
                <a:tc>
                  <a:txBody>
                    <a:bodyPr/>
                    <a:lstStyle/>
                    <a:p>
                      <a:pPr marL="274320" algn="l"/>
                      <a:r>
                        <a:rPr lang="en-US" sz="1400" b="0" dirty="0">
                          <a:solidFill>
                            <a:schemeClr val="tx1"/>
                          </a:solidFill>
                          <a:latin typeface="Arial" panose="020B0604020202020204" pitchFamily="34" charset="0"/>
                          <a:cs typeface="Arial" panose="020B0604020202020204" pitchFamily="34" charset="0"/>
                        </a:rPr>
                        <a:t>Common stock</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none" baseline="0" dirty="0">
                          <a:solidFill>
                            <a:schemeClr val="tx1"/>
                          </a:solidFill>
                          <a:latin typeface="Arial" panose="020B0604020202020204" pitchFamily="34" charset="0"/>
                          <a:cs typeface="Arial" panose="020B0604020202020204" pitchFamily="34" charset="0"/>
                        </a:rPr>
                        <a:t>$   437</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none" baseline="0" dirty="0">
                          <a:solidFill>
                            <a:schemeClr val="tx1"/>
                          </a:solidFill>
                          <a:latin typeface="Arial" panose="020B0604020202020204" pitchFamily="34" charset="0"/>
                          <a:cs typeface="Arial" panose="020B0604020202020204" pitchFamily="34" charset="0"/>
                        </a:rPr>
                        <a:t>$   -0-</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none" baseline="0" dirty="0">
                          <a:solidFill>
                            <a:schemeClr val="tx1"/>
                          </a:solidFill>
                          <a:latin typeface="Arial" panose="020B0604020202020204" pitchFamily="34" charset="0"/>
                          <a:cs typeface="Arial" panose="020B0604020202020204" pitchFamily="34" charset="0"/>
                        </a:rPr>
                        <a:t>$     -0-</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none" baseline="0" dirty="0">
                          <a:solidFill>
                            <a:schemeClr val="tx1"/>
                          </a:solidFill>
                          <a:latin typeface="Arial" panose="020B0604020202020204" pitchFamily="34" charset="0"/>
                          <a:cs typeface="Arial" panose="020B0604020202020204" pitchFamily="34" charset="0"/>
                        </a:rPr>
                        <a:t>$   437</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extLst>
                  <a:ext uri="{0D108BD9-81ED-4DB2-BD59-A6C34878D82A}">
                    <a16:rowId xmlns:a16="http://schemas.microsoft.com/office/drawing/2014/main" val="1767649500"/>
                  </a:ext>
                </a:extLst>
              </a:tr>
              <a:tr h="0">
                <a:tc>
                  <a:txBody>
                    <a:bodyPr/>
                    <a:lstStyle/>
                    <a:p>
                      <a:pPr marL="274320" algn="l"/>
                      <a:r>
                        <a:rPr lang="en-US" sz="1400" b="0" dirty="0">
                          <a:solidFill>
                            <a:schemeClr val="tx1"/>
                          </a:solidFill>
                          <a:latin typeface="Arial" panose="020B0604020202020204" pitchFamily="34" charset="0"/>
                          <a:cs typeface="Arial" panose="020B0604020202020204" pitchFamily="34" charset="0"/>
                        </a:rPr>
                        <a:t>Retained earnings</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sng" baseline="0" dirty="0">
                          <a:solidFill>
                            <a:schemeClr val="tx1"/>
                          </a:solidFill>
                          <a:latin typeface="Arial" panose="020B0604020202020204" pitchFamily="34" charset="0"/>
                          <a:cs typeface="Arial" panose="020B0604020202020204" pitchFamily="34" charset="0"/>
                        </a:rPr>
                        <a:t>  1,145</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sng" baseline="0" dirty="0">
                          <a:solidFill>
                            <a:schemeClr val="tx1"/>
                          </a:solidFill>
                          <a:latin typeface="Arial" panose="020B0604020202020204" pitchFamily="34" charset="0"/>
                          <a:cs typeface="Arial" panose="020B0604020202020204" pitchFamily="34" charset="0"/>
                        </a:rPr>
                        <a:t>   1,173</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sng" baseline="0" dirty="0">
                          <a:solidFill>
                            <a:schemeClr val="tx1"/>
                          </a:solidFill>
                          <a:latin typeface="Arial" panose="020B0604020202020204" pitchFamily="34" charset="0"/>
                          <a:cs typeface="Arial" panose="020B0604020202020204" pitchFamily="34" charset="0"/>
                        </a:rPr>
                        <a:t>       30</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sng" baseline="0" dirty="0">
                          <a:solidFill>
                            <a:schemeClr val="tx1"/>
                          </a:solidFill>
                          <a:latin typeface="Arial" panose="020B0604020202020204" pitchFamily="34" charset="0"/>
                          <a:cs typeface="Arial" panose="020B0604020202020204" pitchFamily="34" charset="0"/>
                        </a:rPr>
                        <a:t>  2,288</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extLst>
                  <a:ext uri="{0D108BD9-81ED-4DB2-BD59-A6C34878D82A}">
                    <a16:rowId xmlns:a16="http://schemas.microsoft.com/office/drawing/2014/main" val="900944721"/>
                  </a:ext>
                </a:extLst>
              </a:tr>
              <a:tr h="0">
                <a:tc>
                  <a:txBody>
                    <a:bodyPr/>
                    <a:lstStyle/>
                    <a:p>
                      <a:pPr marL="0" algn="l"/>
                      <a:r>
                        <a:rPr lang="en-US" sz="1400" b="0" dirty="0">
                          <a:solidFill>
                            <a:schemeClr val="tx1"/>
                          </a:solidFill>
                          <a:latin typeface="Arial" panose="020B0604020202020204" pitchFamily="34" charset="0"/>
                          <a:cs typeface="Arial" panose="020B0604020202020204" pitchFamily="34" charset="0"/>
                        </a:rPr>
                        <a:t>Total shareholders’ equity</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sng" baseline="0" dirty="0">
                          <a:solidFill>
                            <a:schemeClr val="tx1"/>
                          </a:solidFill>
                          <a:latin typeface="Arial" panose="020B0604020202020204" pitchFamily="34" charset="0"/>
                          <a:cs typeface="Arial" panose="020B0604020202020204" pitchFamily="34" charset="0"/>
                        </a:rPr>
                        <a:t>$1,582</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sng" baseline="0" dirty="0">
                          <a:solidFill>
                            <a:schemeClr val="tx1"/>
                          </a:solidFill>
                          <a:latin typeface="Arial" panose="020B0604020202020204" pitchFamily="34" charset="0"/>
                          <a:cs typeface="Arial" panose="020B0604020202020204" pitchFamily="34" charset="0"/>
                        </a:rPr>
                        <a:t> $1,173</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sng" baseline="0" dirty="0">
                          <a:solidFill>
                            <a:schemeClr val="tx1"/>
                          </a:solidFill>
                          <a:latin typeface="Arial" panose="020B0604020202020204" pitchFamily="34" charset="0"/>
                          <a:cs typeface="Arial" panose="020B0604020202020204" pitchFamily="34" charset="0"/>
                        </a:rPr>
                        <a:t>       30</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sng" baseline="0" dirty="0">
                          <a:solidFill>
                            <a:schemeClr val="tx1"/>
                          </a:solidFill>
                          <a:latin typeface="Arial" panose="020B0604020202020204" pitchFamily="34" charset="0"/>
                          <a:cs typeface="Arial" panose="020B0604020202020204" pitchFamily="34" charset="0"/>
                        </a:rPr>
                        <a:t>$2,725</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9EB95"/>
                    </a:solidFill>
                  </a:tcPr>
                </a:tc>
                <a:extLst>
                  <a:ext uri="{0D108BD9-81ED-4DB2-BD59-A6C34878D82A}">
                    <a16:rowId xmlns:a16="http://schemas.microsoft.com/office/drawing/2014/main" val="4249627083"/>
                  </a:ext>
                </a:extLst>
              </a:tr>
              <a:tr h="0">
                <a:tc>
                  <a:txBody>
                    <a:bodyPr/>
                    <a:lstStyle/>
                    <a:p>
                      <a:pPr marL="0" algn="l"/>
                      <a:r>
                        <a:rPr lang="en-US" sz="1400" b="0" dirty="0">
                          <a:solidFill>
                            <a:schemeClr val="tx1"/>
                          </a:solidFill>
                          <a:latin typeface="Arial" panose="020B0604020202020204" pitchFamily="34" charset="0"/>
                          <a:cs typeface="Arial" panose="020B0604020202020204" pitchFamily="34" charset="0"/>
                        </a:rPr>
                        <a:t>Total liabilities and shareholders’ equity</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dbl" baseline="0" dirty="0">
                          <a:solidFill>
                            <a:schemeClr val="tx1"/>
                          </a:solidFill>
                          <a:latin typeface="Arial" panose="020B0604020202020204" pitchFamily="34" charset="0"/>
                          <a:cs typeface="Arial" panose="020B0604020202020204" pitchFamily="34" charset="0"/>
                        </a:rPr>
                        <a:t>$2,492</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dbl" baseline="0" dirty="0">
                          <a:solidFill>
                            <a:schemeClr val="tx1"/>
                          </a:solidFill>
                          <a:latin typeface="Arial" panose="020B0604020202020204" pitchFamily="34" charset="0"/>
                          <a:cs typeface="Arial" panose="020B0604020202020204" pitchFamily="34" charset="0"/>
                        </a:rPr>
                        <a:t>$3,597</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dbl" baseline="0" dirty="0">
                          <a:solidFill>
                            <a:schemeClr val="tx1"/>
                          </a:solidFill>
                          <a:latin typeface="Arial" panose="020B0604020202020204" pitchFamily="34" charset="0"/>
                          <a:cs typeface="Arial" panose="020B0604020202020204" pitchFamily="34" charset="0"/>
                        </a:rPr>
                        <a:t>$2,306</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C9EB95"/>
                    </a:solidFill>
                  </a:tcPr>
                </a:tc>
                <a:tc>
                  <a:txBody>
                    <a:bodyPr/>
                    <a:lstStyle/>
                    <a:p>
                      <a:pPr algn="r"/>
                      <a:r>
                        <a:rPr lang="en-US" sz="1400" b="0" u="dbl" baseline="0" dirty="0">
                          <a:solidFill>
                            <a:schemeClr val="tx1"/>
                          </a:solidFill>
                          <a:latin typeface="Arial" panose="020B0604020202020204" pitchFamily="34" charset="0"/>
                          <a:cs typeface="Arial" panose="020B0604020202020204" pitchFamily="34" charset="0"/>
                        </a:rPr>
                        <a:t>$3,783</a:t>
                      </a:r>
                    </a:p>
                  </a:txBody>
                  <a:tcPr marT="27432" marB="27432">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C9EB95"/>
                    </a:solidFill>
                  </a:tcPr>
                </a:tc>
                <a:extLst>
                  <a:ext uri="{0D108BD9-81ED-4DB2-BD59-A6C34878D82A}">
                    <a16:rowId xmlns:a16="http://schemas.microsoft.com/office/drawing/2014/main" val="2149052266"/>
                  </a:ext>
                </a:extLst>
              </a:tr>
            </a:tbl>
          </a:graphicData>
        </a:graphic>
      </p:graphicFrame>
      <p:sp>
        <p:nvSpPr>
          <p:cNvPr id="8" name="Content Placeholder 4"/>
          <p:cNvSpPr>
            <a:spLocks noGrp="1"/>
          </p:cNvSpPr>
          <p:nvPr>
            <p:ph idx="13"/>
          </p:nvPr>
        </p:nvSpPr>
        <p:spPr>
          <a:xfrm>
            <a:off x="0" y="0"/>
            <a:ext cx="457200" cy="457200"/>
          </a:xfrm>
          <a:solidFill>
            <a:srgbClr val="BEBEBE"/>
          </a:solidFill>
        </p:spPr>
        <p:txBody>
          <a:bodyPr anchor="ctr"/>
          <a:lstStyle/>
          <a:p>
            <a:pPr algn="ctr"/>
            <a:r>
              <a:rPr lang="en-US" sz="1000" b="1" dirty="0"/>
              <a:t>LO 13-6</a:t>
            </a:r>
          </a:p>
        </p:txBody>
      </p:sp>
    </p:spTree>
    <p:extLst>
      <p:ext uri="{BB962C8B-B14F-4D97-AF65-F5344CB8AC3E}">
        <p14:creationId xmlns:p14="http://schemas.microsoft.com/office/powerpoint/2010/main" val="1004303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Assembling the Master Budget</a:t>
            </a:r>
            <a:br>
              <a:rPr lang="en-US" sz="3600" dirty="0"/>
            </a:br>
            <a:r>
              <a:rPr lang="en-US" sz="3600" dirty="0"/>
              <a:t>for a Manufacturing Firm</a:t>
            </a:r>
            <a:endParaRPr lang="en-US" sz="1200" dirty="0"/>
          </a:p>
        </p:txBody>
      </p:sp>
      <p:pic>
        <p:nvPicPr>
          <p:cNvPr id="15" name="Picture 2" descr="Diagram depicts a master budget process.&#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69522" y="1381538"/>
            <a:ext cx="4804957" cy="48674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Content Placeholder 3"/>
          <p:cNvSpPr>
            <a:spLocks noGrp="1"/>
          </p:cNvSpPr>
          <p:nvPr>
            <p:ph idx="13"/>
          </p:nvPr>
        </p:nvSpPr>
        <p:spPr>
          <a:xfrm>
            <a:off x="0" y="0"/>
            <a:ext cx="457200" cy="457200"/>
          </a:xfrm>
          <a:solidFill>
            <a:srgbClr val="BEBEBE"/>
          </a:solidFill>
        </p:spPr>
        <p:txBody>
          <a:bodyPr anchor="ctr"/>
          <a:lstStyle/>
          <a:p>
            <a:pPr algn="ctr"/>
            <a:r>
              <a:rPr lang="en-US" sz="1000" b="1" dirty="0"/>
              <a:t>LO 13-6</a:t>
            </a:r>
          </a:p>
        </p:txBody>
      </p:sp>
      <p:sp>
        <p:nvSpPr>
          <p:cNvPr id="16" name="Text Placeholder 4"/>
          <p:cNvSpPr>
            <a:spLocks noGrp="1"/>
          </p:cNvSpPr>
          <p:nvPr>
            <p:ph type="body" sz="quarter" idx="14"/>
          </p:nvPr>
        </p:nvSpPr>
        <p:spPr>
          <a:xfrm>
            <a:off x="3337560" y="6477000"/>
            <a:ext cx="2468880" cy="182880"/>
          </a:xfrm>
          <a:prstGeom prst="rect">
            <a:avLst/>
          </a:prstGeom>
        </p:spPr>
        <p:txBody>
          <a:bodyPr/>
          <a:lstStyle/>
          <a:p>
            <a:r>
              <a:rPr lang="en-US" dirty="0">
                <a:latin typeface="+mj-lt"/>
                <a:cs typeface="Arial" panose="020B0604020202020204" pitchFamily="34" charset="0"/>
                <a:hlinkClick r:id="rId3" action="ppaction://hlinksldjump"/>
              </a:rPr>
              <a:t>Access the text alternative for these images</a:t>
            </a:r>
          </a:p>
        </p:txBody>
      </p:sp>
    </p:spTree>
    <p:extLst>
      <p:ext uri="{BB962C8B-B14F-4D97-AF65-F5344CB8AC3E}">
        <p14:creationId xmlns:p14="http://schemas.microsoft.com/office/powerpoint/2010/main" val="338906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Budgeting Retail and Wholesale Organizations</a:t>
            </a:r>
            <a:r>
              <a:rPr lang="en-US" sz="1200" dirty="0"/>
              <a:t> 1</a:t>
            </a:r>
          </a:p>
        </p:txBody>
      </p:sp>
      <p:sp>
        <p:nvSpPr>
          <p:cNvPr id="3" name="Content Placeholder 2"/>
          <p:cNvSpPr>
            <a:spLocks noGrp="1"/>
          </p:cNvSpPr>
          <p:nvPr>
            <p:ph idx="1"/>
          </p:nvPr>
        </p:nvSpPr>
        <p:spPr>
          <a:xfrm>
            <a:off x="457200" y="1534160"/>
            <a:ext cx="8229600" cy="914400"/>
          </a:xfrm>
          <a:solidFill>
            <a:srgbClr val="C6D9F1"/>
          </a:solidFill>
        </p:spPr>
        <p:txBody>
          <a:bodyPr/>
          <a:lstStyle/>
          <a:p>
            <a:pPr marL="1554480" indent="-1554480"/>
            <a:r>
              <a:rPr lang="en-US" altLang="en-US" sz="2800" b="1" dirty="0">
                <a:solidFill>
                  <a:srgbClr val="0000CC"/>
                </a:solidFill>
              </a:rPr>
              <a:t>LO 13-7</a:t>
            </a:r>
            <a:r>
              <a:rPr lang="en-US" altLang="en-US" sz="2800" dirty="0">
                <a:solidFill>
                  <a:srgbClr val="0000CC"/>
                </a:solidFill>
              </a:rPr>
              <a:t>	</a:t>
            </a:r>
            <a:r>
              <a:rPr lang="en-US" altLang="en-US" sz="2400" dirty="0"/>
              <a:t>Explain budgeting in merchandising and service organizations.</a:t>
            </a:r>
          </a:p>
        </p:txBody>
      </p:sp>
      <p:pic>
        <p:nvPicPr>
          <p:cNvPr id="11" name="Picture 3" descr="A flow diagram as a simplified illustration of the way the budgeted balance sheets are arrived at.&#10;"/>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849015" y="2590800"/>
            <a:ext cx="7445970" cy="3987800"/>
          </a:xfrm>
        </p:spPr>
      </p:pic>
      <p:sp>
        <p:nvSpPr>
          <p:cNvPr id="9" name="Content Placeholder 4"/>
          <p:cNvSpPr>
            <a:spLocks noGrp="1"/>
          </p:cNvSpPr>
          <p:nvPr>
            <p:ph idx="14"/>
          </p:nvPr>
        </p:nvSpPr>
        <p:spPr>
          <a:xfrm>
            <a:off x="0" y="0"/>
            <a:ext cx="457200" cy="457200"/>
          </a:xfrm>
          <a:solidFill>
            <a:srgbClr val="BEBEBE"/>
          </a:solidFill>
        </p:spPr>
        <p:txBody>
          <a:bodyPr anchor="ctr"/>
          <a:lstStyle/>
          <a:p>
            <a:pPr algn="ctr"/>
            <a:r>
              <a:rPr lang="en-US" sz="1000" b="1" dirty="0"/>
              <a:t>LO 13-7</a:t>
            </a:r>
          </a:p>
        </p:txBody>
      </p:sp>
      <p:sp>
        <p:nvSpPr>
          <p:cNvPr id="6" name="Text Placeholder 5"/>
          <p:cNvSpPr>
            <a:spLocks noGrp="1"/>
          </p:cNvSpPr>
          <p:nvPr>
            <p:ph type="body" sz="quarter" idx="16"/>
          </p:nvPr>
        </p:nvSpPr>
        <p:spPr>
          <a:xfrm>
            <a:off x="3429000" y="6477000"/>
            <a:ext cx="2286000" cy="182880"/>
          </a:xfrm>
          <a:prstGeom prst="rect">
            <a:avLst/>
          </a:prstGeom>
        </p:spPr>
        <p:txBody>
          <a:bodyPr/>
          <a:lstStyle/>
          <a:p>
            <a:r>
              <a:rPr lang="en-US" dirty="0">
                <a:latin typeface="+mj-lt"/>
                <a:cs typeface="Arial" panose="020B0604020202020204" pitchFamily="34" charset="0"/>
                <a:hlinkClick r:id="rId3" action="ppaction://hlinksldjump"/>
              </a:rPr>
              <a:t>Access the text alternative for these images</a:t>
            </a:r>
          </a:p>
        </p:txBody>
      </p:sp>
    </p:spTree>
    <p:extLst>
      <p:ext uri="{BB962C8B-B14F-4D97-AF65-F5344CB8AC3E}">
        <p14:creationId xmlns:p14="http://schemas.microsoft.com/office/powerpoint/2010/main" val="17737602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Budgeting Retail and Wholesale Organizations</a:t>
            </a:r>
            <a:r>
              <a:rPr lang="en-US" sz="1200" dirty="0"/>
              <a:t> 2</a:t>
            </a:r>
          </a:p>
        </p:txBody>
      </p:sp>
      <p:sp>
        <p:nvSpPr>
          <p:cNvPr id="3" name="Content Placeholder 2"/>
          <p:cNvSpPr>
            <a:spLocks noGrp="1"/>
          </p:cNvSpPr>
          <p:nvPr>
            <p:ph idx="1"/>
          </p:nvPr>
        </p:nvSpPr>
        <p:spPr>
          <a:xfrm>
            <a:off x="457200" y="1295400"/>
            <a:ext cx="8229600" cy="914400"/>
          </a:xfrm>
        </p:spPr>
        <p:txBody>
          <a:bodyPr/>
          <a:lstStyle/>
          <a:p>
            <a:pPr algn="ctr">
              <a:spcBef>
                <a:spcPts val="0"/>
              </a:spcBef>
            </a:pPr>
            <a:r>
              <a:rPr lang="en-US" sz="2400" dirty="0"/>
              <a:t>Castro Audio &amp; Video, Inc.</a:t>
            </a:r>
          </a:p>
          <a:p>
            <a:pPr algn="ctr">
              <a:spcBef>
                <a:spcPts val="0"/>
              </a:spcBef>
            </a:pPr>
            <a:r>
              <a:rPr lang="en-US" sz="2400" dirty="0"/>
              <a:t>Estimated Information for Retail Operations</a:t>
            </a:r>
          </a:p>
        </p:txBody>
      </p:sp>
      <p:graphicFrame>
        <p:nvGraphicFramePr>
          <p:cNvPr id="5" name="Table 3"/>
          <p:cNvGraphicFramePr>
            <a:graphicFrameLocks noGrp="1"/>
          </p:cNvGraphicFramePr>
          <p:nvPr>
            <p:extLst>
              <p:ext uri="{D42A27DB-BD31-4B8C-83A1-F6EECF244321}">
                <p14:modId xmlns:p14="http://schemas.microsoft.com/office/powerpoint/2010/main" val="3621634882"/>
              </p:ext>
            </p:extLst>
          </p:nvPr>
        </p:nvGraphicFramePr>
        <p:xfrm>
          <a:off x="1989406" y="2590800"/>
          <a:ext cx="5165188" cy="1483360"/>
        </p:xfrm>
        <a:graphic>
          <a:graphicData uri="http://schemas.openxmlformats.org/drawingml/2006/table">
            <a:tbl>
              <a:tblPr firstRow="1" bandRow="1">
                <a:tableStyleId>{5C22544A-7EE6-4342-B048-85BDC9FD1C3A}</a:tableStyleId>
              </a:tblPr>
              <a:tblGrid>
                <a:gridCol w="3291840">
                  <a:extLst>
                    <a:ext uri="{9D8B030D-6E8A-4147-A177-3AD203B41FA5}">
                      <a16:colId xmlns:a16="http://schemas.microsoft.com/office/drawing/2014/main" val="1645173426"/>
                    </a:ext>
                  </a:extLst>
                </a:gridCol>
                <a:gridCol w="1873348">
                  <a:extLst>
                    <a:ext uri="{9D8B030D-6E8A-4147-A177-3AD203B41FA5}">
                      <a16:colId xmlns:a16="http://schemas.microsoft.com/office/drawing/2014/main" val="2049701502"/>
                    </a:ext>
                  </a:extLst>
                </a:gridCol>
              </a:tblGrid>
              <a:tr h="370840">
                <a:tc>
                  <a:txBody>
                    <a:bodyPr/>
                    <a:lstStyle/>
                    <a:p>
                      <a:pPr algn="l"/>
                      <a:r>
                        <a:rPr lang="en-US" sz="1800" b="0" dirty="0">
                          <a:solidFill>
                            <a:schemeClr val="tx1"/>
                          </a:solidFill>
                          <a:latin typeface="Arial" panose="020B0604020202020204" pitchFamily="34" charset="0"/>
                          <a:cs typeface="Arial" panose="020B0604020202020204" pitchFamily="34" charset="0"/>
                        </a:rPr>
                        <a:t>Estimated sales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DFF4FC"/>
                    </a:solidFill>
                  </a:tcPr>
                </a:tc>
                <a:tc>
                  <a:txBody>
                    <a:bodyPr/>
                    <a:lstStyle/>
                    <a:p>
                      <a:pPr algn="r"/>
                      <a:r>
                        <a:rPr lang="en-US" sz="1800" b="0" dirty="0">
                          <a:solidFill>
                            <a:schemeClr val="tx1"/>
                          </a:solidFill>
                          <a:latin typeface="Arial" panose="020B0604020202020204" pitchFamily="34" charset="0"/>
                          <a:cs typeface="Arial" panose="020B0604020202020204" pitchFamily="34" charset="0"/>
                        </a:rPr>
                        <a:t>300 units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DFF4FC"/>
                    </a:solidFill>
                  </a:tcPr>
                </a:tc>
                <a:extLst>
                  <a:ext uri="{0D108BD9-81ED-4DB2-BD59-A6C34878D82A}">
                    <a16:rowId xmlns:a16="http://schemas.microsoft.com/office/drawing/2014/main" val="1929965204"/>
                  </a:ext>
                </a:extLst>
              </a:tr>
              <a:tr h="370840">
                <a:tc>
                  <a:txBody>
                    <a:bodyPr/>
                    <a:lstStyle/>
                    <a:p>
                      <a:pPr algn="l"/>
                      <a:r>
                        <a:rPr lang="en-US" sz="1800" b="0" dirty="0">
                          <a:solidFill>
                            <a:schemeClr val="tx1"/>
                          </a:solidFill>
                          <a:latin typeface="Arial" panose="020B0604020202020204" pitchFamily="34" charset="0"/>
                          <a:cs typeface="Arial" panose="020B0604020202020204" pitchFamily="34" charset="0"/>
                        </a:rPr>
                        <a:t>Estimated ending inventory</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FF4FC"/>
                    </a:solidFill>
                  </a:tcPr>
                </a:tc>
                <a:tc>
                  <a:txBody>
                    <a:bodyPr/>
                    <a:lstStyle/>
                    <a:p>
                      <a:pPr algn="r"/>
                      <a:r>
                        <a:rPr lang="en-US" sz="1800" b="0" dirty="0">
                          <a:solidFill>
                            <a:schemeClr val="tx1"/>
                          </a:solidFill>
                          <a:latin typeface="Arial" panose="020B0604020202020204" pitchFamily="34" charset="0"/>
                          <a:cs typeface="Arial" panose="020B0604020202020204" pitchFamily="34" charset="0"/>
                        </a:rPr>
                        <a:t>5</a:t>
                      </a:r>
                    </a:p>
                  </a:txBody>
                  <a:tcPr marR="64008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FF4FC"/>
                    </a:solidFill>
                  </a:tcPr>
                </a:tc>
                <a:extLst>
                  <a:ext uri="{0D108BD9-81ED-4DB2-BD59-A6C34878D82A}">
                    <a16:rowId xmlns:a16="http://schemas.microsoft.com/office/drawing/2014/main" val="2004548280"/>
                  </a:ext>
                </a:extLst>
              </a:tr>
              <a:tr h="370840">
                <a:tc>
                  <a:txBody>
                    <a:bodyPr/>
                    <a:lstStyle/>
                    <a:p>
                      <a:pPr algn="l"/>
                      <a:r>
                        <a:rPr lang="en-US" sz="1800" b="0" dirty="0">
                          <a:solidFill>
                            <a:schemeClr val="tx1"/>
                          </a:solidFill>
                          <a:latin typeface="Arial" panose="020B0604020202020204" pitchFamily="34" charset="0"/>
                          <a:cs typeface="Arial" panose="020B0604020202020204" pitchFamily="34" charset="0"/>
                        </a:rPr>
                        <a:t>Estimated beginning inventory</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FF4FC"/>
                    </a:solidFill>
                  </a:tcPr>
                </a:tc>
                <a:tc>
                  <a:txBody>
                    <a:bodyPr/>
                    <a:lstStyle/>
                    <a:p>
                      <a:pPr algn="r"/>
                      <a:r>
                        <a:rPr lang="en-US" sz="1800" b="0" u="none" baseline="0" dirty="0">
                          <a:solidFill>
                            <a:schemeClr val="tx1"/>
                          </a:solidFill>
                          <a:latin typeface="Arial" panose="020B0604020202020204" pitchFamily="34" charset="0"/>
                          <a:cs typeface="Arial" panose="020B0604020202020204" pitchFamily="34" charset="0"/>
                        </a:rPr>
                        <a:t>2</a:t>
                      </a:r>
                    </a:p>
                  </a:txBody>
                  <a:tcPr marR="64008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FF4FC"/>
                    </a:solidFill>
                  </a:tcPr>
                </a:tc>
                <a:extLst>
                  <a:ext uri="{0D108BD9-81ED-4DB2-BD59-A6C34878D82A}">
                    <a16:rowId xmlns:a16="http://schemas.microsoft.com/office/drawing/2014/main" val="72501378"/>
                  </a:ext>
                </a:extLst>
              </a:tr>
              <a:tr h="370840">
                <a:tc>
                  <a:txBody>
                    <a:bodyPr/>
                    <a:lstStyle/>
                    <a:p>
                      <a:pPr algn="l"/>
                      <a:r>
                        <a:rPr lang="en-US" sz="1800" b="0" dirty="0">
                          <a:solidFill>
                            <a:schemeClr val="tx1"/>
                          </a:solidFill>
                          <a:latin typeface="Arial" panose="020B0604020202020204" pitchFamily="34" charset="0"/>
                          <a:cs typeface="Arial" panose="020B0604020202020204" pitchFamily="34" charset="0"/>
                        </a:rPr>
                        <a:t>Estimated cost per unit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4FC"/>
                    </a:solidFill>
                  </a:tcPr>
                </a:tc>
                <a:tc>
                  <a:txBody>
                    <a:bodyPr/>
                    <a:lstStyle/>
                    <a:p>
                      <a:pPr algn="r"/>
                      <a:r>
                        <a:rPr lang="en-US" sz="1800" b="0" u="none" baseline="0" dirty="0">
                          <a:solidFill>
                            <a:schemeClr val="tx1"/>
                          </a:solidFill>
                          <a:latin typeface="Arial" panose="020B0604020202020204" pitchFamily="34" charset="0"/>
                          <a:cs typeface="Arial" panose="020B0604020202020204" pitchFamily="34" charset="0"/>
                        </a:rPr>
                        <a:t>$1,725</a:t>
                      </a:r>
                    </a:p>
                  </a:txBody>
                  <a:tcPr marR="64008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4FC"/>
                    </a:solidFill>
                  </a:tcPr>
                </a:tc>
                <a:extLst>
                  <a:ext uri="{0D108BD9-81ED-4DB2-BD59-A6C34878D82A}">
                    <a16:rowId xmlns:a16="http://schemas.microsoft.com/office/drawing/2014/main" val="240704610"/>
                  </a:ext>
                </a:extLst>
              </a:tr>
            </a:tbl>
          </a:graphicData>
        </a:graphic>
      </p:graphicFrame>
      <p:sp>
        <p:nvSpPr>
          <p:cNvPr id="7" name="Content Placeholder 4"/>
          <p:cNvSpPr>
            <a:spLocks noGrp="1"/>
          </p:cNvSpPr>
          <p:nvPr>
            <p:ph idx="13"/>
          </p:nvPr>
        </p:nvSpPr>
        <p:spPr>
          <a:xfrm>
            <a:off x="0" y="0"/>
            <a:ext cx="457200" cy="457200"/>
          </a:xfrm>
          <a:solidFill>
            <a:srgbClr val="BEBEBE"/>
          </a:solidFill>
        </p:spPr>
        <p:txBody>
          <a:bodyPr anchor="ctr"/>
          <a:lstStyle/>
          <a:p>
            <a:pPr algn="ctr"/>
            <a:r>
              <a:rPr lang="en-US" sz="1000" b="1" dirty="0"/>
              <a:t>LO 13-7</a:t>
            </a:r>
          </a:p>
        </p:txBody>
      </p:sp>
    </p:spTree>
    <p:extLst>
      <p:ext uri="{BB962C8B-B14F-4D97-AF65-F5344CB8AC3E}">
        <p14:creationId xmlns:p14="http://schemas.microsoft.com/office/powerpoint/2010/main" val="3330278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Budgeting Retail and Wholesale Organizations</a:t>
            </a:r>
            <a:r>
              <a:rPr lang="en-US" sz="1200" dirty="0"/>
              <a:t> 3</a:t>
            </a:r>
          </a:p>
        </p:txBody>
      </p:sp>
      <p:sp>
        <p:nvSpPr>
          <p:cNvPr id="3" name="Content Placeholder 2"/>
          <p:cNvSpPr>
            <a:spLocks noGrp="1"/>
          </p:cNvSpPr>
          <p:nvPr>
            <p:ph idx="1"/>
          </p:nvPr>
        </p:nvSpPr>
        <p:spPr>
          <a:xfrm>
            <a:off x="2743200" y="2057400"/>
            <a:ext cx="4267200" cy="1097280"/>
          </a:xfrm>
        </p:spPr>
        <p:txBody>
          <a:bodyPr/>
          <a:lstStyle/>
          <a:p>
            <a:pPr>
              <a:spcBef>
                <a:spcPts val="0"/>
              </a:spcBef>
            </a:pPr>
            <a:r>
              <a:rPr lang="en-US" sz="2000" b="1" dirty="0"/>
              <a:t>CASTRO AUDIO &amp; VIDEO, INC.</a:t>
            </a:r>
          </a:p>
          <a:p>
            <a:pPr>
              <a:spcBef>
                <a:spcPts val="0"/>
              </a:spcBef>
            </a:pPr>
            <a:r>
              <a:rPr lang="en-US" sz="2000" b="1" dirty="0"/>
              <a:t>Merchandise Purchases Budget</a:t>
            </a:r>
          </a:p>
          <a:p>
            <a:pPr>
              <a:spcBef>
                <a:spcPts val="0"/>
              </a:spcBef>
            </a:pPr>
            <a:r>
              <a:rPr lang="en-US" sz="2000" b="1" dirty="0"/>
              <a:t>For the Year Ended December 31</a:t>
            </a:r>
          </a:p>
        </p:txBody>
      </p:sp>
      <p:graphicFrame>
        <p:nvGraphicFramePr>
          <p:cNvPr id="8" name="Table 3"/>
          <p:cNvGraphicFramePr>
            <a:graphicFrameLocks noGrp="1"/>
          </p:cNvGraphicFramePr>
          <p:nvPr>
            <p:extLst>
              <p:ext uri="{D42A27DB-BD31-4B8C-83A1-F6EECF244321}">
                <p14:modId xmlns:p14="http://schemas.microsoft.com/office/powerpoint/2010/main" val="4157088257"/>
              </p:ext>
            </p:extLst>
          </p:nvPr>
        </p:nvGraphicFramePr>
        <p:xfrm>
          <a:off x="1371600" y="1722120"/>
          <a:ext cx="6400800" cy="4754880"/>
        </p:xfrm>
        <a:graphic>
          <a:graphicData uri="http://schemas.openxmlformats.org/drawingml/2006/table">
            <a:tbl>
              <a:tblPr firstRow="1" bandRow="1">
                <a:tableStyleId>{5C22544A-7EE6-4342-B048-85BDC9FD1C3A}</a:tableStyleId>
              </a:tblPr>
              <a:tblGrid>
                <a:gridCol w="640080">
                  <a:extLst>
                    <a:ext uri="{9D8B030D-6E8A-4147-A177-3AD203B41FA5}">
                      <a16:colId xmlns:a16="http://schemas.microsoft.com/office/drawing/2014/main" val="4125060767"/>
                    </a:ext>
                  </a:extLst>
                </a:gridCol>
                <a:gridCol w="3840480">
                  <a:extLst>
                    <a:ext uri="{9D8B030D-6E8A-4147-A177-3AD203B41FA5}">
                      <a16:colId xmlns:a16="http://schemas.microsoft.com/office/drawing/2014/main" val="4194237438"/>
                    </a:ext>
                  </a:extLst>
                </a:gridCol>
                <a:gridCol w="1097280">
                  <a:extLst>
                    <a:ext uri="{9D8B030D-6E8A-4147-A177-3AD203B41FA5}">
                      <a16:colId xmlns:a16="http://schemas.microsoft.com/office/drawing/2014/main" val="3697610465"/>
                    </a:ext>
                  </a:extLst>
                </a:gridCol>
                <a:gridCol w="822960">
                  <a:extLst>
                    <a:ext uri="{9D8B030D-6E8A-4147-A177-3AD203B41FA5}">
                      <a16:colId xmlns:a16="http://schemas.microsoft.com/office/drawing/2014/main" val="516298037"/>
                    </a:ext>
                  </a:extLst>
                </a:gridCol>
              </a:tblGrid>
              <a:tr h="274320">
                <a:tc>
                  <a:txBody>
                    <a:bodyPr/>
                    <a:lstStyle/>
                    <a:p>
                      <a:pPr algn="ctr">
                        <a:lnSpc>
                          <a:spcPct val="100000"/>
                        </a:lnSpc>
                      </a:pPr>
                      <a:endParaRPr lang="en-US" sz="18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800" b="0" dirty="0">
                          <a:solidFill>
                            <a:schemeClr val="tx1"/>
                          </a:solidFill>
                          <a:latin typeface="Arial" panose="020B0604020202020204" pitchFamily="34" charset="0"/>
                          <a:cs typeface="Arial" panose="020B0604020202020204" pitchFamily="34"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800" b="0" dirty="0">
                          <a:solidFill>
                            <a:schemeClr val="tx1"/>
                          </a:solidFill>
                          <a:latin typeface="Arial" panose="020B0604020202020204" pitchFamily="34" charset="0"/>
                          <a:cs typeface="Arial" panose="020B0604020202020204" pitchFamily="34"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800" b="0" dirty="0">
                          <a:solidFill>
                            <a:schemeClr val="tx1"/>
                          </a:solidFill>
                          <a:latin typeface="Arial" panose="020B0604020202020204" pitchFamily="34" charset="0"/>
                          <a:cs typeface="Arial" panose="020B0604020202020204" pitchFamily="34"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5864265"/>
                  </a:ext>
                </a:extLst>
              </a:tr>
              <a:tr h="274320">
                <a:tc>
                  <a:txBody>
                    <a:bodyPr/>
                    <a:lstStyle/>
                    <a:p>
                      <a:pPr algn="ctr">
                        <a:lnSpc>
                          <a:spcPct val="100000"/>
                        </a:lnSpc>
                      </a:pPr>
                      <a:r>
                        <a:rPr lang="en-US" sz="1800" b="0" dirty="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18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1800" b="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1800" b="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1202159"/>
                  </a:ext>
                </a:extLst>
              </a:tr>
              <a:tr h="274320">
                <a:tc>
                  <a:txBody>
                    <a:bodyPr/>
                    <a:lstStyle/>
                    <a:p>
                      <a:pPr algn="ctr">
                        <a:lnSpc>
                          <a:spcPct val="100000"/>
                        </a:lnSpc>
                      </a:pPr>
                      <a:r>
                        <a:rPr lang="en-US" sz="1800" b="0" dirty="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18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1800" b="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US" sz="1800" b="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1792482"/>
                  </a:ext>
                </a:extLst>
              </a:tr>
              <a:tr h="274320">
                <a:tc>
                  <a:txBody>
                    <a:bodyPr/>
                    <a:lstStyle/>
                    <a:p>
                      <a:pPr algn="ctr">
                        <a:lnSpc>
                          <a:spcPct val="100000"/>
                        </a:lnSpc>
                      </a:pPr>
                      <a:r>
                        <a:rPr lang="en-US" sz="1800" b="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US" sz="18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endParaRPr lang="en-US" sz="1800" b="0" u="none"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800" b="0" u="none"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7014178"/>
                  </a:ext>
                </a:extLst>
              </a:tr>
              <a:tr h="274320">
                <a:tc>
                  <a:txBody>
                    <a:bodyPr/>
                    <a:lstStyle/>
                    <a:p>
                      <a:pPr algn="ctr">
                        <a:lnSpc>
                          <a:spcPct val="100000"/>
                        </a:lnSpc>
                      </a:pPr>
                      <a:r>
                        <a:rPr lang="en-US" sz="1800" b="0" dirty="0">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800" b="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800" b="0">
                          <a:effectLst/>
                          <a:latin typeface="Arial" panose="020B0604020202020204" pitchFamily="34" charset="0"/>
                          <a:ea typeface="Calibri" panose="020F0502020204030204" pitchFamily="34" charset="0"/>
                          <a:cs typeface="Arial" panose="020B0604020202020204" pitchFamily="34" charset="0"/>
                        </a:rPr>
                        <a:t> </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800" b="0">
                          <a:effectLst/>
                          <a:latin typeface="Arial" panose="020B0604020202020204" pitchFamily="34" charset="0"/>
                          <a:ea typeface="Calibri" panose="020F0502020204030204" pitchFamily="34" charset="0"/>
                          <a:cs typeface="Arial" panose="020B0604020202020204" pitchFamily="34" charset="0"/>
                        </a:rPr>
                        <a:t> </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663806"/>
                  </a:ext>
                </a:extLst>
              </a:tr>
              <a:tr h="274320">
                <a:tc>
                  <a:txBody>
                    <a:bodyPr/>
                    <a:lstStyle/>
                    <a:p>
                      <a:pPr algn="ctr">
                        <a:lnSpc>
                          <a:spcPct val="100000"/>
                        </a:lnSpc>
                      </a:pPr>
                      <a:r>
                        <a:rPr lang="en-US" sz="1800" b="0" dirty="0">
                          <a:latin typeface="Arial" panose="020B0604020202020204" pitchFamily="34" charset="0"/>
                          <a:cs typeface="Arial" panose="020B0604020202020204" pitchFamily="34" charset="0"/>
                        </a:rPr>
                        <a:t>5</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800" b="0" dirty="0">
                          <a:effectLst/>
                          <a:latin typeface="Arial" panose="020B0604020202020204" pitchFamily="34" charset="0"/>
                          <a:ea typeface="Calibri" panose="020F0502020204030204" pitchFamily="34" charset="0"/>
                          <a:cs typeface="Arial" panose="020B0604020202020204" pitchFamily="34" charset="0"/>
                        </a:rPr>
                        <a:t>Estimated sales (units)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800" b="0" dirty="0">
                          <a:effectLst/>
                          <a:latin typeface="Arial" panose="020B0604020202020204" pitchFamily="34" charset="0"/>
                          <a:ea typeface="Calibri" panose="020F0502020204030204" pitchFamily="34" charset="0"/>
                          <a:cs typeface="Arial" panose="020B0604020202020204" pitchFamily="34" charset="0"/>
                        </a:rPr>
                        <a:t>300</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800" b="0">
                          <a:effectLst/>
                          <a:latin typeface="Arial" panose="020B0604020202020204" pitchFamily="34" charset="0"/>
                          <a:ea typeface="Calibri" panose="020F0502020204030204" pitchFamily="34" charset="0"/>
                          <a:cs typeface="Arial" panose="020B0604020202020204" pitchFamily="34" charset="0"/>
                        </a:rPr>
                        <a:t>units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1137825"/>
                  </a:ext>
                </a:extLst>
              </a:tr>
              <a:tr h="274320">
                <a:tc>
                  <a:txBody>
                    <a:bodyPr/>
                    <a:lstStyle/>
                    <a:p>
                      <a:pPr algn="ctr">
                        <a:lnSpc>
                          <a:spcPct val="100000"/>
                        </a:lnSpc>
                      </a:pPr>
                      <a:r>
                        <a:rPr lang="en-US" sz="1800" b="0" dirty="0">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800" b="0" dirty="0">
                          <a:effectLst/>
                          <a:latin typeface="Arial" panose="020B0604020202020204" pitchFamily="34" charset="0"/>
                          <a:ea typeface="Calibri" panose="020F0502020204030204" pitchFamily="34" charset="0"/>
                          <a:cs typeface="Arial" panose="020B0604020202020204" pitchFamily="34" charset="0"/>
                        </a:rPr>
                        <a:t>Add estimated ending inventory</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800" b="0" u="sng" dirty="0">
                          <a:effectLst/>
                          <a:latin typeface="Arial" panose="020B0604020202020204" pitchFamily="34" charset="0"/>
                          <a:ea typeface="Calibri" panose="020F0502020204030204" pitchFamily="34" charset="0"/>
                          <a:cs typeface="Arial" panose="020B0604020202020204" pitchFamily="34" charset="0"/>
                        </a:rPr>
                        <a:t>             5</a:t>
                      </a:r>
                      <a:endParaRPr lang="en-US"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800" b="0">
                          <a:effectLst/>
                          <a:latin typeface="Arial" panose="020B0604020202020204" pitchFamily="34" charset="0"/>
                          <a:ea typeface="Calibri" panose="020F0502020204030204" pitchFamily="34" charset="0"/>
                          <a:cs typeface="Arial" panose="020B0604020202020204" pitchFamily="34" charset="0"/>
                        </a:rPr>
                        <a:t> </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9202445"/>
                  </a:ext>
                </a:extLst>
              </a:tr>
              <a:tr h="274320">
                <a:tc>
                  <a:txBody>
                    <a:bodyPr/>
                    <a:lstStyle/>
                    <a:p>
                      <a:pPr algn="ctr">
                        <a:lnSpc>
                          <a:spcPct val="100000"/>
                        </a:lnSpc>
                      </a:pPr>
                      <a:r>
                        <a:rPr lang="en-US" sz="1800" b="0" dirty="0">
                          <a:latin typeface="Arial" panose="020B0604020202020204" pitchFamily="34" charset="0"/>
                          <a:cs typeface="Arial" panose="020B0604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800" b="0">
                          <a:effectLst/>
                          <a:latin typeface="Arial" panose="020B0604020202020204" pitchFamily="34" charset="0"/>
                          <a:ea typeface="Calibri" panose="020F0502020204030204" pitchFamily="34" charset="0"/>
                          <a:cs typeface="Arial" panose="020B0604020202020204" pitchFamily="34" charset="0"/>
                        </a:rPr>
                        <a:t>Total merchandise needs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800" b="0" dirty="0">
                          <a:effectLst/>
                          <a:latin typeface="Arial" panose="020B0604020202020204" pitchFamily="34" charset="0"/>
                          <a:ea typeface="Calibri" panose="020F0502020204030204" pitchFamily="34" charset="0"/>
                          <a:cs typeface="Arial" panose="020B0604020202020204" pitchFamily="34" charset="0"/>
                        </a:rPr>
                        <a:t>305</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800" b="0">
                          <a:effectLst/>
                          <a:latin typeface="Arial" panose="020B0604020202020204" pitchFamily="34" charset="0"/>
                          <a:ea typeface="Calibri" panose="020F0502020204030204" pitchFamily="34" charset="0"/>
                          <a:cs typeface="Arial" panose="020B0604020202020204" pitchFamily="34" charset="0"/>
                        </a:rPr>
                        <a:t> </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9024778"/>
                  </a:ext>
                </a:extLst>
              </a:tr>
              <a:tr h="274320">
                <a:tc>
                  <a:txBody>
                    <a:bodyPr/>
                    <a:lstStyle/>
                    <a:p>
                      <a:pPr algn="ctr">
                        <a:lnSpc>
                          <a:spcPct val="100000"/>
                        </a:lnSpc>
                      </a:pPr>
                      <a:r>
                        <a:rPr lang="en-US" sz="1800" b="0" dirty="0">
                          <a:latin typeface="Arial" panose="020B0604020202020204" pitchFamily="34" charset="0"/>
                          <a:cs typeface="Arial" panose="020B0604020202020204" pitchFamily="34" charset="0"/>
                        </a:rPr>
                        <a:t>8</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800" b="0">
                          <a:effectLst/>
                          <a:latin typeface="Arial" panose="020B0604020202020204" pitchFamily="34" charset="0"/>
                          <a:ea typeface="Calibri" panose="020F0502020204030204" pitchFamily="34" charset="0"/>
                          <a:cs typeface="Arial" panose="020B0604020202020204" pitchFamily="34" charset="0"/>
                        </a:rPr>
                        <a:t>Less beginning inventory</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800" b="0" u="sng" dirty="0">
                          <a:effectLst/>
                          <a:latin typeface="Arial" panose="020B0604020202020204" pitchFamily="34" charset="0"/>
                          <a:ea typeface="Calibri" panose="020F0502020204030204" pitchFamily="34" charset="0"/>
                          <a:cs typeface="Arial" panose="020B0604020202020204" pitchFamily="34" charset="0"/>
                        </a:rPr>
                        <a:t>            </a:t>
                      </a:r>
                      <a:r>
                        <a:rPr lang="en-US" sz="1800" b="0" u="sng" baseline="0" dirty="0">
                          <a:effectLst/>
                          <a:latin typeface="Arial" panose="020B0604020202020204" pitchFamily="34" charset="0"/>
                          <a:ea typeface="Calibri" panose="020F0502020204030204" pitchFamily="34" charset="0"/>
                          <a:cs typeface="Arial" panose="020B0604020202020204" pitchFamily="34" charset="0"/>
                        </a:rPr>
                        <a:t> </a:t>
                      </a:r>
                      <a:r>
                        <a:rPr lang="en-US" sz="1800" b="0" u="sng" dirty="0">
                          <a:effectLst/>
                          <a:latin typeface="Arial" panose="020B0604020202020204" pitchFamily="34" charset="0"/>
                          <a:ea typeface="Calibri" panose="020F0502020204030204" pitchFamily="34" charset="0"/>
                          <a:cs typeface="Arial" panose="020B0604020202020204" pitchFamily="34" charset="0"/>
                        </a:rPr>
                        <a:t>2</a:t>
                      </a:r>
                      <a:endParaRPr lang="en-US"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800" b="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198630"/>
                  </a:ext>
                </a:extLst>
              </a:tr>
              <a:tr h="274320">
                <a:tc>
                  <a:txBody>
                    <a:bodyPr/>
                    <a:lstStyle/>
                    <a:p>
                      <a:pPr algn="ctr">
                        <a:lnSpc>
                          <a:spcPct val="100000"/>
                        </a:lnSpc>
                      </a:pPr>
                      <a:r>
                        <a:rPr lang="en-US" sz="1800" b="0" dirty="0">
                          <a:latin typeface="Arial" panose="020B0604020202020204" pitchFamily="34" charset="0"/>
                          <a:cs typeface="Arial" panose="020B0604020202020204" pitchFamily="34"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800" b="0">
                          <a:effectLst/>
                          <a:latin typeface="Arial" panose="020B0604020202020204" pitchFamily="34" charset="0"/>
                          <a:ea typeface="Calibri" panose="020F0502020204030204" pitchFamily="34" charset="0"/>
                          <a:cs typeface="Arial" panose="020B0604020202020204" pitchFamily="34" charset="0"/>
                        </a:rPr>
                        <a:t>Merchandise to be purchased</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800" b="0">
                          <a:effectLst/>
                          <a:latin typeface="Arial" panose="020B0604020202020204" pitchFamily="34" charset="0"/>
                          <a:ea typeface="Calibri" panose="020F0502020204030204" pitchFamily="34" charset="0"/>
                          <a:cs typeface="Arial" panose="020B0604020202020204" pitchFamily="34" charset="0"/>
                        </a:rPr>
                        <a:t>303</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800" b="0" dirty="0">
                          <a:effectLst/>
                          <a:latin typeface="Arial" panose="020B0604020202020204" pitchFamily="34" charset="0"/>
                          <a:ea typeface="Calibri" panose="020F0502020204030204" pitchFamily="34" charset="0"/>
                          <a:cs typeface="Arial" panose="020B0604020202020204" pitchFamily="34" charset="0"/>
                        </a:rPr>
                        <a:t>units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7181488"/>
                  </a:ext>
                </a:extLst>
              </a:tr>
              <a:tr h="274320">
                <a:tc>
                  <a:txBody>
                    <a:bodyPr/>
                    <a:lstStyle/>
                    <a:p>
                      <a:pPr algn="ctr">
                        <a:lnSpc>
                          <a:spcPct val="100000"/>
                        </a:lnSpc>
                      </a:pPr>
                      <a:r>
                        <a:rPr lang="en-US" sz="1800" b="0" dirty="0">
                          <a:latin typeface="Arial" panose="020B0604020202020204" pitchFamily="34" charset="0"/>
                          <a:cs typeface="Arial" panose="020B0604020202020204" pitchFamily="34"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800" b="0" dirty="0">
                          <a:effectLst/>
                          <a:latin typeface="Arial" panose="020B0604020202020204" pitchFamily="34" charset="0"/>
                          <a:ea typeface="Calibri" panose="020F0502020204030204" pitchFamily="34" charset="0"/>
                          <a:cs typeface="Arial" panose="020B0604020202020204" pitchFamily="34" charset="0"/>
                        </a:rPr>
                        <a:t>Estimated cost per unit</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800" b="0" u="sng" dirty="0">
                          <a:effectLst/>
                          <a:latin typeface="Arial" panose="020B0604020202020204" pitchFamily="34" charset="0"/>
                          <a:ea typeface="Calibri" panose="020F0502020204030204" pitchFamily="34" charset="0"/>
                          <a:cs typeface="Arial" panose="020B0604020202020204" pitchFamily="34" charset="0"/>
                        </a:rPr>
                        <a:t>×  $1,725</a:t>
                      </a:r>
                      <a:endParaRPr lang="en-US"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800" b="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350454"/>
                  </a:ext>
                </a:extLst>
              </a:tr>
              <a:tr h="274320">
                <a:tc>
                  <a:txBody>
                    <a:bodyPr/>
                    <a:lstStyle/>
                    <a:p>
                      <a:pPr algn="ctr">
                        <a:lnSpc>
                          <a:spcPct val="100000"/>
                        </a:lnSpc>
                      </a:pPr>
                      <a:r>
                        <a:rPr lang="en-US" sz="1800" b="0" dirty="0">
                          <a:latin typeface="Arial" panose="020B0604020202020204" pitchFamily="34" charset="0"/>
                          <a:cs typeface="Arial" panose="020B0604020202020204" pitchFamily="34"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800" b="0" dirty="0">
                          <a:effectLst/>
                          <a:latin typeface="Arial" panose="020B0604020202020204" pitchFamily="34" charset="0"/>
                          <a:ea typeface="Calibri" panose="020F0502020204030204" pitchFamily="34" charset="0"/>
                          <a:cs typeface="Arial" panose="020B0604020202020204" pitchFamily="34" charset="0"/>
                        </a:rPr>
                        <a:t>Total estimated cost of merchandise</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r>
                        <a:rPr lang="en-US" sz="1800" b="0" u="dbl" baseline="0" dirty="0">
                          <a:effectLst/>
                          <a:latin typeface="Arial" panose="020B0604020202020204" pitchFamily="34" charset="0"/>
                          <a:ea typeface="Calibri" panose="020F0502020204030204" pitchFamily="34" charset="0"/>
                          <a:cs typeface="Arial" panose="020B0604020202020204" pitchFamily="34" charset="0"/>
                        </a:rPr>
                        <a:t>$522,675</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r>
                        <a:rPr lang="en-US" sz="1800" b="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4067474"/>
                  </a:ext>
                </a:extLst>
              </a:tr>
              <a:tr h="274320">
                <a:tc>
                  <a:txBody>
                    <a:bodyPr/>
                    <a:lstStyle/>
                    <a:p>
                      <a:pPr algn="ctr">
                        <a:lnSpc>
                          <a:spcPct val="100000"/>
                        </a:lnSpc>
                      </a:pPr>
                      <a:r>
                        <a:rPr lang="en-US" sz="1800" b="0" dirty="0">
                          <a:latin typeface="Arial" panose="020B0604020202020204" pitchFamily="34" charset="0"/>
                          <a:cs typeface="Arial" panose="020B0604020202020204" pitchFamily="34"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endParaRPr lang="en-US"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r">
                        <a:lnSpc>
                          <a:spcPct val="100000"/>
                        </a:lnSpc>
                        <a:spcBef>
                          <a:spcPts val="0"/>
                        </a:spcBef>
                        <a:spcAft>
                          <a:spcPts val="0"/>
                        </a:spcAft>
                      </a:pPr>
                      <a:endParaRPr lang="en-US" sz="1800" b="0" u="dbl"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0000"/>
                        </a:lnSpc>
                        <a:spcBef>
                          <a:spcPts val="0"/>
                        </a:spcBef>
                        <a:spcAft>
                          <a:spcPts val="0"/>
                        </a:spcAft>
                      </a:pPr>
                      <a:endParaRPr lang="en-US"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921308"/>
                  </a:ext>
                </a:extLst>
              </a:tr>
            </a:tbl>
          </a:graphicData>
        </a:graphic>
      </p:graphicFrame>
      <p:sp>
        <p:nvSpPr>
          <p:cNvPr id="10" name="Content Placeholder 4"/>
          <p:cNvSpPr>
            <a:spLocks noGrp="1"/>
          </p:cNvSpPr>
          <p:nvPr>
            <p:ph idx="13"/>
          </p:nvPr>
        </p:nvSpPr>
        <p:spPr>
          <a:xfrm>
            <a:off x="0" y="0"/>
            <a:ext cx="457200" cy="457200"/>
          </a:xfrm>
          <a:solidFill>
            <a:srgbClr val="BEBEBE"/>
          </a:solidFill>
        </p:spPr>
        <p:txBody>
          <a:bodyPr anchor="ctr"/>
          <a:lstStyle/>
          <a:p>
            <a:pPr algn="ctr"/>
            <a:r>
              <a:rPr lang="en-US" sz="1000" b="1" dirty="0"/>
              <a:t>LO 13-7</a:t>
            </a:r>
          </a:p>
        </p:txBody>
      </p:sp>
    </p:spTree>
    <p:extLst>
      <p:ext uri="{BB962C8B-B14F-4D97-AF65-F5344CB8AC3E}">
        <p14:creationId xmlns:p14="http://schemas.microsoft.com/office/powerpoint/2010/main" val="31118523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Budgeting in Service Organizations</a:t>
            </a:r>
            <a:endParaRPr lang="en-US" sz="1200" dirty="0"/>
          </a:p>
        </p:txBody>
      </p:sp>
      <p:pic>
        <p:nvPicPr>
          <p:cNvPr id="15" name="Picture 2" descr="A flow diagram as a simplified illustration of the way the budgeted balance sheets are arrived at.&#10;&#10;&#10;"/>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05318" y="1904999"/>
            <a:ext cx="7933364" cy="40386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Content Placeholder 3"/>
          <p:cNvSpPr>
            <a:spLocks noGrp="1"/>
          </p:cNvSpPr>
          <p:nvPr>
            <p:ph idx="13"/>
          </p:nvPr>
        </p:nvSpPr>
        <p:spPr>
          <a:xfrm>
            <a:off x="0" y="0"/>
            <a:ext cx="457200" cy="457200"/>
          </a:xfrm>
          <a:solidFill>
            <a:srgbClr val="BEBEBE"/>
          </a:solidFill>
        </p:spPr>
        <p:txBody>
          <a:bodyPr anchor="ctr"/>
          <a:lstStyle/>
          <a:p>
            <a:pPr algn="ctr"/>
            <a:r>
              <a:rPr lang="en-US" sz="1000" b="1" dirty="0"/>
              <a:t>LO 13-7</a:t>
            </a:r>
          </a:p>
        </p:txBody>
      </p:sp>
      <p:sp>
        <p:nvSpPr>
          <p:cNvPr id="5" name="Text Placeholder 4"/>
          <p:cNvSpPr>
            <a:spLocks noGrp="1"/>
          </p:cNvSpPr>
          <p:nvPr>
            <p:ph type="body" sz="quarter" idx="14"/>
          </p:nvPr>
        </p:nvSpPr>
        <p:spPr>
          <a:xfrm>
            <a:off x="3337560" y="6477000"/>
            <a:ext cx="2468880" cy="182880"/>
          </a:xfrm>
          <a:prstGeom prst="rect">
            <a:avLst/>
          </a:prstGeom>
        </p:spPr>
        <p:txBody>
          <a:bodyPr/>
          <a:lstStyle/>
          <a:p>
            <a:r>
              <a:rPr lang="en-US" dirty="0">
                <a:latin typeface="+mj-lt"/>
                <a:cs typeface="Arial" panose="020B0604020202020204" pitchFamily="34" charset="0"/>
                <a:hlinkClick r:id="rId3" action="ppaction://hlinksldjump"/>
              </a:rPr>
              <a:t>Access the text alternative for these images</a:t>
            </a:r>
          </a:p>
        </p:txBody>
      </p:sp>
    </p:spTree>
    <p:extLst>
      <p:ext uri="{BB962C8B-B14F-4D97-AF65-F5344CB8AC3E}">
        <p14:creationId xmlns:p14="http://schemas.microsoft.com/office/powerpoint/2010/main" val="25128879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Problems in Budgeting</a:t>
            </a:r>
            <a:endParaRPr lang="en-US" sz="1200" dirty="0"/>
          </a:p>
        </p:txBody>
      </p:sp>
      <p:sp>
        <p:nvSpPr>
          <p:cNvPr id="3" name="Content Placeholder 2"/>
          <p:cNvSpPr>
            <a:spLocks noGrp="1"/>
          </p:cNvSpPr>
          <p:nvPr>
            <p:ph idx="1"/>
          </p:nvPr>
        </p:nvSpPr>
        <p:spPr>
          <a:xfrm>
            <a:off x="457200" y="1295400"/>
            <a:ext cx="8229600" cy="762000"/>
          </a:xfrm>
          <a:solidFill>
            <a:srgbClr val="C6D9F1"/>
          </a:solidFill>
        </p:spPr>
        <p:txBody>
          <a:bodyPr anchor="ctr"/>
          <a:lstStyle/>
          <a:p>
            <a:pPr marL="1554480" indent="-1554480" defTabSz="365760">
              <a:spcBef>
                <a:spcPts val="0"/>
              </a:spcBef>
              <a:defRPr/>
            </a:pPr>
            <a:r>
              <a:rPr lang="en-US" sz="2800" b="1" dirty="0">
                <a:solidFill>
                  <a:srgbClr val="0000CC"/>
                </a:solidFill>
                <a:ea typeface="ＭＳ Ｐゴシック" panose="020B0600070205080204" pitchFamily="34" charset="-128"/>
              </a:rPr>
              <a:t>LO 13-8</a:t>
            </a:r>
            <a:r>
              <a:rPr lang="en-US" sz="2400" dirty="0">
                <a:ea typeface="ＭＳ Ｐゴシック" panose="020B0600070205080204" pitchFamily="34" charset="-128"/>
              </a:rPr>
              <a:t>	Explain why ethical issues arise in budgeting.</a:t>
            </a:r>
          </a:p>
        </p:txBody>
      </p:sp>
      <p:sp>
        <p:nvSpPr>
          <p:cNvPr id="12" name="Content Placeholder 3"/>
          <p:cNvSpPr>
            <a:spLocks noGrp="1"/>
          </p:cNvSpPr>
          <p:nvPr>
            <p:ph idx="13"/>
          </p:nvPr>
        </p:nvSpPr>
        <p:spPr>
          <a:xfrm>
            <a:off x="1714500" y="2382520"/>
            <a:ext cx="5715000" cy="970280"/>
          </a:xfrm>
          <a:solidFill>
            <a:srgbClr val="C9EB95"/>
          </a:solidFill>
          <a:ln>
            <a:solidFill>
              <a:schemeClr val="tx1"/>
            </a:solidFill>
          </a:ln>
        </p:spPr>
        <p:txBody>
          <a:bodyPr/>
          <a:lstStyle/>
          <a:p>
            <a:pPr algn="ctr"/>
            <a:r>
              <a:rPr lang="en-US" sz="2800" dirty="0"/>
              <a:t>Budgets can create serious ethical issues for many people. </a:t>
            </a:r>
          </a:p>
        </p:txBody>
      </p:sp>
      <p:sp>
        <p:nvSpPr>
          <p:cNvPr id="9" name="Content Placeholder 4"/>
          <p:cNvSpPr>
            <a:spLocks noGrp="1"/>
          </p:cNvSpPr>
          <p:nvPr>
            <p:ph idx="14"/>
          </p:nvPr>
        </p:nvSpPr>
        <p:spPr>
          <a:xfrm>
            <a:off x="1714500" y="3505200"/>
            <a:ext cx="5715000" cy="2667000"/>
          </a:xfrm>
          <a:solidFill>
            <a:srgbClr val="C9EB95"/>
          </a:solidFill>
          <a:ln>
            <a:solidFill>
              <a:schemeClr val="tx1"/>
            </a:solidFill>
          </a:ln>
        </p:spPr>
        <p:txBody>
          <a:bodyPr/>
          <a:lstStyle/>
          <a:p>
            <a:pPr algn="ctr"/>
            <a:r>
              <a:rPr lang="en-US" sz="2800" dirty="0"/>
              <a:t>The company must recognize the trade-off between encouraging unbiased reporting by managers and the use of budget information in performance evaluation and rewards.</a:t>
            </a:r>
          </a:p>
        </p:txBody>
      </p:sp>
      <p:sp>
        <p:nvSpPr>
          <p:cNvPr id="13" name="Content Placeholder 5"/>
          <p:cNvSpPr>
            <a:spLocks noGrp="1"/>
          </p:cNvSpPr>
          <p:nvPr>
            <p:ph idx="15"/>
          </p:nvPr>
        </p:nvSpPr>
        <p:spPr>
          <a:xfrm>
            <a:off x="0" y="0"/>
            <a:ext cx="457200" cy="457200"/>
          </a:xfrm>
          <a:solidFill>
            <a:srgbClr val="BEBEBE"/>
          </a:solidFill>
        </p:spPr>
        <p:txBody>
          <a:bodyPr anchor="ctr"/>
          <a:lstStyle/>
          <a:p>
            <a:pPr algn="ctr"/>
            <a:r>
              <a:rPr lang="en-US" sz="1000" b="1" dirty="0"/>
              <a:t>LO 13-8</a:t>
            </a:r>
          </a:p>
        </p:txBody>
      </p:sp>
    </p:spTree>
    <p:extLst>
      <p:ext uri="{BB962C8B-B14F-4D97-AF65-F5344CB8AC3E}">
        <p14:creationId xmlns:p14="http://schemas.microsoft.com/office/powerpoint/2010/main" val="33805887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Budgeting Under Uncertainty</a:t>
            </a:r>
            <a:endParaRPr lang="en-US" sz="1200" dirty="0"/>
          </a:p>
        </p:txBody>
      </p:sp>
      <p:sp>
        <p:nvSpPr>
          <p:cNvPr id="3" name="Content Placeholder 2"/>
          <p:cNvSpPr>
            <a:spLocks noGrp="1"/>
          </p:cNvSpPr>
          <p:nvPr>
            <p:ph idx="1"/>
          </p:nvPr>
        </p:nvSpPr>
        <p:spPr>
          <a:xfrm>
            <a:off x="457200" y="1295400"/>
            <a:ext cx="8229600" cy="822960"/>
          </a:xfrm>
          <a:solidFill>
            <a:srgbClr val="C6D9F1"/>
          </a:solidFill>
        </p:spPr>
        <p:txBody>
          <a:bodyPr anchor="ctr"/>
          <a:lstStyle/>
          <a:p>
            <a:pPr marL="1554480" indent="-1554480" defTabSz="365760">
              <a:spcBef>
                <a:spcPts val="0"/>
              </a:spcBef>
              <a:defRPr/>
            </a:pPr>
            <a:r>
              <a:rPr lang="en-US" sz="2800" b="1" dirty="0">
                <a:solidFill>
                  <a:srgbClr val="0000CC"/>
                </a:solidFill>
                <a:ea typeface="ＭＳ Ｐゴシック" panose="020B0600070205080204" pitchFamily="34" charset="-128"/>
              </a:rPr>
              <a:t>LO 13-9</a:t>
            </a:r>
            <a:r>
              <a:rPr lang="en-US" sz="2400" dirty="0">
                <a:ea typeface="ＭＳ Ｐゴシック" panose="020B0600070205080204" pitchFamily="34" charset="-128"/>
              </a:rPr>
              <a:t>	Explain how to use sensitivity analysis </a:t>
            </a:r>
            <a:r>
              <a:rPr lang="en-US" sz="2400" dirty="0"/>
              <a:t>to budget under uncertainty.</a:t>
            </a:r>
            <a:endParaRPr lang="en-US" sz="2400" dirty="0">
              <a:ea typeface="ＭＳ Ｐゴシック" panose="020B0600070205080204" pitchFamily="34" charset="-128"/>
            </a:endParaRPr>
          </a:p>
        </p:txBody>
      </p:sp>
      <p:sp>
        <p:nvSpPr>
          <p:cNvPr id="12" name="Content Placeholder 3"/>
          <p:cNvSpPr>
            <a:spLocks noGrp="1"/>
          </p:cNvSpPr>
          <p:nvPr>
            <p:ph idx="13"/>
          </p:nvPr>
        </p:nvSpPr>
        <p:spPr>
          <a:xfrm>
            <a:off x="1714500" y="2382520"/>
            <a:ext cx="5715000" cy="970280"/>
          </a:xfrm>
          <a:solidFill>
            <a:srgbClr val="D4E2F4"/>
          </a:solidFill>
          <a:ln>
            <a:solidFill>
              <a:schemeClr val="tx1"/>
            </a:solidFill>
          </a:ln>
        </p:spPr>
        <p:txBody>
          <a:bodyPr/>
          <a:lstStyle/>
          <a:p>
            <a:pPr algn="ctr"/>
            <a:r>
              <a:rPr lang="en-US" sz="2800" dirty="0"/>
              <a:t>Budgets allow management to explore many alternatives.</a:t>
            </a:r>
          </a:p>
        </p:txBody>
      </p:sp>
      <p:sp>
        <p:nvSpPr>
          <p:cNvPr id="9" name="Content Placeholder 4"/>
          <p:cNvSpPr>
            <a:spLocks noGrp="1"/>
          </p:cNvSpPr>
          <p:nvPr>
            <p:ph idx="14"/>
          </p:nvPr>
        </p:nvSpPr>
        <p:spPr>
          <a:xfrm>
            <a:off x="1714500" y="3505200"/>
            <a:ext cx="5715000" cy="2286000"/>
          </a:xfrm>
          <a:solidFill>
            <a:srgbClr val="D4E2F4"/>
          </a:solidFill>
          <a:ln>
            <a:solidFill>
              <a:schemeClr val="tx1"/>
            </a:solidFill>
          </a:ln>
        </p:spPr>
        <p:txBody>
          <a:bodyPr/>
          <a:lstStyle/>
          <a:p>
            <a:pPr algn="ctr"/>
            <a:r>
              <a:rPr lang="en-US" sz="2800" dirty="0"/>
              <a:t>Spreadsheets are helpful in preparing budgets and quantifying “what-if” conditions. Questions like what if labor costs are 10 percent higher (or lower) than projected? </a:t>
            </a:r>
          </a:p>
        </p:txBody>
      </p:sp>
      <p:sp>
        <p:nvSpPr>
          <p:cNvPr id="13" name="Content Placeholder 5"/>
          <p:cNvSpPr>
            <a:spLocks noGrp="1"/>
          </p:cNvSpPr>
          <p:nvPr>
            <p:ph idx="15"/>
          </p:nvPr>
        </p:nvSpPr>
        <p:spPr>
          <a:xfrm>
            <a:off x="0" y="0"/>
            <a:ext cx="457200" cy="457200"/>
          </a:xfrm>
          <a:solidFill>
            <a:srgbClr val="BEBEBE"/>
          </a:solidFill>
        </p:spPr>
        <p:txBody>
          <a:bodyPr anchor="ctr"/>
          <a:lstStyle/>
          <a:p>
            <a:pPr algn="ctr"/>
            <a:r>
              <a:rPr lang="en-US" sz="1000" b="1" dirty="0"/>
              <a:t>LO 13-9</a:t>
            </a:r>
          </a:p>
        </p:txBody>
      </p:sp>
    </p:spTree>
    <p:extLst>
      <p:ext uri="{BB962C8B-B14F-4D97-AF65-F5344CB8AC3E}">
        <p14:creationId xmlns:p14="http://schemas.microsoft.com/office/powerpoint/2010/main" val="6920613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Budgeting Scenarios</a:t>
            </a:r>
            <a:endParaRPr lang="en-US" sz="1400" dirty="0"/>
          </a:p>
        </p:txBody>
      </p:sp>
      <p:sp>
        <p:nvSpPr>
          <p:cNvPr id="4" name="Content Placeholder 2"/>
          <p:cNvSpPr>
            <a:spLocks noGrp="1"/>
          </p:cNvSpPr>
          <p:nvPr>
            <p:ph idx="1"/>
          </p:nvPr>
        </p:nvSpPr>
        <p:spPr>
          <a:xfrm>
            <a:off x="457200" y="1295400"/>
            <a:ext cx="8229600" cy="914400"/>
          </a:xfrm>
        </p:spPr>
        <p:txBody>
          <a:bodyPr/>
          <a:lstStyle/>
          <a:p>
            <a:r>
              <a:rPr lang="en-US" sz="2800" dirty="0"/>
              <a:t>Rainy Day Umbrellas Alternative Budget Scenarios</a:t>
            </a:r>
          </a:p>
        </p:txBody>
      </p:sp>
      <p:graphicFrame>
        <p:nvGraphicFramePr>
          <p:cNvPr id="5" name="Table 3"/>
          <p:cNvGraphicFramePr>
            <a:graphicFrameLocks noGrp="1"/>
          </p:cNvGraphicFramePr>
          <p:nvPr>
            <p:extLst>
              <p:ext uri="{D42A27DB-BD31-4B8C-83A1-F6EECF244321}">
                <p14:modId xmlns:p14="http://schemas.microsoft.com/office/powerpoint/2010/main" val="1213743700"/>
              </p:ext>
            </p:extLst>
          </p:nvPr>
        </p:nvGraphicFramePr>
        <p:xfrm>
          <a:off x="914400" y="2362200"/>
          <a:ext cx="7086599" cy="4226560"/>
        </p:xfrm>
        <a:graphic>
          <a:graphicData uri="http://schemas.openxmlformats.org/drawingml/2006/table">
            <a:tbl>
              <a:tblPr firstRow="1" firstCol="1" bandRow="1">
                <a:tableStyleId>{5C22544A-7EE6-4342-B048-85BDC9FD1C3A}</a:tableStyleId>
              </a:tblPr>
              <a:tblGrid>
                <a:gridCol w="347383">
                  <a:extLst>
                    <a:ext uri="{9D8B030D-6E8A-4147-A177-3AD203B41FA5}">
                      <a16:colId xmlns:a16="http://schemas.microsoft.com/office/drawing/2014/main" val="1882474234"/>
                    </a:ext>
                  </a:extLst>
                </a:gridCol>
                <a:gridCol w="1042147">
                  <a:extLst>
                    <a:ext uri="{9D8B030D-6E8A-4147-A177-3AD203B41FA5}">
                      <a16:colId xmlns:a16="http://schemas.microsoft.com/office/drawing/2014/main" val="799638507"/>
                    </a:ext>
                  </a:extLst>
                </a:gridCol>
                <a:gridCol w="1111623">
                  <a:extLst>
                    <a:ext uri="{9D8B030D-6E8A-4147-A177-3AD203B41FA5}">
                      <a16:colId xmlns:a16="http://schemas.microsoft.com/office/drawing/2014/main" val="705677417"/>
                    </a:ext>
                  </a:extLst>
                </a:gridCol>
                <a:gridCol w="1181100">
                  <a:extLst>
                    <a:ext uri="{9D8B030D-6E8A-4147-A177-3AD203B41FA5}">
                      <a16:colId xmlns:a16="http://schemas.microsoft.com/office/drawing/2014/main" val="1818920155"/>
                    </a:ext>
                  </a:extLst>
                </a:gridCol>
                <a:gridCol w="1111623">
                  <a:extLst>
                    <a:ext uri="{9D8B030D-6E8A-4147-A177-3AD203B41FA5}">
                      <a16:colId xmlns:a16="http://schemas.microsoft.com/office/drawing/2014/main" val="501924246"/>
                    </a:ext>
                  </a:extLst>
                </a:gridCol>
                <a:gridCol w="1111623">
                  <a:extLst>
                    <a:ext uri="{9D8B030D-6E8A-4147-A177-3AD203B41FA5}">
                      <a16:colId xmlns:a16="http://schemas.microsoft.com/office/drawing/2014/main" val="3765823722"/>
                    </a:ext>
                  </a:extLst>
                </a:gridCol>
                <a:gridCol w="1181100">
                  <a:extLst>
                    <a:ext uri="{9D8B030D-6E8A-4147-A177-3AD203B41FA5}">
                      <a16:colId xmlns:a16="http://schemas.microsoft.com/office/drawing/2014/main" val="2767298449"/>
                    </a:ext>
                  </a:extLst>
                </a:gridCol>
              </a:tblGrid>
              <a:tr h="264160">
                <a:tc>
                  <a:txBody>
                    <a:bodyPr/>
                    <a:lstStyle/>
                    <a:p>
                      <a:pPr marL="0" marR="0" algn="ctr">
                        <a:lnSpc>
                          <a:spcPct val="115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 </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B</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C</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D</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E</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F</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G</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7489862"/>
                  </a:ext>
                </a:extLst>
              </a:tr>
              <a:tr h="264160">
                <a:tc>
                  <a:txBody>
                    <a:bodyPr/>
                    <a:lstStyle/>
                    <a:p>
                      <a:pPr marL="0" marR="0">
                        <a:lnSpc>
                          <a:spcPct val="115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1</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b="1" dirty="0">
                          <a:solidFill>
                            <a:schemeClr val="tx1"/>
                          </a:solidFill>
                          <a:effectLst/>
                          <a:latin typeface="Arial" panose="020B0604020202020204" pitchFamily="34" charset="0"/>
                          <a:cs typeface="Arial" panose="020B0604020202020204" pitchFamily="34" charset="0"/>
                        </a:rPr>
                        <a:t>Sales</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b="1">
                          <a:solidFill>
                            <a:schemeClr val="tx1"/>
                          </a:solidFill>
                          <a:effectLst/>
                          <a:latin typeface="Arial" panose="020B0604020202020204" pitchFamily="34" charset="0"/>
                          <a:cs typeface="Arial" panose="020B0604020202020204" pitchFamily="34" charset="0"/>
                        </a:rPr>
                        <a:t> </a:t>
                      </a:r>
                      <a:endParaRPr lang="en-US" sz="1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b="1">
                          <a:solidFill>
                            <a:schemeClr val="tx1"/>
                          </a:solidFill>
                          <a:effectLst/>
                          <a:latin typeface="Arial" panose="020B0604020202020204" pitchFamily="34" charset="0"/>
                          <a:cs typeface="Arial" panose="020B0604020202020204" pitchFamily="34" charset="0"/>
                        </a:rPr>
                        <a:t>Cost of</a:t>
                      </a:r>
                      <a:endParaRPr lang="en-US" sz="1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b="1">
                          <a:solidFill>
                            <a:schemeClr val="tx1"/>
                          </a:solidFill>
                          <a:effectLst/>
                          <a:latin typeface="Arial" panose="020B0604020202020204" pitchFamily="34" charset="0"/>
                          <a:cs typeface="Arial" panose="020B0604020202020204" pitchFamily="34" charset="0"/>
                        </a:rPr>
                        <a:t>Gross</a:t>
                      </a:r>
                      <a:endParaRPr lang="en-US" sz="1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b="1">
                          <a:solidFill>
                            <a:schemeClr val="tx1"/>
                          </a:solidFill>
                          <a:effectLst/>
                          <a:latin typeface="Arial" panose="020B0604020202020204" pitchFamily="34" charset="0"/>
                          <a:cs typeface="Arial" panose="020B0604020202020204" pitchFamily="34" charset="0"/>
                        </a:rPr>
                        <a:t>Marketing</a:t>
                      </a:r>
                      <a:endParaRPr lang="en-US" sz="1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b="1" dirty="0">
                          <a:solidFill>
                            <a:schemeClr val="tx1"/>
                          </a:solidFill>
                          <a:effectLst/>
                          <a:latin typeface="Arial" panose="020B0604020202020204" pitchFamily="34" charset="0"/>
                          <a:cs typeface="Arial" panose="020B0604020202020204" pitchFamily="34" charset="0"/>
                        </a:rPr>
                        <a:t>Operating</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3100734"/>
                  </a:ext>
                </a:extLst>
              </a:tr>
              <a:tr h="264160">
                <a:tc>
                  <a:txBody>
                    <a:bodyPr/>
                    <a:lstStyle/>
                    <a:p>
                      <a:pPr marL="0" marR="0">
                        <a:lnSpc>
                          <a:spcPct val="115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2</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b="1" dirty="0">
                          <a:solidFill>
                            <a:schemeClr val="tx1"/>
                          </a:solidFill>
                          <a:effectLst/>
                          <a:latin typeface="Arial" panose="020B0604020202020204" pitchFamily="34" charset="0"/>
                          <a:cs typeface="Arial" panose="020B0604020202020204" pitchFamily="34" charset="0"/>
                        </a:rPr>
                        <a:t>Quantity</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b="1" dirty="0">
                          <a:solidFill>
                            <a:schemeClr val="tx1"/>
                          </a:solidFill>
                          <a:effectLst/>
                          <a:latin typeface="Arial" panose="020B0604020202020204" pitchFamily="34" charset="0"/>
                          <a:cs typeface="Arial" panose="020B0604020202020204" pitchFamily="34" charset="0"/>
                        </a:rPr>
                        <a:t>Revenue</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b="1" dirty="0">
                          <a:solidFill>
                            <a:schemeClr val="tx1"/>
                          </a:solidFill>
                          <a:effectLst/>
                          <a:latin typeface="Arial" panose="020B0604020202020204" pitchFamily="34" charset="0"/>
                          <a:cs typeface="Arial" panose="020B0604020202020204" pitchFamily="34" charset="0"/>
                        </a:rPr>
                        <a:t>Goods Sold</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b="1" dirty="0">
                          <a:solidFill>
                            <a:schemeClr val="tx1"/>
                          </a:solidFill>
                          <a:effectLst/>
                          <a:latin typeface="Arial" panose="020B0604020202020204" pitchFamily="34" charset="0"/>
                          <a:cs typeface="Arial" panose="020B0604020202020204" pitchFamily="34" charset="0"/>
                        </a:rPr>
                        <a:t>Margin</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b="1" dirty="0">
                          <a:solidFill>
                            <a:schemeClr val="tx1"/>
                          </a:solidFill>
                          <a:effectLst/>
                          <a:latin typeface="Arial" panose="020B0604020202020204" pitchFamily="34" charset="0"/>
                          <a:cs typeface="Arial" panose="020B0604020202020204" pitchFamily="34" charset="0"/>
                        </a:rPr>
                        <a:t>&amp; Admin</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b="1" dirty="0">
                          <a:solidFill>
                            <a:schemeClr val="tx1"/>
                          </a:solidFill>
                          <a:effectLst/>
                          <a:latin typeface="Arial" panose="020B0604020202020204" pitchFamily="34" charset="0"/>
                          <a:cs typeface="Arial" panose="020B0604020202020204" pitchFamily="34" charset="0"/>
                        </a:rPr>
                        <a:t>Profit</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6976718"/>
                  </a:ext>
                </a:extLst>
              </a:tr>
              <a:tr h="264160">
                <a:tc>
                  <a:txBody>
                    <a:bodyPr/>
                    <a:lstStyle/>
                    <a:p>
                      <a:pPr marL="0" marR="0">
                        <a:lnSpc>
                          <a:spcPct val="115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3</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 </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 </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 </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 </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 </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 </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8528201"/>
                  </a:ext>
                </a:extLst>
              </a:tr>
              <a:tr h="264160">
                <a:tc>
                  <a:txBody>
                    <a:bodyPr/>
                    <a:lstStyle/>
                    <a:p>
                      <a:pPr marL="0" marR="0">
                        <a:lnSpc>
                          <a:spcPct val="115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4</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225,000</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$ 5,625,000</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$ 3,712,500</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$ 1,912,500</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$ 1,652,250</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    260,250</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1117369"/>
                  </a:ext>
                </a:extLst>
              </a:tr>
              <a:tr h="264160">
                <a:tc>
                  <a:txBody>
                    <a:bodyPr/>
                    <a:lstStyle/>
                    <a:p>
                      <a:pPr marL="0" marR="0">
                        <a:lnSpc>
                          <a:spcPct val="115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5</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225,000</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$ 6,750,000</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$ 3,712,500</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$ 3,037,500</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$ 1,652,250</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$ 1,385,250</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5557617"/>
                  </a:ext>
                </a:extLst>
              </a:tr>
              <a:tr h="264160">
                <a:tc>
                  <a:txBody>
                    <a:bodyPr/>
                    <a:lstStyle/>
                    <a:p>
                      <a:pPr marL="0" marR="0">
                        <a:lnSpc>
                          <a:spcPct val="115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6</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225,000</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$ 7,875,000</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$ 3,712,500</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$ 4,162,500</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$ 1,652,250</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$ 2,510,250</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022277"/>
                  </a:ext>
                </a:extLst>
              </a:tr>
              <a:tr h="264160">
                <a:tc>
                  <a:txBody>
                    <a:bodyPr/>
                    <a:lstStyle/>
                    <a:p>
                      <a:pPr marL="0" marR="0">
                        <a:lnSpc>
                          <a:spcPct val="115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7</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 </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 </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 </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 </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 </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 </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7037580"/>
                  </a:ext>
                </a:extLst>
              </a:tr>
              <a:tr h="264160">
                <a:tc>
                  <a:txBody>
                    <a:bodyPr/>
                    <a:lstStyle/>
                    <a:p>
                      <a:pPr marL="0" marR="0">
                        <a:lnSpc>
                          <a:spcPct val="115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8</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240,000</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$ 6,000,000</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$ 3,960,000</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$ 2,040,000</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$ 1,686,000</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    354,000</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5405168"/>
                  </a:ext>
                </a:extLst>
              </a:tr>
              <a:tr h="264160">
                <a:tc>
                  <a:txBody>
                    <a:bodyPr/>
                    <a:lstStyle/>
                    <a:p>
                      <a:pPr marL="0" marR="0">
                        <a:lnSpc>
                          <a:spcPct val="115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9</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240,000</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$ 7,200,000</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$ 3,960,000</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$ 3,240,000</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$ 1,686,000</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$ 1,554,000</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8155567"/>
                  </a:ext>
                </a:extLst>
              </a:tr>
              <a:tr h="264160">
                <a:tc>
                  <a:txBody>
                    <a:bodyPr/>
                    <a:lstStyle/>
                    <a:p>
                      <a:pPr marL="0" marR="0">
                        <a:lnSpc>
                          <a:spcPct val="115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10</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240,000</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$ 8,400,000</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$ 3,960,000</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$ 4,440,000</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$ 1,686,000</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$ 2,754,000</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6044042"/>
                  </a:ext>
                </a:extLst>
              </a:tr>
              <a:tr h="264160">
                <a:tc>
                  <a:txBody>
                    <a:bodyPr/>
                    <a:lstStyle/>
                    <a:p>
                      <a:pPr marL="0" marR="0">
                        <a:lnSpc>
                          <a:spcPct val="115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11</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 </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 </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 </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 </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 </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 </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1538361"/>
                  </a:ext>
                </a:extLst>
              </a:tr>
              <a:tr h="264160">
                <a:tc>
                  <a:txBody>
                    <a:bodyPr/>
                    <a:lstStyle/>
                    <a:p>
                      <a:pPr marL="0" marR="0">
                        <a:lnSpc>
                          <a:spcPct val="115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12</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260,000</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$ 6,500,000</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$ 4,290,000</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$ 2,210,000</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$ 1,731,000</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    479,000</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234327"/>
                  </a:ext>
                </a:extLst>
              </a:tr>
              <a:tr h="264160">
                <a:tc>
                  <a:txBody>
                    <a:bodyPr/>
                    <a:lstStyle/>
                    <a:p>
                      <a:pPr marL="0" marR="0">
                        <a:lnSpc>
                          <a:spcPct val="115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13</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260,000</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$ 7,800,000</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$ 4,290,000</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$ 3,510,000</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$ 1,731,000</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a:solidFill>
                            <a:schemeClr val="tx1"/>
                          </a:solidFill>
                          <a:effectLst/>
                          <a:latin typeface="Arial" panose="020B0604020202020204" pitchFamily="34" charset="0"/>
                          <a:cs typeface="Arial" panose="020B0604020202020204" pitchFamily="34" charset="0"/>
                        </a:rPr>
                        <a:t>$ 1,779,000</a:t>
                      </a:r>
                      <a:endParaRPr lang="en-US" sz="1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4382605"/>
                  </a:ext>
                </a:extLst>
              </a:tr>
              <a:tr h="264160">
                <a:tc>
                  <a:txBody>
                    <a:bodyPr/>
                    <a:lstStyle/>
                    <a:p>
                      <a:pPr marL="0" marR="0">
                        <a:lnSpc>
                          <a:spcPct val="115000"/>
                        </a:lnSpc>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14</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260,000</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$ 9,100,000</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$ 4,290,000</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$ 4,810,000</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$ 1,731,000</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$ 3,079,000</a:t>
                      </a: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0372610"/>
                  </a:ext>
                </a:extLst>
              </a:tr>
              <a:tr h="264160">
                <a:tc>
                  <a:txBody>
                    <a:bodyPr/>
                    <a:lstStyle/>
                    <a:p>
                      <a:pPr marL="0" marR="0">
                        <a:lnSpc>
                          <a:spcPct val="115000"/>
                        </a:lnSpc>
                        <a:spcBef>
                          <a:spcPts val="0"/>
                        </a:spcBef>
                        <a:spcAft>
                          <a:spcPts val="0"/>
                        </a:spcAft>
                      </a:pPr>
                      <a:r>
                        <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15000"/>
                        </a:lnSpc>
                        <a:spcBef>
                          <a:spcPts val="0"/>
                        </a:spcBef>
                        <a:spcAft>
                          <a:spcPts val="0"/>
                        </a:spcAft>
                      </a:pPr>
                      <a:endParaRPr lang="en-U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45653164"/>
                  </a:ext>
                </a:extLst>
              </a:tr>
            </a:tbl>
          </a:graphicData>
        </a:graphic>
      </p:graphicFrame>
      <p:sp>
        <p:nvSpPr>
          <p:cNvPr id="10" name="Content Placeholder 4"/>
          <p:cNvSpPr>
            <a:spLocks noGrp="1"/>
          </p:cNvSpPr>
          <p:nvPr>
            <p:ph idx="13"/>
          </p:nvPr>
        </p:nvSpPr>
        <p:spPr>
          <a:xfrm>
            <a:off x="0" y="0"/>
            <a:ext cx="457200" cy="457200"/>
          </a:xfrm>
          <a:solidFill>
            <a:srgbClr val="BEBEBE"/>
          </a:solidFill>
        </p:spPr>
        <p:txBody>
          <a:bodyPr anchor="ctr"/>
          <a:lstStyle/>
          <a:p>
            <a:pPr algn="ctr"/>
            <a:r>
              <a:rPr lang="en-US" sz="1000" b="1" dirty="0"/>
              <a:t>LO 13-9</a:t>
            </a:r>
          </a:p>
        </p:txBody>
      </p:sp>
    </p:spTree>
    <p:extLst>
      <p:ext uri="{BB962C8B-B14F-4D97-AF65-F5344CB8AC3E}">
        <p14:creationId xmlns:p14="http://schemas.microsoft.com/office/powerpoint/2010/main" val="986150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Chapter 13</a:t>
            </a:r>
          </a:p>
        </p:txBody>
      </p:sp>
    </p:spTree>
    <p:extLst>
      <p:ext uri="{BB962C8B-B14F-4D97-AF65-F5344CB8AC3E}">
        <p14:creationId xmlns:p14="http://schemas.microsoft.com/office/powerpoint/2010/main" val="362019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Budgets</a:t>
            </a:r>
          </a:p>
        </p:txBody>
      </p:sp>
      <p:sp>
        <p:nvSpPr>
          <p:cNvPr id="3" name="Content Placeholder 2"/>
          <p:cNvSpPr>
            <a:spLocks noGrp="1"/>
          </p:cNvSpPr>
          <p:nvPr>
            <p:ph idx="1"/>
          </p:nvPr>
        </p:nvSpPr>
        <p:spPr>
          <a:xfrm>
            <a:off x="457200" y="1295400"/>
            <a:ext cx="8229600" cy="914400"/>
          </a:xfrm>
          <a:solidFill>
            <a:srgbClr val="C6D9F1"/>
          </a:solidFill>
        </p:spPr>
        <p:txBody>
          <a:bodyPr/>
          <a:lstStyle/>
          <a:p>
            <a:pPr marL="1554480" indent="-1554480"/>
            <a:r>
              <a:rPr lang="en-US" altLang="en-US" sz="2800" b="1" dirty="0">
                <a:solidFill>
                  <a:srgbClr val="0000CC"/>
                </a:solidFill>
              </a:rPr>
              <a:t>LO 13-1</a:t>
            </a:r>
            <a:r>
              <a:rPr lang="en-US" altLang="en-US" sz="2800" dirty="0">
                <a:solidFill>
                  <a:srgbClr val="0000CC"/>
                </a:solidFill>
              </a:rPr>
              <a:t>	</a:t>
            </a:r>
            <a:r>
              <a:rPr lang="en-US" altLang="en-US" sz="2400" dirty="0"/>
              <a:t>Understand the role of budgets in overall organization plans.</a:t>
            </a:r>
          </a:p>
        </p:txBody>
      </p:sp>
      <p:sp>
        <p:nvSpPr>
          <p:cNvPr id="10" name="Content Placeholder 3"/>
          <p:cNvSpPr>
            <a:spLocks noGrp="1"/>
          </p:cNvSpPr>
          <p:nvPr>
            <p:ph idx="13"/>
          </p:nvPr>
        </p:nvSpPr>
        <p:spPr>
          <a:xfrm>
            <a:off x="457200" y="2362200"/>
            <a:ext cx="8229600" cy="1930400"/>
          </a:xfrm>
          <a:solidFill>
            <a:schemeClr val="bg1">
              <a:lumMod val="85000"/>
            </a:schemeClr>
          </a:solidFill>
          <a:ln w="19050">
            <a:solidFill>
              <a:schemeClr val="tx1"/>
            </a:solidFill>
          </a:ln>
        </p:spPr>
        <p:txBody>
          <a:bodyPr/>
          <a:lstStyle/>
          <a:p>
            <a:r>
              <a:rPr lang="en-US" sz="2400" dirty="0">
                <a:solidFill>
                  <a:schemeClr val="dk1"/>
                </a:solidFill>
              </a:rPr>
              <a:t>We focus on the planning purpose of the budgeting process. For our purposes here, a budget is simply the plan, stated in financial terms, of how the</a:t>
            </a:r>
            <a:r>
              <a:rPr lang="en-US" sz="2400" b="1" dirty="0">
                <a:solidFill>
                  <a:schemeClr val="dk1"/>
                </a:solidFill>
              </a:rPr>
              <a:t> </a:t>
            </a:r>
            <a:r>
              <a:rPr lang="en-US" sz="2400" dirty="0">
                <a:solidFill>
                  <a:schemeClr val="dk1"/>
                </a:solidFill>
              </a:rPr>
              <a:t>organization expects to carry out its activities and meet the financial goals established in the planning process.</a:t>
            </a:r>
          </a:p>
        </p:txBody>
      </p:sp>
      <p:sp>
        <p:nvSpPr>
          <p:cNvPr id="8" name="Content Placeholder 4"/>
          <p:cNvSpPr>
            <a:spLocks noGrp="1"/>
          </p:cNvSpPr>
          <p:nvPr>
            <p:ph idx="14"/>
          </p:nvPr>
        </p:nvSpPr>
        <p:spPr>
          <a:xfrm>
            <a:off x="457200" y="4460240"/>
            <a:ext cx="8229600" cy="1940560"/>
          </a:xfrm>
          <a:solidFill>
            <a:schemeClr val="bg2">
              <a:lumMod val="20000"/>
              <a:lumOff val="80000"/>
            </a:schemeClr>
          </a:solidFill>
          <a:ln w="19050">
            <a:solidFill>
              <a:srgbClr val="B44600"/>
            </a:solidFill>
          </a:ln>
        </p:spPr>
        <p:txBody>
          <a:bodyPr/>
          <a:lstStyle/>
          <a:p>
            <a:r>
              <a:rPr lang="en-US" sz="2400" dirty="0">
                <a:solidFill>
                  <a:srgbClr val="000000"/>
                </a:solidFill>
              </a:rPr>
              <a:t>We show how a master budget is developed and how it fits into the overall plan for achieving organization goals. Before we investigate the details of developing a master budget, we discuss the way that strategic planning can increase competitiveness and affect global operations.</a:t>
            </a:r>
          </a:p>
        </p:txBody>
      </p:sp>
      <p:sp>
        <p:nvSpPr>
          <p:cNvPr id="9" name="Content Placeholder 5"/>
          <p:cNvSpPr>
            <a:spLocks noGrp="1"/>
          </p:cNvSpPr>
          <p:nvPr>
            <p:ph idx="15"/>
          </p:nvPr>
        </p:nvSpPr>
        <p:spPr>
          <a:xfrm>
            <a:off x="0" y="0"/>
            <a:ext cx="457200" cy="457200"/>
          </a:xfrm>
          <a:solidFill>
            <a:srgbClr val="BEBEBE"/>
          </a:solidFill>
        </p:spPr>
        <p:txBody>
          <a:bodyPr anchor="ctr"/>
          <a:lstStyle/>
          <a:p>
            <a:pPr algn="ctr"/>
            <a:r>
              <a:rPr lang="en-US" sz="1000" b="1" dirty="0"/>
              <a:t>LO 13-1</a:t>
            </a:r>
          </a:p>
        </p:txBody>
      </p:sp>
    </p:spTree>
    <p:extLst>
      <p:ext uri="{BB962C8B-B14F-4D97-AF65-F5344CB8AC3E}">
        <p14:creationId xmlns:p14="http://schemas.microsoft.com/office/powerpoint/2010/main" val="32702787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5560"/>
            <a:ext cx="8229600" cy="1706880"/>
          </a:xfrm>
        </p:spPr>
        <p:txBody>
          <a:bodyPr/>
          <a:lstStyle/>
          <a:p>
            <a:pPr algn="ctr"/>
            <a:r>
              <a:rPr lang="en-US" sz="4400" dirty="0">
                <a:solidFill>
                  <a:srgbClr val="B44600"/>
                </a:solidFill>
              </a:rPr>
              <a:t>Accessibility Content: Text Alternatives for Images</a:t>
            </a:r>
          </a:p>
        </p:txBody>
      </p:sp>
    </p:spTree>
    <p:extLst>
      <p:ext uri="{BB962C8B-B14F-4D97-AF65-F5344CB8AC3E}">
        <p14:creationId xmlns:p14="http://schemas.microsoft.com/office/powerpoint/2010/main" val="2603996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2800" dirty="0"/>
              <a:t>Organizational and Individual Interaction: Developing the </a:t>
            </a:r>
            <a:r>
              <a:rPr lang="en-US" sz="2800"/>
              <a:t>Master Budget</a:t>
            </a:r>
            <a:r>
              <a:rPr lang="en-US" altLang="en-US" sz="2800"/>
              <a:t> </a:t>
            </a:r>
            <a:r>
              <a:rPr lang="en-US" altLang="en-US" sz="2800" dirty="0"/>
              <a:t>Text Alternative</a:t>
            </a:r>
            <a:endParaRPr lang="en-US" sz="2800" dirty="0"/>
          </a:p>
        </p:txBody>
      </p:sp>
      <p:sp>
        <p:nvSpPr>
          <p:cNvPr id="6" name="Content Placeholder 2"/>
          <p:cNvSpPr>
            <a:spLocks noGrp="1"/>
          </p:cNvSpPr>
          <p:nvPr>
            <p:ph idx="1"/>
          </p:nvPr>
        </p:nvSpPr>
        <p:spPr>
          <a:xfrm>
            <a:off x="457200" y="1295400"/>
            <a:ext cx="8229600" cy="5120640"/>
          </a:xfrm>
        </p:spPr>
        <p:txBody>
          <a:bodyPr/>
          <a:lstStyle/>
          <a:p>
            <a:r>
              <a:rPr lang="en-US" sz="1800" dirty="0"/>
              <a:t>Three boxes are situated in the top row of the flowchart: Organization goals, Long-range strategic plans, and Individual goals and values. Lines from the Organizational goals boxes lead into Long-range strategic plans as well as to the Strategic evaluation box in the fourth row of the flowchart. Lines extend in both directions between the Long-range strategic plans box and the box labeled Anticipated conditions for the budget period, situated directly below it in the second row.  A line from Anticipated conditions for the budget period extends into the box labeled Master budget in the third row of the flowchart. A line from the Master budget extends into Actual reported results for period in the fourth and last row of the flowchart. Lines extend to boxes on the right (Periodic performance evaluation) and the left (Strategic evaluation) in the fourth row from Actual reported results for period. From Individual goals and values in the top row, a line extends to Individual beliefs and expectations in the second row. Lines extend from Individual beliefs and expectations into Anticipated conditions for the budget period to the left and to Master budget in the third row. Finally, another arrowing extending into Individual beliefs and expectations comes from Periodic performance evaluation.</a:t>
            </a:r>
          </a:p>
        </p:txBody>
      </p:sp>
      <p:sp>
        <p:nvSpPr>
          <p:cNvPr id="2" name="Text Placeholder 3"/>
          <p:cNvSpPr>
            <a:spLocks noGrp="1"/>
          </p:cNvSpPr>
          <p:nvPr>
            <p:ph type="body" sz="quarter" idx="12"/>
          </p:nvPr>
        </p:nvSpPr>
        <p:spPr/>
        <p:txBody>
          <a:bodyPr/>
          <a:lstStyle/>
          <a:p>
            <a:r>
              <a:rPr lang="en-US" dirty="0">
                <a:latin typeface="+mj-lt"/>
                <a:cs typeface="Arial" panose="020B0604020202020204" pitchFamily="34" charset="0"/>
                <a:hlinkClick r:id="rId2" action="ppaction://hlinksldjump"/>
              </a:rPr>
              <a:t>Return to slide containing original image</a:t>
            </a:r>
            <a:endParaRPr lang="en-US" dirty="0">
              <a:latin typeface="+mj-lt"/>
              <a:cs typeface="Arial" panose="020B0604020202020204" pitchFamily="34" charset="0"/>
              <a:hlinkClick r:id="rId3" action="ppaction://hlinksldjump"/>
            </a:endParaRPr>
          </a:p>
        </p:txBody>
      </p:sp>
    </p:spTree>
    <p:extLst>
      <p:ext uri="{BB962C8B-B14F-4D97-AF65-F5344CB8AC3E}">
        <p14:creationId xmlns:p14="http://schemas.microsoft.com/office/powerpoint/2010/main" val="4263315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200" dirty="0"/>
              <a:t>Assembling the Master Budget</a:t>
            </a:r>
            <a:br>
              <a:rPr lang="en-US" sz="3200" dirty="0"/>
            </a:br>
            <a:r>
              <a:rPr lang="en-US" sz="3200" dirty="0"/>
              <a:t>for a Manufacturing Firm</a:t>
            </a:r>
            <a:r>
              <a:rPr lang="en-US" altLang="en-US" sz="3200" dirty="0"/>
              <a:t> Text Alternative</a:t>
            </a:r>
            <a:endParaRPr lang="en-US" sz="3200" dirty="0"/>
          </a:p>
        </p:txBody>
      </p:sp>
      <p:sp>
        <p:nvSpPr>
          <p:cNvPr id="6" name="Content Placeholder 2"/>
          <p:cNvSpPr>
            <a:spLocks noGrp="1"/>
          </p:cNvSpPr>
          <p:nvPr>
            <p:ph idx="1"/>
          </p:nvPr>
        </p:nvSpPr>
        <p:spPr>
          <a:xfrm>
            <a:off x="457200" y="1295400"/>
            <a:ext cx="8229600" cy="5120640"/>
          </a:xfrm>
        </p:spPr>
        <p:txBody>
          <a:bodyPr/>
          <a:lstStyle/>
          <a:p>
            <a:r>
              <a:rPr lang="en-US" sz="2400" dirty="0"/>
              <a:t>In the diagram, the master budget process begins with the sales forecast. From there, the sales forecast informs the production budget (Exhibit 13.2), which consists of required direct materials, direct labor, and manufacturing overhead budgets (Exhibits 13.3–13.5). These budgets along with the sales forecast determine the budgeted cost of goods sold (Exhibit 13.6), which is input into the budgeted income statement. The sales forecast also provides the basis for the marketing and administrative budget (Exhibit 13.7), which is input to the budgeted income statement (Exhibit 13.8). The various budgets form the basis for the cash budget (Exhibit 13.9), which goes into the budgeted balance sheet (Exhibit 13.12).</a:t>
            </a:r>
          </a:p>
        </p:txBody>
      </p:sp>
      <p:sp>
        <p:nvSpPr>
          <p:cNvPr id="2" name="Text Placeholder 3"/>
          <p:cNvSpPr>
            <a:spLocks noGrp="1"/>
          </p:cNvSpPr>
          <p:nvPr>
            <p:ph type="body" sz="quarter" idx="12"/>
          </p:nvPr>
        </p:nvSpPr>
        <p:spPr/>
        <p:txBody>
          <a:bodyPr/>
          <a:lstStyle/>
          <a:p>
            <a:r>
              <a:rPr lang="en-US" dirty="0">
                <a:latin typeface="+mj-lt"/>
                <a:cs typeface="Arial" panose="020B0604020202020204" pitchFamily="34" charset="0"/>
                <a:hlinkClick r:id="rId2" action="ppaction://hlinksldjump"/>
              </a:rPr>
              <a:t>Return to slide containing original image</a:t>
            </a:r>
            <a:endParaRPr lang="en-US" dirty="0">
              <a:latin typeface="+mj-lt"/>
              <a:cs typeface="Arial" panose="020B0604020202020204" pitchFamily="34" charset="0"/>
              <a:hlinkClick r:id="rId3" action="ppaction://hlinksldjump"/>
            </a:endParaRPr>
          </a:p>
        </p:txBody>
      </p:sp>
    </p:spTree>
    <p:extLst>
      <p:ext uri="{BB962C8B-B14F-4D97-AF65-F5344CB8AC3E}">
        <p14:creationId xmlns:p14="http://schemas.microsoft.com/office/powerpoint/2010/main" val="1123225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200" dirty="0"/>
              <a:t>Budgeting Retail and Wholesale Organizations</a:t>
            </a:r>
            <a:r>
              <a:rPr lang="en-US" sz="1100" dirty="0"/>
              <a:t> 1</a:t>
            </a:r>
            <a:r>
              <a:rPr lang="en-US" altLang="en-US" sz="3200" dirty="0" smtClean="0"/>
              <a:t> </a:t>
            </a:r>
            <a:r>
              <a:rPr lang="en-US" altLang="en-US" sz="3200" dirty="0"/>
              <a:t>Text Alternative</a:t>
            </a:r>
            <a:endParaRPr lang="en-US" sz="3200" dirty="0"/>
          </a:p>
        </p:txBody>
      </p:sp>
      <p:sp>
        <p:nvSpPr>
          <p:cNvPr id="6" name="Content Placeholder 2"/>
          <p:cNvSpPr>
            <a:spLocks noGrp="1"/>
          </p:cNvSpPr>
          <p:nvPr>
            <p:ph idx="1"/>
          </p:nvPr>
        </p:nvSpPr>
        <p:spPr>
          <a:xfrm>
            <a:off x="457200" y="1295400"/>
            <a:ext cx="8229600" cy="5120640"/>
          </a:xfrm>
        </p:spPr>
        <p:txBody>
          <a:bodyPr/>
          <a:lstStyle/>
          <a:p>
            <a:r>
              <a:rPr lang="en-US" sz="2800" dirty="0"/>
              <a:t>The Sales forecast informs the Purchases, the Budgeted income statement, and the Marketing and administrative cost budget. The Purchases and Marketing and administrative cost budget inform the Budgeted income statement, which along with the Budgeted cost of services informs the Cash budget. This Cash budget, finally, informs the Budgeted balance sheets.</a:t>
            </a:r>
          </a:p>
        </p:txBody>
      </p:sp>
      <p:sp>
        <p:nvSpPr>
          <p:cNvPr id="2" name="Text Placeholder 3"/>
          <p:cNvSpPr>
            <a:spLocks noGrp="1"/>
          </p:cNvSpPr>
          <p:nvPr>
            <p:ph type="body" sz="quarter" idx="12"/>
          </p:nvPr>
        </p:nvSpPr>
        <p:spPr/>
        <p:txBody>
          <a:bodyPr/>
          <a:lstStyle/>
          <a:p>
            <a:r>
              <a:rPr lang="en-US" dirty="0">
                <a:latin typeface="+mj-lt"/>
                <a:cs typeface="Arial" panose="020B0604020202020204" pitchFamily="34" charset="0"/>
                <a:hlinkClick r:id="rId2" action="ppaction://hlinksldjump"/>
              </a:rPr>
              <a:t>Return to slide containing original image</a:t>
            </a:r>
          </a:p>
        </p:txBody>
      </p:sp>
    </p:spTree>
    <p:extLst>
      <p:ext uri="{BB962C8B-B14F-4D97-AF65-F5344CB8AC3E}">
        <p14:creationId xmlns:p14="http://schemas.microsoft.com/office/powerpoint/2010/main" val="3548106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200" dirty="0"/>
              <a:t>Budgeting in Service Organizations</a:t>
            </a:r>
            <a:r>
              <a:rPr lang="en-US" altLang="en-US" sz="3200" dirty="0" smtClean="0"/>
              <a:t> </a:t>
            </a:r>
            <a:r>
              <a:rPr lang="en-US" altLang="en-US" sz="3200" dirty="0"/>
              <a:t>Text Alternative</a:t>
            </a:r>
            <a:endParaRPr lang="en-US" sz="3200" dirty="0"/>
          </a:p>
        </p:txBody>
      </p:sp>
      <p:sp>
        <p:nvSpPr>
          <p:cNvPr id="6" name="Content Placeholder 2"/>
          <p:cNvSpPr>
            <a:spLocks noGrp="1"/>
          </p:cNvSpPr>
          <p:nvPr>
            <p:ph idx="1"/>
          </p:nvPr>
        </p:nvSpPr>
        <p:spPr>
          <a:xfrm>
            <a:off x="457200" y="1295400"/>
            <a:ext cx="8229600" cy="5120640"/>
          </a:xfrm>
        </p:spPr>
        <p:txBody>
          <a:bodyPr/>
          <a:lstStyle/>
          <a:p>
            <a:r>
              <a:rPr lang="en-US" sz="2800" dirty="0"/>
              <a:t>The Sales forecast informs the Budgeted cost of services, the Budgeted income statement, and the Marketing and administrative cost budget.</a:t>
            </a:r>
          </a:p>
          <a:p>
            <a:endParaRPr lang="en-US" sz="2800" dirty="0"/>
          </a:p>
          <a:p>
            <a:r>
              <a:rPr lang="en-US" sz="2800" dirty="0"/>
              <a:t>The Budgeted cost of services and Marketing and administrative cost budget inform the Budgeted income statement, which along with the Budgeted cost of services informs the Cash budget. This Cash budget, finally, informs the Budgeted balance sheets.</a:t>
            </a:r>
          </a:p>
        </p:txBody>
      </p:sp>
      <p:sp>
        <p:nvSpPr>
          <p:cNvPr id="2" name="Text Placeholder 3"/>
          <p:cNvSpPr>
            <a:spLocks noGrp="1"/>
          </p:cNvSpPr>
          <p:nvPr>
            <p:ph type="body" sz="quarter" idx="12"/>
          </p:nvPr>
        </p:nvSpPr>
        <p:spPr/>
        <p:txBody>
          <a:bodyPr/>
          <a:lstStyle/>
          <a:p>
            <a:r>
              <a:rPr lang="en-US" dirty="0">
                <a:latin typeface="+mj-lt"/>
                <a:cs typeface="Arial" panose="020B0604020202020204" pitchFamily="34" charset="0"/>
                <a:hlinkClick r:id="rId2" action="ppaction://hlinksldjump"/>
              </a:rPr>
              <a:t>Return to slide containing original image</a:t>
            </a:r>
            <a:endParaRPr lang="en-US" dirty="0">
              <a:latin typeface="+mj-lt"/>
              <a:cs typeface="Arial" panose="020B0604020202020204" pitchFamily="34" charset="0"/>
              <a:hlinkClick r:id="rId3" action="ppaction://hlinksldjump"/>
            </a:endParaRPr>
          </a:p>
        </p:txBody>
      </p:sp>
    </p:spTree>
    <p:extLst>
      <p:ext uri="{BB962C8B-B14F-4D97-AF65-F5344CB8AC3E}">
        <p14:creationId xmlns:p14="http://schemas.microsoft.com/office/powerpoint/2010/main" val="3937388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Overall Plan</a:t>
            </a:r>
          </a:p>
        </p:txBody>
      </p:sp>
      <p:sp>
        <p:nvSpPr>
          <p:cNvPr id="14" name="Content Placeholder 2"/>
          <p:cNvSpPr>
            <a:spLocks noGrp="1"/>
          </p:cNvSpPr>
          <p:nvPr>
            <p:ph idx="1"/>
          </p:nvPr>
        </p:nvSpPr>
        <p:spPr>
          <a:xfrm>
            <a:off x="457200" y="1295400"/>
            <a:ext cx="8229600" cy="1882140"/>
          </a:xfrm>
        </p:spPr>
        <p:txBody>
          <a:bodyPr/>
          <a:lstStyle/>
          <a:p>
            <a:pPr>
              <a:spcBef>
                <a:spcPts val="0"/>
              </a:spcBef>
              <a:defRPr/>
            </a:pPr>
            <a:r>
              <a:rPr lang="en-US" sz="2000" dirty="0">
                <a:solidFill>
                  <a:schemeClr val="dk1"/>
                </a:solidFill>
              </a:rPr>
              <a:t>A master budget is part of an overall organization plan for the next year made up of three components:</a:t>
            </a:r>
          </a:p>
          <a:p>
            <a:pPr marL="457200" indent="-457200">
              <a:spcBef>
                <a:spcPts val="0"/>
              </a:spcBef>
              <a:buFontTx/>
              <a:buAutoNum type="arabicParenBoth"/>
              <a:defRPr/>
            </a:pPr>
            <a:r>
              <a:rPr lang="en-US" sz="2000" dirty="0">
                <a:solidFill>
                  <a:schemeClr val="dk1"/>
                </a:solidFill>
              </a:rPr>
              <a:t>the organization goals,</a:t>
            </a:r>
          </a:p>
          <a:p>
            <a:pPr marL="457200" indent="-457200">
              <a:spcBef>
                <a:spcPts val="0"/>
              </a:spcBef>
              <a:buFontTx/>
              <a:buAutoNum type="arabicParenBoth"/>
              <a:defRPr/>
            </a:pPr>
            <a:r>
              <a:rPr lang="en-US" sz="2000" dirty="0">
                <a:solidFill>
                  <a:schemeClr val="dk1"/>
                </a:solidFill>
              </a:rPr>
              <a:t>the strategic long-range profit plan, and.</a:t>
            </a:r>
          </a:p>
          <a:p>
            <a:pPr marL="457200" indent="-457200">
              <a:spcBef>
                <a:spcPts val="0"/>
              </a:spcBef>
              <a:buFontTx/>
              <a:buAutoNum type="arabicParenBoth"/>
              <a:defRPr/>
            </a:pPr>
            <a:r>
              <a:rPr lang="en-US" sz="2000" dirty="0">
                <a:solidFill>
                  <a:schemeClr val="dk1"/>
                </a:solidFill>
              </a:rPr>
              <a:t>the tactical short-range profit plan.</a:t>
            </a:r>
          </a:p>
        </p:txBody>
      </p:sp>
      <p:sp>
        <p:nvSpPr>
          <p:cNvPr id="13" name="Content Placeholder 3"/>
          <p:cNvSpPr>
            <a:spLocks noGrp="1"/>
          </p:cNvSpPr>
          <p:nvPr>
            <p:ph idx="13"/>
          </p:nvPr>
        </p:nvSpPr>
        <p:spPr>
          <a:xfrm>
            <a:off x="457200" y="3276600"/>
            <a:ext cx="8458200" cy="716280"/>
          </a:xfrm>
          <a:solidFill>
            <a:schemeClr val="bg2">
              <a:lumMod val="20000"/>
              <a:lumOff val="80000"/>
            </a:schemeClr>
          </a:solidFill>
          <a:ln w="19050">
            <a:solidFill>
              <a:srgbClr val="B44600"/>
            </a:solidFill>
          </a:ln>
        </p:spPr>
        <p:txBody>
          <a:bodyPr/>
          <a:lstStyle/>
          <a:p>
            <a:r>
              <a:rPr lang="en-US" sz="2000" dirty="0"/>
              <a:t>Top managers establish broad objectives, which serve as </a:t>
            </a:r>
            <a:r>
              <a:rPr lang="en-US" sz="2000" b="1" dirty="0"/>
              <a:t>organization goals </a:t>
            </a:r>
            <a:r>
              <a:rPr lang="en-US" sz="2000" dirty="0"/>
              <a:t>that company employees work to achieve.</a:t>
            </a:r>
          </a:p>
        </p:txBody>
      </p:sp>
      <p:sp>
        <p:nvSpPr>
          <p:cNvPr id="11" name="Content Placeholder 4"/>
          <p:cNvSpPr>
            <a:spLocks noGrp="1"/>
          </p:cNvSpPr>
          <p:nvPr>
            <p:ph idx="14"/>
          </p:nvPr>
        </p:nvSpPr>
        <p:spPr>
          <a:xfrm>
            <a:off x="457200" y="4295140"/>
            <a:ext cx="8458200" cy="762000"/>
          </a:xfrm>
          <a:solidFill>
            <a:schemeClr val="bg2">
              <a:lumMod val="20000"/>
              <a:lumOff val="80000"/>
            </a:schemeClr>
          </a:solidFill>
          <a:ln w="19050">
            <a:solidFill>
              <a:srgbClr val="B44600"/>
            </a:solidFill>
          </a:ln>
        </p:spPr>
        <p:txBody>
          <a:bodyPr/>
          <a:lstStyle/>
          <a:p>
            <a:r>
              <a:rPr lang="en-US" sz="2000" dirty="0">
                <a:solidFill>
                  <a:srgbClr val="000000"/>
                </a:solidFill>
                <a:ea typeface="ＭＳ Ｐゴシック" pitchFamily="34" charset="-128"/>
              </a:rPr>
              <a:t>It is important to detail the specific steps required to achieve the goals. These steps are expressed in a </a:t>
            </a:r>
            <a:r>
              <a:rPr lang="en-US" sz="2000" b="1" dirty="0">
                <a:solidFill>
                  <a:srgbClr val="000000"/>
                </a:solidFill>
                <a:ea typeface="ＭＳ Ｐゴシック" pitchFamily="34" charset="-128"/>
              </a:rPr>
              <a:t>strategic long-range plan.</a:t>
            </a:r>
            <a:endParaRPr lang="en-US" sz="2000" dirty="0">
              <a:solidFill>
                <a:srgbClr val="000000"/>
              </a:solidFill>
              <a:ea typeface="ＭＳ Ｐゴシック" pitchFamily="34" charset="-128"/>
            </a:endParaRPr>
          </a:p>
        </p:txBody>
      </p:sp>
      <p:sp>
        <p:nvSpPr>
          <p:cNvPr id="3" name="Content Placeholder 5"/>
          <p:cNvSpPr>
            <a:spLocks noGrp="1"/>
          </p:cNvSpPr>
          <p:nvPr>
            <p:ph idx="15"/>
          </p:nvPr>
        </p:nvSpPr>
        <p:spPr>
          <a:xfrm>
            <a:off x="457200" y="5359400"/>
            <a:ext cx="8458200" cy="1021080"/>
          </a:xfrm>
          <a:solidFill>
            <a:schemeClr val="bg2">
              <a:lumMod val="20000"/>
              <a:lumOff val="80000"/>
            </a:schemeClr>
          </a:solidFill>
          <a:ln w="19050">
            <a:solidFill>
              <a:srgbClr val="B44600"/>
            </a:solidFill>
          </a:ln>
        </p:spPr>
        <p:txBody>
          <a:bodyPr/>
          <a:lstStyle/>
          <a:p>
            <a:r>
              <a:rPr lang="en-US" sz="2000" dirty="0">
                <a:solidFill>
                  <a:srgbClr val="000000"/>
                </a:solidFill>
                <a:ea typeface="ＭＳ Ｐゴシック" pitchFamily="34" charset="-128"/>
              </a:rPr>
              <a:t>The plan for the coming year, which is more specific than long-range plans, is called the </a:t>
            </a:r>
            <a:r>
              <a:rPr lang="en-US" sz="2000" i="1" dirty="0">
                <a:solidFill>
                  <a:srgbClr val="000000"/>
                </a:solidFill>
                <a:ea typeface="ＭＳ Ｐゴシック" pitchFamily="34" charset="-128"/>
              </a:rPr>
              <a:t>master budget, </a:t>
            </a:r>
            <a:r>
              <a:rPr lang="en-US" sz="2000" dirty="0">
                <a:solidFill>
                  <a:srgbClr val="000000"/>
                </a:solidFill>
                <a:ea typeface="ＭＳ Ｐゴシック" pitchFamily="34" charset="-128"/>
              </a:rPr>
              <a:t>also known as the </a:t>
            </a:r>
            <a:r>
              <a:rPr lang="en-US" sz="2000" i="1" dirty="0">
                <a:solidFill>
                  <a:srgbClr val="000000"/>
                </a:solidFill>
                <a:ea typeface="ＭＳ Ｐゴシック" pitchFamily="34" charset="-128"/>
              </a:rPr>
              <a:t>static budget, the budget plan, or the planning budget.</a:t>
            </a:r>
            <a:endParaRPr lang="en-US" sz="2000" dirty="0">
              <a:solidFill>
                <a:srgbClr val="000000"/>
              </a:solidFill>
              <a:ea typeface="ＭＳ Ｐゴシック" pitchFamily="34" charset="-128"/>
            </a:endParaRPr>
          </a:p>
        </p:txBody>
      </p:sp>
      <p:sp>
        <p:nvSpPr>
          <p:cNvPr id="12" name="Content Placeholder 6"/>
          <p:cNvSpPr>
            <a:spLocks noGrp="1"/>
          </p:cNvSpPr>
          <p:nvPr>
            <p:ph idx="16"/>
          </p:nvPr>
        </p:nvSpPr>
        <p:spPr>
          <a:xfrm>
            <a:off x="0" y="0"/>
            <a:ext cx="457200" cy="457200"/>
          </a:xfrm>
          <a:solidFill>
            <a:srgbClr val="BEBEBE"/>
          </a:solidFill>
        </p:spPr>
        <p:txBody>
          <a:bodyPr anchor="ctr"/>
          <a:lstStyle/>
          <a:p>
            <a:pPr algn="ctr"/>
            <a:r>
              <a:rPr lang="en-US" sz="1200" b="1" dirty="0"/>
              <a:t>LO </a:t>
            </a:r>
            <a:r>
              <a:rPr lang="en-US" sz="1000" b="1" dirty="0"/>
              <a:t>13-1</a:t>
            </a:r>
          </a:p>
        </p:txBody>
      </p:sp>
    </p:spTree>
    <p:extLst>
      <p:ext uri="{BB962C8B-B14F-4D97-AF65-F5344CB8AC3E}">
        <p14:creationId xmlns:p14="http://schemas.microsoft.com/office/powerpoint/2010/main" val="2726085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Organizational and Individual Interaction: Developing the Master Budget </a:t>
            </a:r>
          </a:p>
        </p:txBody>
      </p:sp>
      <p:pic>
        <p:nvPicPr>
          <p:cNvPr id="7" name="Picture 2" descr="Diagram depicts the master budget and its relationship to plans and processes.&#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8851" y="1295400"/>
            <a:ext cx="5906299"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Content Placeholder 3"/>
          <p:cNvSpPr>
            <a:spLocks noGrp="1"/>
          </p:cNvSpPr>
          <p:nvPr>
            <p:ph idx="13"/>
          </p:nvPr>
        </p:nvSpPr>
        <p:spPr>
          <a:xfrm>
            <a:off x="0" y="0"/>
            <a:ext cx="457200" cy="457200"/>
          </a:xfrm>
          <a:solidFill>
            <a:srgbClr val="BEBEBE"/>
          </a:solidFill>
        </p:spPr>
        <p:txBody>
          <a:bodyPr anchor="ctr"/>
          <a:lstStyle/>
          <a:p>
            <a:pPr algn="ctr"/>
            <a:r>
              <a:rPr lang="en-US" sz="1050" b="1" dirty="0"/>
              <a:t>LO 13-1</a:t>
            </a:r>
          </a:p>
        </p:txBody>
      </p:sp>
      <p:sp>
        <p:nvSpPr>
          <p:cNvPr id="5" name="Text Placeholder 4"/>
          <p:cNvSpPr>
            <a:spLocks noGrp="1"/>
          </p:cNvSpPr>
          <p:nvPr>
            <p:ph type="body" sz="quarter" idx="14"/>
          </p:nvPr>
        </p:nvSpPr>
        <p:spPr>
          <a:xfrm>
            <a:off x="3337560" y="6477000"/>
            <a:ext cx="2468880" cy="182880"/>
          </a:xfrm>
          <a:prstGeom prst="rect">
            <a:avLst/>
          </a:prstGeom>
        </p:spPr>
        <p:txBody>
          <a:bodyPr/>
          <a:lstStyle/>
          <a:p>
            <a:r>
              <a:rPr lang="en-US" dirty="0">
                <a:latin typeface="+mj-lt"/>
                <a:cs typeface="Arial" panose="020B0604020202020204" pitchFamily="34" charset="0"/>
                <a:hlinkClick r:id="rId3" action="ppaction://hlinksldjump"/>
              </a:rPr>
              <a:t>Access the text alternative for these images</a:t>
            </a:r>
            <a:endParaRPr lang="en-US" dirty="0">
              <a:latin typeface="+mj-lt"/>
              <a:cs typeface="Arial" panose="020B0604020202020204" pitchFamily="34" charset="0"/>
            </a:endParaRPr>
          </a:p>
        </p:txBody>
      </p:sp>
    </p:spTree>
    <p:extLst>
      <p:ext uri="{BB962C8B-B14F-4D97-AF65-F5344CB8AC3E}">
        <p14:creationId xmlns:p14="http://schemas.microsoft.com/office/powerpoint/2010/main" val="3528389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Element in Budgeting</a:t>
            </a:r>
            <a:endParaRPr lang="en-US" sz="1400" dirty="0"/>
          </a:p>
        </p:txBody>
      </p:sp>
      <p:sp>
        <p:nvSpPr>
          <p:cNvPr id="3" name="Content Placeholder 2"/>
          <p:cNvSpPr>
            <a:spLocks noGrp="1"/>
          </p:cNvSpPr>
          <p:nvPr>
            <p:ph idx="1"/>
          </p:nvPr>
        </p:nvSpPr>
        <p:spPr>
          <a:xfrm>
            <a:off x="457200" y="1676400"/>
            <a:ext cx="8229600" cy="990600"/>
          </a:xfrm>
          <a:solidFill>
            <a:srgbClr val="C6D9F1"/>
          </a:solidFill>
        </p:spPr>
        <p:txBody>
          <a:bodyPr/>
          <a:lstStyle/>
          <a:p>
            <a:pPr marL="1554480" indent="-1554480"/>
            <a:r>
              <a:rPr lang="en-US" altLang="en-US" sz="2800" b="1" dirty="0">
                <a:solidFill>
                  <a:srgbClr val="0000CC"/>
                </a:solidFill>
              </a:rPr>
              <a:t>LO 13-2</a:t>
            </a:r>
            <a:r>
              <a:rPr lang="en-US" altLang="en-US" sz="2800" dirty="0">
                <a:solidFill>
                  <a:srgbClr val="0000CC"/>
                </a:solidFill>
              </a:rPr>
              <a:t>	</a:t>
            </a:r>
            <a:r>
              <a:rPr lang="en-US" altLang="en-US" sz="2400" dirty="0"/>
              <a:t>Understand the importance of people in the budgeting process.</a:t>
            </a:r>
          </a:p>
        </p:txBody>
      </p:sp>
      <p:pic>
        <p:nvPicPr>
          <p:cNvPr id="7" name="Picture 3" descr="Flow diagram showing that organization goals and Individual goals feed into each other, modulated by Goal congruence."/>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457200" y="3276600"/>
            <a:ext cx="8229600" cy="1030188"/>
          </a:xfrm>
        </p:spPr>
      </p:pic>
      <p:sp>
        <p:nvSpPr>
          <p:cNvPr id="8" name="Content Placeholder 4"/>
          <p:cNvSpPr>
            <a:spLocks noGrp="1"/>
          </p:cNvSpPr>
          <p:nvPr>
            <p:ph idx="14"/>
          </p:nvPr>
        </p:nvSpPr>
        <p:spPr>
          <a:xfrm>
            <a:off x="457200" y="4800600"/>
            <a:ext cx="8229600" cy="1635760"/>
          </a:xfrm>
          <a:solidFill>
            <a:srgbClr val="FCD5B5"/>
          </a:solidFill>
          <a:ln>
            <a:solidFill>
              <a:schemeClr val="tx1"/>
            </a:solidFill>
          </a:ln>
        </p:spPr>
        <p:txBody>
          <a:bodyPr/>
          <a:lstStyle/>
          <a:p>
            <a:pPr algn="ctr" defTabSz="274320">
              <a:buSzPct val="100000"/>
              <a:defRPr/>
            </a:pPr>
            <a:r>
              <a:rPr lang="en-US" sz="2800" b="1" u="sng" dirty="0"/>
              <a:t>Participative Budgeting</a:t>
            </a:r>
          </a:p>
          <a:p>
            <a:pPr defTabSz="274320">
              <a:buSzPct val="100000"/>
              <a:defRPr/>
            </a:pPr>
            <a:r>
              <a:rPr lang="en-US" sz="2800" dirty="0"/>
              <a:t>Use of input from lower- and middle-management employees; also called </a:t>
            </a:r>
            <a:r>
              <a:rPr lang="en-US" sz="2800" b="1" i="1" dirty="0"/>
              <a:t>grass roots budgeting.</a:t>
            </a:r>
          </a:p>
        </p:txBody>
      </p:sp>
      <p:sp>
        <p:nvSpPr>
          <p:cNvPr id="12" name="Content Placeholder 5"/>
          <p:cNvSpPr>
            <a:spLocks noGrp="1"/>
          </p:cNvSpPr>
          <p:nvPr>
            <p:ph idx="15"/>
          </p:nvPr>
        </p:nvSpPr>
        <p:spPr>
          <a:xfrm>
            <a:off x="0" y="0"/>
            <a:ext cx="457200" cy="457200"/>
          </a:xfrm>
          <a:solidFill>
            <a:srgbClr val="BEBEBE"/>
          </a:solidFill>
        </p:spPr>
        <p:txBody>
          <a:bodyPr anchor="ctr"/>
          <a:lstStyle/>
          <a:p>
            <a:pPr algn="ctr"/>
            <a:r>
              <a:rPr lang="en-US" sz="1000" b="1" dirty="0"/>
              <a:t>LO 13-2</a:t>
            </a:r>
          </a:p>
        </p:txBody>
      </p:sp>
    </p:spTree>
    <p:extLst>
      <p:ext uri="{BB962C8B-B14F-4D97-AF65-F5344CB8AC3E}">
        <p14:creationId xmlns:p14="http://schemas.microsoft.com/office/powerpoint/2010/main" val="1708727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Sales Forecasting</a:t>
            </a:r>
            <a:endParaRPr lang="en-US" sz="1400" dirty="0"/>
          </a:p>
        </p:txBody>
      </p:sp>
      <p:sp>
        <p:nvSpPr>
          <p:cNvPr id="3" name="Content Placeholder 2"/>
          <p:cNvSpPr>
            <a:spLocks noGrp="1"/>
          </p:cNvSpPr>
          <p:nvPr>
            <p:ph idx="1"/>
          </p:nvPr>
        </p:nvSpPr>
        <p:spPr>
          <a:xfrm>
            <a:off x="457200" y="1676400"/>
            <a:ext cx="8229600" cy="609600"/>
          </a:xfrm>
          <a:solidFill>
            <a:srgbClr val="C6D9F1"/>
          </a:solidFill>
        </p:spPr>
        <p:txBody>
          <a:bodyPr/>
          <a:lstStyle/>
          <a:p>
            <a:pPr marL="1554480" indent="-1554480"/>
            <a:r>
              <a:rPr lang="en-US" altLang="en-US" sz="2800" b="1" dirty="0">
                <a:solidFill>
                  <a:srgbClr val="0000CC"/>
                </a:solidFill>
              </a:rPr>
              <a:t>LO 13-3</a:t>
            </a:r>
            <a:r>
              <a:rPr lang="en-US" altLang="en-US" sz="2800" dirty="0">
                <a:solidFill>
                  <a:srgbClr val="0000CC"/>
                </a:solidFill>
              </a:rPr>
              <a:t>	</a:t>
            </a:r>
            <a:r>
              <a:rPr lang="en-US" altLang="en-US" sz="2400" dirty="0"/>
              <a:t>Estimate sales.</a:t>
            </a:r>
          </a:p>
        </p:txBody>
      </p:sp>
      <p:sp>
        <p:nvSpPr>
          <p:cNvPr id="4" name="Content Placeholder 3"/>
          <p:cNvSpPr>
            <a:spLocks noGrp="1"/>
          </p:cNvSpPr>
          <p:nvPr>
            <p:ph idx="13"/>
          </p:nvPr>
        </p:nvSpPr>
        <p:spPr>
          <a:xfrm>
            <a:off x="457200" y="2641600"/>
            <a:ext cx="8077200" cy="558800"/>
          </a:xfrm>
        </p:spPr>
        <p:txBody>
          <a:bodyPr/>
          <a:lstStyle/>
          <a:p>
            <a:r>
              <a:rPr lang="en-US" sz="2400" dirty="0"/>
              <a:t>Forecasting sales is the most difficult aspect of budgeting.</a:t>
            </a:r>
          </a:p>
        </p:txBody>
      </p:sp>
      <p:sp>
        <p:nvSpPr>
          <p:cNvPr id="5" name="Content Placeholder 4"/>
          <p:cNvSpPr>
            <a:spLocks noGrp="1"/>
          </p:cNvSpPr>
          <p:nvPr>
            <p:ph idx="14"/>
          </p:nvPr>
        </p:nvSpPr>
        <p:spPr>
          <a:xfrm>
            <a:off x="1866900" y="3317240"/>
            <a:ext cx="5410200" cy="568960"/>
          </a:xfrm>
        </p:spPr>
        <p:txBody>
          <a:bodyPr/>
          <a:lstStyle/>
          <a:p>
            <a:r>
              <a:rPr lang="en-US" b="1" dirty="0">
                <a:solidFill>
                  <a:srgbClr val="B44600"/>
                </a:solidFill>
              </a:rPr>
              <a:t>How do we forecast sales?</a:t>
            </a:r>
          </a:p>
        </p:txBody>
      </p:sp>
      <p:graphicFrame>
        <p:nvGraphicFramePr>
          <p:cNvPr id="6" name="Table 5"/>
          <p:cNvGraphicFramePr>
            <a:graphicFrameLocks noGrp="1"/>
          </p:cNvGraphicFramePr>
          <p:nvPr>
            <p:extLst>
              <p:ext uri="{D42A27DB-BD31-4B8C-83A1-F6EECF244321}">
                <p14:modId xmlns:p14="http://schemas.microsoft.com/office/powerpoint/2010/main" val="701662934"/>
              </p:ext>
            </p:extLst>
          </p:nvPr>
        </p:nvGraphicFramePr>
        <p:xfrm>
          <a:off x="2878455" y="4006850"/>
          <a:ext cx="3387090" cy="2286000"/>
        </p:xfrm>
        <a:graphic>
          <a:graphicData uri="http://schemas.openxmlformats.org/drawingml/2006/table">
            <a:tbl>
              <a:tblPr firstRow="1" bandRow="1">
                <a:tableStyleId>{5C22544A-7EE6-4342-B048-85BDC9FD1C3A}</a:tableStyleId>
              </a:tblPr>
              <a:tblGrid>
                <a:gridCol w="3387090">
                  <a:extLst>
                    <a:ext uri="{9D8B030D-6E8A-4147-A177-3AD203B41FA5}">
                      <a16:colId xmlns:a16="http://schemas.microsoft.com/office/drawing/2014/main" val="2533647515"/>
                    </a:ext>
                  </a:extLst>
                </a:gridCol>
              </a:tblGrid>
              <a:tr h="370840">
                <a:tc>
                  <a:txBody>
                    <a:bodyPr/>
                    <a:lstStyle/>
                    <a:p>
                      <a:pPr algn="ctr"/>
                      <a:r>
                        <a:rPr lang="en-US" sz="2400" b="0" dirty="0">
                          <a:solidFill>
                            <a:schemeClr val="tx1"/>
                          </a:solidFill>
                          <a:latin typeface="Arial" panose="020B0604020202020204" pitchFamily="34" charset="0"/>
                          <a:cs typeface="Arial" panose="020B0604020202020204" pitchFamily="34" charset="0"/>
                        </a:rPr>
                        <a:t>Sales staff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9646"/>
                    </a:solidFill>
                  </a:tcPr>
                </a:tc>
                <a:extLst>
                  <a:ext uri="{0D108BD9-81ED-4DB2-BD59-A6C34878D82A}">
                    <a16:rowId xmlns:a16="http://schemas.microsoft.com/office/drawing/2014/main" val="3505359179"/>
                  </a:ext>
                </a:extLst>
              </a:tr>
              <a:tr h="370840">
                <a:tc>
                  <a:txBody>
                    <a:bodyPr/>
                    <a:lstStyle/>
                    <a:p>
                      <a:pPr algn="ctr"/>
                      <a:r>
                        <a:rPr lang="en-US" sz="2400" dirty="0">
                          <a:solidFill>
                            <a:schemeClr val="tx1"/>
                          </a:solidFill>
                          <a:latin typeface="Arial" panose="020B0604020202020204" pitchFamily="34" charset="0"/>
                          <a:cs typeface="Arial" panose="020B0604020202020204" pitchFamily="34" charset="0"/>
                        </a:rPr>
                        <a:t>Market researchers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9646"/>
                    </a:solidFill>
                  </a:tcPr>
                </a:tc>
                <a:extLst>
                  <a:ext uri="{0D108BD9-81ED-4DB2-BD59-A6C34878D82A}">
                    <a16:rowId xmlns:a16="http://schemas.microsoft.com/office/drawing/2014/main" val="1443171500"/>
                  </a:ext>
                </a:extLst>
              </a:tr>
              <a:tr h="370840">
                <a:tc>
                  <a:txBody>
                    <a:bodyPr/>
                    <a:lstStyle/>
                    <a:p>
                      <a:pPr algn="ctr"/>
                      <a:r>
                        <a:rPr lang="en-US" sz="2400" dirty="0">
                          <a:solidFill>
                            <a:schemeClr val="tx1"/>
                          </a:solidFill>
                          <a:latin typeface="Arial" panose="020B0604020202020204" pitchFamily="34" charset="0"/>
                          <a:cs typeface="Arial" panose="020B0604020202020204" pitchFamily="34" charset="0"/>
                        </a:rPr>
                        <a:t>Delphi technique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9646"/>
                    </a:solidFill>
                  </a:tcPr>
                </a:tc>
                <a:extLst>
                  <a:ext uri="{0D108BD9-81ED-4DB2-BD59-A6C34878D82A}">
                    <a16:rowId xmlns:a16="http://schemas.microsoft.com/office/drawing/2014/main" val="3037694205"/>
                  </a:ext>
                </a:extLst>
              </a:tr>
              <a:tr h="370840">
                <a:tc>
                  <a:txBody>
                    <a:bodyPr/>
                    <a:lstStyle/>
                    <a:p>
                      <a:pPr algn="ctr"/>
                      <a:r>
                        <a:rPr lang="en-US" sz="2400" dirty="0">
                          <a:solidFill>
                            <a:schemeClr val="tx1"/>
                          </a:solidFill>
                          <a:latin typeface="Arial" panose="020B0604020202020204" pitchFamily="34" charset="0"/>
                          <a:cs typeface="Arial" panose="020B0604020202020204" pitchFamily="34" charset="0"/>
                        </a:rPr>
                        <a:t>Trend analysis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9646"/>
                    </a:solidFill>
                  </a:tcPr>
                </a:tc>
                <a:extLst>
                  <a:ext uri="{0D108BD9-81ED-4DB2-BD59-A6C34878D82A}">
                    <a16:rowId xmlns:a16="http://schemas.microsoft.com/office/drawing/2014/main" val="2918851775"/>
                  </a:ext>
                </a:extLst>
              </a:tr>
              <a:tr h="370840">
                <a:tc>
                  <a:txBody>
                    <a:bodyPr/>
                    <a:lstStyle/>
                    <a:p>
                      <a:pPr algn="ctr"/>
                      <a:r>
                        <a:rPr lang="en-US" sz="2400" dirty="0">
                          <a:solidFill>
                            <a:schemeClr val="tx1"/>
                          </a:solidFill>
                          <a:latin typeface="Arial" panose="020B0604020202020204" pitchFamily="34" charset="0"/>
                          <a:cs typeface="Arial" panose="020B0604020202020204" pitchFamily="34" charset="0"/>
                        </a:rPr>
                        <a:t>Econometric models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9646"/>
                    </a:solidFill>
                  </a:tcPr>
                </a:tc>
                <a:extLst>
                  <a:ext uri="{0D108BD9-81ED-4DB2-BD59-A6C34878D82A}">
                    <a16:rowId xmlns:a16="http://schemas.microsoft.com/office/drawing/2014/main" val="1694182765"/>
                  </a:ext>
                </a:extLst>
              </a:tr>
            </a:tbl>
          </a:graphicData>
        </a:graphic>
      </p:graphicFrame>
      <p:sp>
        <p:nvSpPr>
          <p:cNvPr id="12" name="Content Placeholder 6"/>
          <p:cNvSpPr>
            <a:spLocks noGrp="1"/>
          </p:cNvSpPr>
          <p:nvPr>
            <p:ph idx="15"/>
          </p:nvPr>
        </p:nvSpPr>
        <p:spPr>
          <a:xfrm>
            <a:off x="0" y="0"/>
            <a:ext cx="457200" cy="457200"/>
          </a:xfrm>
          <a:solidFill>
            <a:srgbClr val="BEBEBE"/>
          </a:solidFill>
        </p:spPr>
        <p:txBody>
          <a:bodyPr anchor="ctr"/>
          <a:lstStyle/>
          <a:p>
            <a:pPr algn="ctr"/>
            <a:r>
              <a:rPr lang="en-US" sz="1000" b="1" dirty="0"/>
              <a:t>LO 13-3</a:t>
            </a:r>
          </a:p>
        </p:txBody>
      </p:sp>
    </p:spTree>
    <p:extLst>
      <p:ext uri="{BB962C8B-B14F-4D97-AF65-F5344CB8AC3E}">
        <p14:creationId xmlns:p14="http://schemas.microsoft.com/office/powerpoint/2010/main" val="1258285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Forecasting by Sales Staff</a:t>
            </a:r>
            <a:endParaRPr lang="en-US" sz="1400" dirty="0"/>
          </a:p>
        </p:txBody>
      </p:sp>
      <p:sp>
        <p:nvSpPr>
          <p:cNvPr id="7" name="Content Placeholder 2"/>
          <p:cNvSpPr>
            <a:spLocks noGrp="1"/>
          </p:cNvSpPr>
          <p:nvPr>
            <p:ph idx="1"/>
          </p:nvPr>
        </p:nvSpPr>
        <p:spPr>
          <a:xfrm>
            <a:off x="457200" y="1714500"/>
            <a:ext cx="8229600" cy="1981200"/>
          </a:xfrm>
          <a:solidFill>
            <a:schemeClr val="bg2">
              <a:lumMod val="20000"/>
              <a:lumOff val="80000"/>
            </a:schemeClr>
          </a:solidFill>
          <a:ln>
            <a:solidFill>
              <a:srgbClr val="B44600"/>
            </a:solidFill>
          </a:ln>
        </p:spPr>
        <p:txBody>
          <a:bodyPr/>
          <a:lstStyle/>
          <a:p>
            <a:r>
              <a:rPr lang="en-US" sz="3000" dirty="0">
                <a:solidFill>
                  <a:schemeClr val="dk1"/>
                </a:solidFill>
              </a:rPr>
              <a:t>After evaluating the sales forecasts derived from various sources, the budgeting task force at Rainy Day Umbrellas arrived at the following sales budget for the next budget year:</a:t>
            </a:r>
          </a:p>
        </p:txBody>
      </p:sp>
      <p:graphicFrame>
        <p:nvGraphicFramePr>
          <p:cNvPr id="8" name="Table 3"/>
          <p:cNvGraphicFramePr>
            <a:graphicFrameLocks noGrp="1"/>
          </p:cNvGraphicFramePr>
          <p:nvPr>
            <p:extLst>
              <p:ext uri="{D42A27DB-BD31-4B8C-83A1-F6EECF244321}">
                <p14:modId xmlns:p14="http://schemas.microsoft.com/office/powerpoint/2010/main" val="2602668644"/>
              </p:ext>
            </p:extLst>
          </p:nvPr>
        </p:nvGraphicFramePr>
        <p:xfrm>
          <a:off x="579578" y="4191000"/>
          <a:ext cx="7984844" cy="741680"/>
        </p:xfrm>
        <a:graphic>
          <a:graphicData uri="http://schemas.openxmlformats.org/drawingml/2006/table">
            <a:tbl>
              <a:tblPr firstRow="1" bandRow="1">
                <a:tableStyleId>{5C22544A-7EE6-4342-B048-85BDC9FD1C3A}</a:tableStyleId>
              </a:tblPr>
              <a:tblGrid>
                <a:gridCol w="1920240">
                  <a:extLst>
                    <a:ext uri="{9D8B030D-6E8A-4147-A177-3AD203B41FA5}">
                      <a16:colId xmlns:a16="http://schemas.microsoft.com/office/drawing/2014/main" val="1645173426"/>
                    </a:ext>
                  </a:extLst>
                </a:gridCol>
                <a:gridCol w="1752142">
                  <a:extLst>
                    <a:ext uri="{9D8B030D-6E8A-4147-A177-3AD203B41FA5}">
                      <a16:colId xmlns:a16="http://schemas.microsoft.com/office/drawing/2014/main" val="2049701502"/>
                    </a:ext>
                  </a:extLst>
                </a:gridCol>
                <a:gridCol w="1752142">
                  <a:extLst>
                    <a:ext uri="{9D8B030D-6E8A-4147-A177-3AD203B41FA5}">
                      <a16:colId xmlns:a16="http://schemas.microsoft.com/office/drawing/2014/main" val="3154247525"/>
                    </a:ext>
                  </a:extLst>
                </a:gridCol>
                <a:gridCol w="2560320">
                  <a:extLst>
                    <a:ext uri="{9D8B030D-6E8A-4147-A177-3AD203B41FA5}">
                      <a16:colId xmlns:a16="http://schemas.microsoft.com/office/drawing/2014/main" val="295651335"/>
                    </a:ext>
                  </a:extLst>
                </a:gridCol>
              </a:tblGrid>
              <a:tr h="370840">
                <a:tc>
                  <a:txBody>
                    <a:bodyPr/>
                    <a:lstStyle/>
                    <a:p>
                      <a:pPr algn="ctr"/>
                      <a:endParaRPr lang="en-US" sz="18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800" b="0" dirty="0">
                          <a:solidFill>
                            <a:schemeClr val="tx1"/>
                          </a:solidFill>
                          <a:latin typeface="Arial" panose="020B0604020202020204" pitchFamily="34" charset="0"/>
                          <a:cs typeface="Arial" panose="020B0604020202020204" pitchFamily="34" charset="0"/>
                        </a:rPr>
                        <a:t>Units</a:t>
                      </a:r>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800" b="0" dirty="0">
                          <a:solidFill>
                            <a:schemeClr val="tx1"/>
                          </a:solidFill>
                          <a:latin typeface="Arial" panose="020B0604020202020204" pitchFamily="34" charset="0"/>
                          <a:cs typeface="Arial" panose="020B0604020202020204" pitchFamily="34" charset="0"/>
                        </a:rPr>
                        <a:t>Price per Unit</a:t>
                      </a:r>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800" b="0" dirty="0">
                          <a:solidFill>
                            <a:schemeClr val="tx1"/>
                          </a:solidFill>
                          <a:latin typeface="Arial" panose="020B0604020202020204" pitchFamily="34" charset="0"/>
                          <a:cs typeface="Arial" panose="020B0604020202020204" pitchFamily="34" charset="0"/>
                        </a:rPr>
                        <a:t>Total Sales Revenue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929965204"/>
                  </a:ext>
                </a:extLst>
              </a:tr>
              <a:tr h="370840">
                <a:tc>
                  <a:txBody>
                    <a:bodyPr/>
                    <a:lstStyle/>
                    <a:p>
                      <a:pPr algn="ctr"/>
                      <a:r>
                        <a:rPr lang="en-US" sz="1800" b="0" dirty="0">
                          <a:solidFill>
                            <a:schemeClr val="tx1"/>
                          </a:solidFill>
                          <a:latin typeface="Arial" panose="020B0604020202020204" pitchFamily="34" charset="0"/>
                          <a:cs typeface="Arial" panose="020B0604020202020204" pitchFamily="34" charset="0"/>
                        </a:rPr>
                        <a:t>Estimated sales</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DFF4FC"/>
                    </a:solidFill>
                  </a:tcPr>
                </a:tc>
                <a:tc>
                  <a:txBody>
                    <a:bodyPr/>
                    <a:lstStyle/>
                    <a:p>
                      <a:pPr algn="ctr"/>
                      <a:r>
                        <a:rPr lang="en-US" sz="1800" b="0" dirty="0">
                          <a:solidFill>
                            <a:schemeClr val="tx1"/>
                          </a:solidFill>
                          <a:latin typeface="Arial" panose="020B0604020202020204" pitchFamily="34" charset="0"/>
                          <a:cs typeface="Arial" panose="020B0604020202020204" pitchFamily="34" charset="0"/>
                        </a:rPr>
                        <a:t>240,000</a:t>
                      </a:r>
                    </a:p>
                  </a:txBody>
                  <a:tcPr>
                    <a:lnB w="12700" cap="flat" cmpd="sng" algn="ctr">
                      <a:solidFill>
                        <a:schemeClr val="tx1"/>
                      </a:solidFill>
                      <a:prstDash val="solid"/>
                      <a:round/>
                      <a:headEnd type="none" w="med" len="med"/>
                      <a:tailEnd type="none" w="med" len="med"/>
                    </a:lnB>
                    <a:solidFill>
                      <a:srgbClr val="DFF4FC"/>
                    </a:solidFill>
                  </a:tcPr>
                </a:tc>
                <a:tc>
                  <a:txBody>
                    <a:bodyPr/>
                    <a:lstStyle/>
                    <a:p>
                      <a:pPr algn="ctr"/>
                      <a:r>
                        <a:rPr lang="en-US" sz="1800" b="0" dirty="0">
                          <a:solidFill>
                            <a:schemeClr val="tx1"/>
                          </a:solidFill>
                          <a:latin typeface="Arial" panose="020B0604020202020204" pitchFamily="34" charset="0"/>
                          <a:cs typeface="Arial" panose="020B0604020202020204" pitchFamily="34" charset="0"/>
                        </a:rPr>
                        <a:t>$30</a:t>
                      </a:r>
                    </a:p>
                  </a:txBody>
                  <a:tcPr>
                    <a:lnB w="12700" cap="flat" cmpd="sng" algn="ctr">
                      <a:solidFill>
                        <a:schemeClr val="tx1"/>
                      </a:solidFill>
                      <a:prstDash val="solid"/>
                      <a:round/>
                      <a:headEnd type="none" w="med" len="med"/>
                      <a:tailEnd type="none" w="med" len="med"/>
                    </a:lnB>
                    <a:solidFill>
                      <a:srgbClr val="DFF4FC"/>
                    </a:solidFill>
                  </a:tcPr>
                </a:tc>
                <a:tc>
                  <a:txBody>
                    <a:bodyPr/>
                    <a:lstStyle/>
                    <a:p>
                      <a:pPr algn="ctr"/>
                      <a:r>
                        <a:rPr lang="en-US" sz="1800" b="0" dirty="0">
                          <a:solidFill>
                            <a:schemeClr val="tx1"/>
                          </a:solidFill>
                          <a:latin typeface="Arial" panose="020B0604020202020204" pitchFamily="34" charset="0"/>
                          <a:cs typeface="Arial" panose="020B0604020202020204" pitchFamily="34" charset="0"/>
                        </a:rPr>
                        <a:t>$7,200,000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DFF4FC"/>
                    </a:solidFill>
                  </a:tcPr>
                </a:tc>
                <a:extLst>
                  <a:ext uri="{0D108BD9-81ED-4DB2-BD59-A6C34878D82A}">
                    <a16:rowId xmlns:a16="http://schemas.microsoft.com/office/drawing/2014/main" val="2004548280"/>
                  </a:ext>
                </a:extLst>
              </a:tr>
            </a:tbl>
          </a:graphicData>
        </a:graphic>
      </p:graphicFrame>
      <p:sp>
        <p:nvSpPr>
          <p:cNvPr id="13" name="Content Placeholder 4"/>
          <p:cNvSpPr>
            <a:spLocks noGrp="1"/>
          </p:cNvSpPr>
          <p:nvPr>
            <p:ph idx="13"/>
          </p:nvPr>
        </p:nvSpPr>
        <p:spPr>
          <a:xfrm>
            <a:off x="0" y="0"/>
            <a:ext cx="457200" cy="457200"/>
          </a:xfrm>
          <a:solidFill>
            <a:srgbClr val="BEBEBE"/>
          </a:solidFill>
        </p:spPr>
        <p:txBody>
          <a:bodyPr anchor="ctr"/>
          <a:lstStyle/>
          <a:p>
            <a:pPr algn="ctr"/>
            <a:r>
              <a:rPr lang="en-US" sz="1000" b="1" dirty="0"/>
              <a:t>LO 13-3</a:t>
            </a:r>
          </a:p>
        </p:txBody>
      </p:sp>
    </p:spTree>
    <p:extLst>
      <p:ext uri="{BB962C8B-B14F-4D97-AF65-F5344CB8AC3E}">
        <p14:creationId xmlns:p14="http://schemas.microsoft.com/office/powerpoint/2010/main" val="701845524"/>
      </p:ext>
    </p:extLst>
  </p:cSld>
  <p:clrMapOvr>
    <a:masterClrMapping/>
  </p:clrMapOvr>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Custom 38">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214E91"/>
      </a:hlink>
      <a:folHlink>
        <a:srgbClr val="214E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MHHE_Accessible_PPT_Template-v4</Template>
  <TotalTime>5526</TotalTime>
  <Words>3248</Words>
  <Application>Microsoft Office PowerPoint</Application>
  <PresentationFormat>On-screen Show (4:3)</PresentationFormat>
  <Paragraphs>1050</Paragraphs>
  <Slides>44</Slides>
  <Notes>1</Notes>
  <HiddenSlides>5</HiddenSlides>
  <MMClips>0</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44</vt:i4>
      </vt:variant>
    </vt:vector>
  </HeadingPairs>
  <TitlesOfParts>
    <vt:vector size="61" baseType="lpstr">
      <vt:lpstr>ＭＳ Ｐゴシック</vt:lpstr>
      <vt:lpstr>Arial</vt:lpstr>
      <vt:lpstr>ArumSans Bd</vt:lpstr>
      <vt:lpstr>ArumSans Bold</vt:lpstr>
      <vt:lpstr>ArumSans Regular</vt:lpstr>
      <vt:lpstr>Calibri</vt:lpstr>
      <vt:lpstr>Vectipede Rg</vt:lpstr>
      <vt:lpstr>Verdana</vt:lpstr>
      <vt:lpstr>FIRST, BREAK, LAST slides </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Fundamentals of Cost Accounting Sixth Edition</vt:lpstr>
      <vt:lpstr>Chapter 13</vt:lpstr>
      <vt:lpstr>Learning Objectives</vt:lpstr>
      <vt:lpstr>Budgets</vt:lpstr>
      <vt:lpstr>Overall Plan</vt:lpstr>
      <vt:lpstr>Organizational and Individual Interaction: Developing the Master Budget </vt:lpstr>
      <vt:lpstr>Human Element in Budgeting</vt:lpstr>
      <vt:lpstr>Sales Forecasting</vt:lpstr>
      <vt:lpstr>Forecasting by Sales Staff</vt:lpstr>
      <vt:lpstr>Forecasting Production</vt:lpstr>
      <vt:lpstr>Production Budget 1</vt:lpstr>
      <vt:lpstr>Production Budget 2</vt:lpstr>
      <vt:lpstr>Production Costs</vt:lpstr>
      <vt:lpstr>Direct Materials Example 1</vt:lpstr>
      <vt:lpstr>Direct Materials Example 2</vt:lpstr>
      <vt:lpstr>Direct Materials Example 3</vt:lpstr>
      <vt:lpstr>Direct Labor Example</vt:lpstr>
      <vt:lpstr>Overhead Example</vt:lpstr>
      <vt:lpstr>Cost of Goods Sold Example</vt:lpstr>
      <vt:lpstr>Marketing and Administrative Budget Example</vt:lpstr>
      <vt:lpstr>Income Statement Example</vt:lpstr>
      <vt:lpstr>Cash Budget 1</vt:lpstr>
      <vt:lpstr>Cash Budget 2</vt:lpstr>
      <vt:lpstr>Cash Budget 3</vt:lpstr>
      <vt:lpstr>Cash Collections Example 1</vt:lpstr>
      <vt:lpstr>Cash Collections Example 2</vt:lpstr>
      <vt:lpstr>Cash Disbursements Example 1</vt:lpstr>
      <vt:lpstr>Cash Disbursements Example 2</vt:lpstr>
      <vt:lpstr>Budgeted Balance Sheet Example 1</vt:lpstr>
      <vt:lpstr>Budgeted Balance Sheet Example 2</vt:lpstr>
      <vt:lpstr>Assembling the Master Budget for a Manufacturing Firm</vt:lpstr>
      <vt:lpstr>Budgeting Retail and Wholesale Organizations 1</vt:lpstr>
      <vt:lpstr>Budgeting Retail and Wholesale Organizations 2</vt:lpstr>
      <vt:lpstr>Budgeting Retail and Wholesale Organizations 3</vt:lpstr>
      <vt:lpstr>Budgeting in Service Organizations</vt:lpstr>
      <vt:lpstr>Ethical Problems in Budgeting</vt:lpstr>
      <vt:lpstr>Budgeting Under Uncertainty</vt:lpstr>
      <vt:lpstr>Alternative Budgeting Scenarios</vt:lpstr>
      <vt:lpstr>End of Chapter 13</vt:lpstr>
      <vt:lpstr>Accessibility Content: Text Alternatives for Images</vt:lpstr>
      <vt:lpstr>Organizational and Individual Interaction: Developing the Master Budget Text Alternative</vt:lpstr>
      <vt:lpstr>Assembling the Master Budget for a Manufacturing Firm Text Alternative</vt:lpstr>
      <vt:lpstr>Budgeting Retail and Wholesale Organizations 1 Text Alternative</vt:lpstr>
      <vt:lpstr>Budgeting in Service Organizations Text Alternative</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 With 1 of These Slides</dc:title>
  <dc:creator>Hahn, Sandra</dc:creator>
  <cp:lastModifiedBy>Sachin kumar. Galiyan</cp:lastModifiedBy>
  <cp:revision>863</cp:revision>
  <dcterms:created xsi:type="dcterms:W3CDTF">2017-12-05T17:18:18Z</dcterms:created>
  <dcterms:modified xsi:type="dcterms:W3CDTF">2019-03-08T13:29:32Z</dcterms:modified>
</cp:coreProperties>
</file>