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40"/>
  </p:notesMasterIdLst>
  <p:handoutMasterIdLst>
    <p:handoutMasterId r:id="rId41"/>
  </p:handoutMasterIdLst>
  <p:sldIdLst>
    <p:sldId id="273" r:id="rId10"/>
    <p:sldId id="486" r:id="rId11"/>
    <p:sldId id="394" r:id="rId12"/>
    <p:sldId id="555" r:id="rId13"/>
    <p:sldId id="640" r:id="rId14"/>
    <p:sldId id="609" r:id="rId15"/>
    <p:sldId id="648" r:id="rId16"/>
    <p:sldId id="639" r:id="rId17"/>
    <p:sldId id="649" r:id="rId18"/>
    <p:sldId id="650" r:id="rId19"/>
    <p:sldId id="553" r:id="rId20"/>
    <p:sldId id="651" r:id="rId21"/>
    <p:sldId id="610" r:id="rId22"/>
    <p:sldId id="652" r:id="rId23"/>
    <p:sldId id="641" r:id="rId24"/>
    <p:sldId id="642" r:id="rId25"/>
    <p:sldId id="653" r:id="rId26"/>
    <p:sldId id="632" r:id="rId27"/>
    <p:sldId id="654" r:id="rId28"/>
    <p:sldId id="655" r:id="rId29"/>
    <p:sldId id="644" r:id="rId30"/>
    <p:sldId id="588" r:id="rId31"/>
    <p:sldId id="643" r:id="rId32"/>
    <p:sldId id="656" r:id="rId33"/>
    <p:sldId id="517" r:id="rId34"/>
    <p:sldId id="657" r:id="rId35"/>
    <p:sldId id="658" r:id="rId36"/>
    <p:sldId id="659" r:id="rId37"/>
    <p:sldId id="660" r:id="rId38"/>
    <p:sldId id="6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B1244CE1-7EC2-48EB-8FC6-D740AA39A4A3}">
          <p14:sldIdLst>
            <p14:sldId id="273"/>
            <p14:sldId id="486"/>
            <p14:sldId id="394"/>
            <p14:sldId id="555"/>
            <p14:sldId id="640"/>
            <p14:sldId id="609"/>
            <p14:sldId id="648"/>
            <p14:sldId id="639"/>
            <p14:sldId id="649"/>
            <p14:sldId id="650"/>
            <p14:sldId id="553"/>
            <p14:sldId id="651"/>
            <p14:sldId id="610"/>
            <p14:sldId id="652"/>
            <p14:sldId id="641"/>
            <p14:sldId id="642"/>
            <p14:sldId id="653"/>
            <p14:sldId id="632"/>
            <p14:sldId id="654"/>
            <p14:sldId id="655"/>
            <p14:sldId id="644"/>
            <p14:sldId id="588"/>
            <p14:sldId id="643"/>
            <p14:sldId id="656"/>
            <p14:sldId id="517"/>
          </p14:sldIdLst>
        </p14:section>
        <p14:section name="Appendix: Image Descriptions for Unsighted Students" id="{92DD6780-7EF4-458F-81EF-CF905B4CD972}">
          <p14:sldIdLst>
            <p14:sldId id="657"/>
            <p14:sldId id="658"/>
            <p14:sldId id="659"/>
            <p14:sldId id="660"/>
            <p14:sldId id="6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C6D9F1"/>
    <a:srgbClr val="FAC090"/>
    <a:srgbClr val="B60000"/>
    <a:srgbClr val="DDD9C3"/>
    <a:srgbClr val="91DAF6"/>
    <a:srgbClr val="B1E4F9"/>
    <a:srgbClr val="DCE6F2"/>
    <a:srgbClr val="DFA635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5706" autoAdjust="0"/>
  </p:normalViewPr>
  <p:slideViewPr>
    <p:cSldViewPr>
      <p:cViewPr varScale="1">
        <p:scale>
          <a:sx n="86" d="100"/>
          <a:sy n="86" d="100"/>
        </p:scale>
        <p:origin x="96" y="69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199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124200" y="3429000"/>
            <a:ext cx="6019800" cy="17526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6600" y="4190999"/>
            <a:ext cx="569976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2pPr>
            <a:lvl3pPr marL="9144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3pPr>
            <a:lvl4pPr marL="13716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4pPr>
            <a:lvl5pPr marL="18288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1798320"/>
            <a:ext cx="8229600" cy="10972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57200" y="3124200"/>
            <a:ext cx="8229600" cy="2514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2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477000"/>
            <a:ext cx="2208976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4008120"/>
            <a:ext cx="8229600" cy="2316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93192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754880" y="1295400"/>
            <a:ext cx="393192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972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64160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92684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21208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9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301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1546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40081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615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6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1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301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1546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40081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615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6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Content Placeholder 1"/>
          <p:cNvSpPr>
            <a:spLocks noGrp="1"/>
          </p:cNvSpPr>
          <p:nvPr>
            <p:ph idx="20"/>
          </p:nvPr>
        </p:nvSpPr>
        <p:spPr>
          <a:xfrm>
            <a:off x="455264" y="658749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92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9728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B6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8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00800" cy="1447800"/>
          </a:xfrm>
          <a:prstGeom prst="rect">
            <a:avLst/>
          </a:prstGeom>
        </p:spPr>
        <p:txBody>
          <a:bodyPr anchor="t" anchorCtr="0"/>
          <a:lstStyle>
            <a:lvl1pPr algn="r">
              <a:spcBef>
                <a:spcPts val="480"/>
              </a:spcBef>
              <a:defRPr sz="3600" b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526280" y="2057400"/>
            <a:ext cx="4389120" cy="5334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214E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26280" y="3124200"/>
            <a:ext cx="4389120" cy="3037839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anen6e20ld_nm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63600"/>
            <a:ext cx="414591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46304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©2020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03920" y="6477000"/>
            <a:ext cx="640080" cy="18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/>
              <a:t>16-</a:t>
            </a:r>
            <a:fld id="{D284030D-0224-4BD8-89C1-1614B36E06C2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1" r:id="rId2"/>
    <p:sldLayoutId id="2147483966" r:id="rId3"/>
    <p:sldLayoutId id="2147483969" r:id="rId4"/>
    <p:sldLayoutId id="2147483967" r:id="rId5"/>
    <p:sldLayoutId id="2147483968" r:id="rId6"/>
    <p:sldLayoutId id="2147483971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67200" y="685800"/>
            <a:ext cx="4648200" cy="2057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8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Fundamentals </a:t>
            </a:r>
            <a:r>
              <a:rPr lang="en-US" sz="4800" b="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n-US" sz="48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 Cost Accounting</a:t>
            </a:r>
            <a:r>
              <a:rPr lang="en-US" sz="40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40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b="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Sixth Edition</a:t>
            </a:r>
            <a:endParaRPr lang="en-US" sz="2400" cap="none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26280" y="3200400"/>
            <a:ext cx="4389120" cy="18288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William Lanen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Shannon Anderson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Michael Maher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©2020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Activity Variance</a:t>
            </a:r>
            <a:r>
              <a:rPr lang="en-US" sz="1200" dirty="0"/>
              <a:t> 2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09799" y="1295400"/>
            <a:ext cx="4876800" cy="6858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Peak Division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Flexible and Master Budget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August</a:t>
            </a: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5076"/>
              </p:ext>
            </p:extLst>
          </p:nvPr>
        </p:nvGraphicFramePr>
        <p:xfrm>
          <a:off x="350519" y="1985010"/>
          <a:ext cx="8595360" cy="4243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2174247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564562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5572983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942420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0705911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8462616"/>
                    </a:ext>
                  </a:extLst>
                </a:gridCol>
              </a:tblGrid>
              <a:tr h="1959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655381"/>
                  </a:ext>
                </a:extLst>
              </a:tr>
              <a:tr h="656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Flexible Budget (based on actual activity of 80,000 units)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Sales Activity Variance (based on variance in sales volume)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Master Budget (based on planned activity of 100,000 units)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27152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Sales (units)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13136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20423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Sales revenue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$ 800,000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050068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859031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663496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 manufacturing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304,000 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76,000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380,000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061416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 selling and administrative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72,000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18,000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90,000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47534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variable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$ 376,000 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 94,000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$ 470,000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665537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Contribution margin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$ 424,000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$106,000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$ 530,000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903805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Fixed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36901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Fixed manufacturing overhead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200,000 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–0–</a:t>
                      </a: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200,000</a:t>
                      </a: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38710"/>
                  </a:ext>
                </a:extLst>
              </a:tr>
              <a:tr h="431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Fixed selling and administrative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140,000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–0–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45888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fixed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$ 340,000 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–0–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$ 340,000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12746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db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  84,000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db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$106,000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db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$ 190,000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53136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8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57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900427"/>
                  </a:ext>
                </a:extLst>
              </a:tr>
            </a:tbl>
          </a:graphicData>
        </a:graphic>
      </p:graphicFrame>
      <p:sp>
        <p:nvSpPr>
          <p:cNvPr id="24" name="Content Placeholder 4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16-3</a:t>
            </a:r>
          </a:p>
        </p:txBody>
      </p:sp>
    </p:spTree>
    <p:extLst>
      <p:ext uri="{BB962C8B-B14F-4D97-AF65-F5344CB8AC3E}">
        <p14:creationId xmlns:p14="http://schemas.microsoft.com/office/powerpoint/2010/main" val="20236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Variance Analysis</a:t>
            </a:r>
            <a:r>
              <a:rPr lang="en-US" sz="1200" dirty="0"/>
              <a:t>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  <a:solidFill>
            <a:srgbClr val="C6D9F1"/>
          </a:solidFill>
        </p:spPr>
        <p:txBody>
          <a:bodyPr/>
          <a:lstStyle/>
          <a:p>
            <a:pPr marL="1463040" indent="-1463040"/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16-4</a:t>
            </a:r>
            <a:r>
              <a:rPr lang="en-US" sz="2400" dirty="0">
                <a:ea typeface="ＭＳ Ｐゴシック" panose="020B0600070205080204" pitchFamily="34" charset="-128"/>
              </a:rPr>
              <a:t>	Prepare and use a profit variance analysis.</a:t>
            </a:r>
            <a:endParaRPr lang="en-US" sz="2400" dirty="0">
              <a:latin typeface="Tahoma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idx="13"/>
          </p:nvPr>
        </p:nvSpPr>
        <p:spPr>
          <a:xfrm>
            <a:off x="457200" y="2018030"/>
            <a:ext cx="8229600" cy="148717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800" dirty="0"/>
              <a:t> </a:t>
            </a:r>
            <a:r>
              <a:rPr lang="en-US" sz="2800" b="1" u="sng" dirty="0"/>
              <a:t>Profit Variance Analysis</a:t>
            </a:r>
            <a:endParaRPr lang="en-US" sz="2800" b="1" dirty="0"/>
          </a:p>
          <a:p>
            <a:pPr algn="ctr" defTabSz="274320">
              <a:spcBef>
                <a:spcPts val="0"/>
              </a:spcBef>
              <a:defRPr/>
            </a:pPr>
            <a:r>
              <a:rPr lang="en-US" sz="2800" dirty="0"/>
              <a:t>Analysis of the causes of differences between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800" dirty="0"/>
              <a:t>budgeted profits and the actual profits earned.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4"/>
          </p:nvPr>
        </p:nvSpPr>
        <p:spPr>
          <a:xfrm>
            <a:off x="457200" y="3622040"/>
            <a:ext cx="8229600" cy="57912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ea typeface="ＭＳ Ｐゴシック" panose="020B0600070205080204" pitchFamily="34" charset="-128"/>
              </a:rPr>
              <a:t>Sales price variance.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idx="15"/>
          </p:nvPr>
        </p:nvSpPr>
        <p:spPr>
          <a:xfrm>
            <a:off x="457200" y="4411133"/>
            <a:ext cx="8229600" cy="56388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ea typeface="ＭＳ Ｐゴシック" panose="020B0600070205080204" pitchFamily="34" charset="-128"/>
              </a:rPr>
              <a:t>Variable production cost variances.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idx="16"/>
          </p:nvPr>
        </p:nvSpPr>
        <p:spPr>
          <a:xfrm>
            <a:off x="457200" y="5184986"/>
            <a:ext cx="8229600" cy="54864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ea typeface="ＭＳ Ｐゴシック" panose="020B0600070205080204" pitchFamily="34" charset="-128"/>
              </a:rPr>
              <a:t>Fixed production cost variances.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7"/>
          </p:nvPr>
        </p:nvSpPr>
        <p:spPr>
          <a:xfrm>
            <a:off x="457200" y="5943600"/>
            <a:ext cx="8229600" cy="54864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ea typeface="ＭＳ Ｐゴシック" panose="020B0600070205080204" pitchFamily="34" charset="-128"/>
              </a:rPr>
              <a:t>Marketing and administrative cost variances.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idx="20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16-4</a:t>
            </a:r>
          </a:p>
        </p:txBody>
      </p:sp>
    </p:spTree>
    <p:extLst>
      <p:ext uri="{BB962C8B-B14F-4D97-AF65-F5344CB8AC3E}">
        <p14:creationId xmlns:p14="http://schemas.microsoft.com/office/powerpoint/2010/main" val="352838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Variance Analysis</a:t>
            </a:r>
            <a:r>
              <a:rPr lang="en-US" sz="1200" dirty="0"/>
              <a:t> 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43200" y="1151382"/>
            <a:ext cx="3657600" cy="609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Peak Division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Profit Variance Analysis August</a:t>
            </a:r>
          </a:p>
        </p:txBody>
      </p:sp>
      <p:graphicFrame>
        <p:nvGraphicFramePr>
          <p:cNvPr id="2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20088"/>
              </p:ext>
            </p:extLst>
          </p:nvPr>
        </p:nvGraphicFramePr>
        <p:xfrm>
          <a:off x="125084" y="1685163"/>
          <a:ext cx="8946245" cy="382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516">
                  <a:extLst>
                    <a:ext uri="{9D8B030D-6E8A-4147-A177-3AD203B41FA5}">
                      <a16:colId xmlns:a16="http://schemas.microsoft.com/office/drawing/2014/main" val="7378895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090327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2369969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936867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870919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796359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40281759"/>
                    </a:ext>
                  </a:extLst>
                </a:gridCol>
                <a:gridCol w="994129">
                  <a:extLst>
                    <a:ext uri="{9D8B030D-6E8A-4147-A177-3AD203B41FA5}">
                      <a16:colId xmlns:a16="http://schemas.microsoft.com/office/drawing/2014/main" val="399511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Mfg.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Admin.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71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(units)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99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revenue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71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Variable costs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18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manufacturing costs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329,680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$25,680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8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selling and administrative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09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margin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$442,320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$25,680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$106,000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530,000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21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costs: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50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manufacturing overhead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selling and administrative costs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132,320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7,680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6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$114,500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$21,180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$11,680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84,000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$106,000 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190,000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03275"/>
                  </a:ext>
                </a:extLst>
              </a:tr>
            </a:tbl>
          </a:graphicData>
        </a:graphic>
      </p:graphicFrame>
      <p:cxnSp>
        <p:nvCxnSpPr>
          <p:cNvPr id="22" name="Connector arrow 4">
            <a:extLst/>
          </p:cNvPr>
          <p:cNvCxnSpPr/>
          <p:nvPr/>
        </p:nvCxnSpPr>
        <p:spPr bwMode="auto">
          <a:xfrm rot="16200000" flipH="1">
            <a:off x="3108960" y="5120641"/>
            <a:ext cx="274320" cy="100584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arrow 5">
            <a:extLst/>
          </p:cNvPr>
          <p:cNvCxnSpPr/>
          <p:nvPr/>
        </p:nvCxnSpPr>
        <p:spPr bwMode="auto">
          <a:xfrm rot="5400000">
            <a:off x="6080757" y="5250941"/>
            <a:ext cx="274320" cy="73152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/>
          <p:cNvSpPr>
            <a:spLocks noGrp="1"/>
          </p:cNvSpPr>
          <p:nvPr>
            <p:ph idx="13"/>
          </p:nvPr>
        </p:nvSpPr>
        <p:spPr>
          <a:xfrm>
            <a:off x="3784446" y="5529265"/>
            <a:ext cx="2064549" cy="476631"/>
          </a:xfrm>
          <a:solidFill>
            <a:srgbClr val="C6D9F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ea typeface="ＭＳ Ｐゴシック" panose="020B0600070205080204" pitchFamily="34" charset="-128"/>
              </a:rPr>
              <a:t>Total variance from flexible</a:t>
            </a:r>
            <a:br>
              <a:rPr lang="en-US" sz="1200" dirty="0">
                <a:ea typeface="ＭＳ Ｐゴシック" panose="020B0600070205080204" pitchFamily="34" charset="-128"/>
              </a:rPr>
            </a:br>
            <a:r>
              <a:rPr lang="en-US" sz="1200" dirty="0">
                <a:ea typeface="ＭＳ Ｐゴシック" panose="020B0600070205080204" pitchFamily="34" charset="-128"/>
              </a:rPr>
              <a:t>budget = $30,500 F</a:t>
            </a:r>
          </a:p>
        </p:txBody>
      </p:sp>
      <p:cxnSp>
        <p:nvCxnSpPr>
          <p:cNvPr id="23" name="Connector arrow 7">
            <a:extLst/>
          </p:cNvPr>
          <p:cNvCxnSpPr/>
          <p:nvPr/>
        </p:nvCxnSpPr>
        <p:spPr bwMode="auto">
          <a:xfrm rot="16200000" flipH="1">
            <a:off x="2809227" y="5283712"/>
            <a:ext cx="731520" cy="109728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arrow  8">
            <a:extLst/>
          </p:cNvPr>
          <p:cNvCxnSpPr/>
          <p:nvPr/>
        </p:nvCxnSpPr>
        <p:spPr bwMode="auto">
          <a:xfrm rot="5400000">
            <a:off x="7461743" y="5415915"/>
            <a:ext cx="731520" cy="91440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4"/>
          </p:nvPr>
        </p:nvSpPr>
        <p:spPr>
          <a:xfrm>
            <a:off x="3764280" y="6096948"/>
            <a:ext cx="3585856" cy="239459"/>
          </a:xfrm>
          <a:solidFill>
            <a:srgbClr val="C6D9F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ea typeface="ＭＳ Ｐゴシック" panose="020B0600070205080204" pitchFamily="34" charset="-128"/>
              </a:rPr>
              <a:t>Total variance from master budget = $75,500 U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idx="15"/>
          </p:nvPr>
        </p:nvSpPr>
        <p:spPr>
          <a:xfrm>
            <a:off x="396240" y="6348984"/>
            <a:ext cx="5181600" cy="304800"/>
          </a:xfrm>
          <a:noFill/>
          <a:ln>
            <a:noFill/>
          </a:ln>
        </p:spPr>
        <p:txBody>
          <a:bodyPr/>
          <a:lstStyle/>
          <a:p>
            <a:pPr defTabSz="365125"/>
            <a:r>
              <a:rPr lang="en-US" sz="1200" baseline="30000" dirty="0">
                <a:solidFill>
                  <a:srgbClr val="000000"/>
                </a:solidFill>
              </a:rPr>
              <a:t>a</a:t>
            </a:r>
            <a:r>
              <a:rPr lang="en-US" sz="1200" dirty="0">
                <a:solidFill>
                  <a:srgbClr val="000000"/>
                </a:solidFill>
              </a:rPr>
              <a:t> The $25,680 manufacturing variance is explained in detail in LO 16-5.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16-4</a:t>
            </a:r>
          </a:p>
        </p:txBody>
      </p:sp>
    </p:spTree>
    <p:extLst>
      <p:ext uri="{BB962C8B-B14F-4D97-AF65-F5344CB8AC3E}">
        <p14:creationId xmlns:p14="http://schemas.microsoft.com/office/powerpoint/2010/main" val="29010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Price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57400"/>
          </a:xfrm>
          <a:solidFill>
            <a:srgbClr val="DDD9C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800" b="1" u="sng" dirty="0"/>
              <a:t>Sales Price Variance</a:t>
            </a:r>
            <a:endParaRPr lang="en-US" sz="2800" b="1" dirty="0"/>
          </a:p>
          <a:p>
            <a:pPr algn="ctr" defTabSz="274320">
              <a:spcBef>
                <a:spcPts val="0"/>
              </a:spcBef>
              <a:defRPr/>
            </a:pPr>
            <a:r>
              <a:rPr lang="en-US" sz="2800" dirty="0"/>
              <a:t>Difference between the actual selling price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800" dirty="0"/>
              <a:t>and budgeted selling price multiplied by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800" dirty="0"/>
              <a:t>the actual number of units sold.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47700" y="4267200"/>
            <a:ext cx="7848600" cy="609600"/>
          </a:xfrm>
        </p:spPr>
        <p:txBody>
          <a:bodyPr/>
          <a:lstStyle/>
          <a:p>
            <a:r>
              <a:rPr lang="en-US" sz="3000" dirty="0">
                <a:solidFill>
                  <a:srgbClr val="B60000"/>
                </a:solidFill>
              </a:rPr>
              <a:t>($10.50 − $10.00) x 80,000 units = $40,000 F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16-4</a:t>
            </a:r>
          </a:p>
        </p:txBody>
      </p:sp>
    </p:spTree>
    <p:extLst>
      <p:ext uri="{BB962C8B-B14F-4D97-AF65-F5344CB8AC3E}">
        <p14:creationId xmlns:p14="http://schemas.microsoft.com/office/powerpoint/2010/main" val="65820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Production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  <a:solidFill>
            <a:srgbClr val="DDD9C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400" b="1" u="sng" dirty="0">
                <a:latin typeface="Gill Sans"/>
                <a:cs typeface="Gill Sans"/>
              </a:rPr>
              <a:t>Standard Cost Sheet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400" dirty="0">
                <a:latin typeface="Gill Sans"/>
                <a:cs typeface="Gill Sans"/>
              </a:rPr>
              <a:t>A form providing the standard quantities of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400" dirty="0">
                <a:latin typeface="Gill Sans"/>
                <a:cs typeface="Gill Sans"/>
              </a:rPr>
              <a:t>each input required to produce a unit of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400" dirty="0">
                <a:latin typeface="Gill Sans"/>
                <a:cs typeface="Gill Sans"/>
              </a:rPr>
              <a:t>output and the standard price for each input.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47700" y="3200400"/>
            <a:ext cx="7848600" cy="990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Peak Division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Standard Cost Sheet – Variable Manufacturing Costs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August</a:t>
            </a: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84907"/>
              </p:ext>
            </p:extLst>
          </p:nvPr>
        </p:nvGraphicFramePr>
        <p:xfrm>
          <a:off x="464820" y="4267200"/>
          <a:ext cx="841248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7378895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090327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236996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51156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 of Input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Unit of Output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Input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or Rate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Unit of Input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Cost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Unit of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(drink)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71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material (powder)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$ 0.55 per 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999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labor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20 per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71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overhead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12 per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032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variable manufacturing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db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75710"/>
                  </a:ext>
                </a:extLst>
              </a:tr>
            </a:tbl>
          </a:graphicData>
        </a:graphic>
      </p:graphicFrame>
      <p:sp>
        <p:nvSpPr>
          <p:cNvPr id="16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16-4</a:t>
            </a:r>
          </a:p>
        </p:txBody>
      </p:sp>
    </p:spTree>
    <p:extLst>
      <p:ext uri="{BB962C8B-B14F-4D97-AF65-F5344CB8AC3E}">
        <p14:creationId xmlns:p14="http://schemas.microsoft.com/office/powerpoint/2010/main" val="221212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Cost Variance Analysis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533400"/>
          </a:xfrm>
          <a:solidFill>
            <a:srgbClr val="C6D9F1"/>
          </a:solidFill>
        </p:spPr>
        <p:txBody>
          <a:bodyPr/>
          <a:lstStyle/>
          <a:p>
            <a:pPr marL="1463040" indent="-1463040"/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16-5</a:t>
            </a:r>
            <a:r>
              <a:rPr lang="en-US" sz="2400" dirty="0">
                <a:ea typeface="ＭＳ Ｐゴシック" panose="020B0600070205080204" pitchFamily="34" charset="-128"/>
              </a:rPr>
              <a:t>	Compute and use variable cost variances.</a:t>
            </a:r>
            <a:endParaRPr lang="en-US" sz="2400" dirty="0">
              <a:latin typeface="Tahoma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" name="Picture 3" descr="Diagram depicts a general model for variable cost variance analysis.&#10;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8200"/>
            <a:ext cx="8394370" cy="4208780"/>
          </a:xfrm>
        </p:spPr>
      </p:pic>
      <p:sp>
        <p:nvSpPr>
          <p:cNvPr id="12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3" action="ppaction://hlinksldjump"/>
              </a:rPr>
              <a:t>Access the text alternative for these images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0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Cost Variance</a:t>
            </a:r>
            <a:endParaRPr lang="en-US" sz="1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  <a:solidFill>
            <a:srgbClr val="DDD9C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600" b="1" u="sng" dirty="0">
                <a:solidFill>
                  <a:srgbClr val="000000"/>
                </a:solidFill>
              </a:rPr>
              <a:t>Price Variance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600" dirty="0">
                <a:solidFill>
                  <a:srgbClr val="000000"/>
                </a:solidFill>
              </a:rPr>
              <a:t>  Difference between actual price and budgeted price.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3"/>
          </p:nvPr>
        </p:nvSpPr>
        <p:spPr>
          <a:xfrm>
            <a:off x="457200" y="2641600"/>
            <a:ext cx="8534400" cy="4826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Multiply this difference by the actual quantity purchased.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3487420"/>
            <a:ext cx="8229600" cy="1188720"/>
          </a:xfrm>
        </p:spPr>
        <p:txBody>
          <a:bodyPr/>
          <a:lstStyle/>
          <a:p>
            <a:r>
              <a:rPr lang="en-US" sz="2600" dirty="0">
                <a:solidFill>
                  <a:srgbClr val="B60000"/>
                </a:solidFill>
              </a:rPr>
              <a:t>Price variance	=	(</a:t>
            </a:r>
            <a:r>
              <a:rPr lang="en-US" sz="2600" i="1" dirty="0">
                <a:solidFill>
                  <a:srgbClr val="B60000"/>
                </a:solidFill>
              </a:rPr>
              <a:t>AP</a:t>
            </a:r>
            <a:r>
              <a:rPr lang="en-US" sz="2600" dirty="0">
                <a:solidFill>
                  <a:srgbClr val="B60000"/>
                </a:solidFill>
              </a:rPr>
              <a:t> × </a:t>
            </a:r>
            <a:r>
              <a:rPr lang="en-US" sz="2600" i="1" dirty="0">
                <a:solidFill>
                  <a:srgbClr val="B60000"/>
                </a:solidFill>
              </a:rPr>
              <a:t>AQ</a:t>
            </a:r>
            <a:r>
              <a:rPr lang="en-US" sz="2600" dirty="0">
                <a:solidFill>
                  <a:srgbClr val="B60000"/>
                </a:solidFill>
              </a:rPr>
              <a:t>) – (</a:t>
            </a:r>
            <a:r>
              <a:rPr lang="en-US" sz="2600" i="1" dirty="0">
                <a:solidFill>
                  <a:srgbClr val="B60000"/>
                </a:solidFill>
              </a:rPr>
              <a:t>SP</a:t>
            </a:r>
            <a:r>
              <a:rPr lang="en-US" sz="2600" dirty="0">
                <a:solidFill>
                  <a:srgbClr val="B60000"/>
                </a:solidFill>
              </a:rPr>
              <a:t> × </a:t>
            </a:r>
            <a:r>
              <a:rPr lang="en-US" sz="2600" i="1" dirty="0">
                <a:solidFill>
                  <a:srgbClr val="B60000"/>
                </a:solidFill>
              </a:rPr>
              <a:t>AQ</a:t>
            </a:r>
            <a:r>
              <a:rPr lang="en-US" sz="2600" dirty="0">
                <a:solidFill>
                  <a:srgbClr val="B60000"/>
                </a:solidFill>
              </a:rPr>
              <a:t>)</a:t>
            </a:r>
          </a:p>
          <a:p>
            <a:r>
              <a:rPr lang="en-US" sz="2600" dirty="0">
                <a:solidFill>
                  <a:srgbClr val="B60000"/>
                </a:solidFill>
              </a:rPr>
              <a:t>					=	</a:t>
            </a:r>
            <a:r>
              <a:rPr lang="en-US" sz="2600" i="1" dirty="0">
                <a:solidFill>
                  <a:srgbClr val="B60000"/>
                </a:solidFill>
              </a:rPr>
              <a:t>AQ</a:t>
            </a:r>
            <a:r>
              <a:rPr lang="en-US" sz="2600" dirty="0">
                <a:solidFill>
                  <a:srgbClr val="B60000"/>
                </a:solidFill>
              </a:rPr>
              <a:t>(</a:t>
            </a:r>
            <a:r>
              <a:rPr lang="en-US" sz="2600" i="1" dirty="0">
                <a:solidFill>
                  <a:srgbClr val="B60000"/>
                </a:solidFill>
              </a:rPr>
              <a:t>AP  – SP)</a:t>
            </a:r>
            <a:endParaRPr lang="en-US" sz="2600" dirty="0">
              <a:solidFill>
                <a:srgbClr val="B6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</p:spTree>
    <p:extLst>
      <p:ext uri="{BB962C8B-B14F-4D97-AF65-F5344CB8AC3E}">
        <p14:creationId xmlns:p14="http://schemas.microsoft.com/office/powerpoint/2010/main" val="88293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Efficiency Variance</a:t>
            </a:r>
            <a:endParaRPr lang="en-US" sz="1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06220"/>
            <a:ext cx="8229600" cy="146558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600" b="1" u="sng" dirty="0">
                <a:solidFill>
                  <a:srgbClr val="000000"/>
                </a:solidFill>
              </a:rPr>
              <a:t>Efficiency Variance</a:t>
            </a:r>
            <a:endParaRPr lang="en-US" sz="2600" b="1" dirty="0">
              <a:solidFill>
                <a:srgbClr val="000000"/>
              </a:solidFill>
            </a:endParaRPr>
          </a:p>
          <a:p>
            <a:pPr algn="ctr" defTabSz="274320">
              <a:spcBef>
                <a:spcPts val="0"/>
              </a:spcBef>
              <a:defRPr/>
            </a:pPr>
            <a:r>
              <a:rPr lang="en-US" sz="2600" dirty="0">
                <a:solidFill>
                  <a:srgbClr val="000000"/>
                </a:solidFill>
              </a:rPr>
              <a:t>Difference between the actual quantity used and the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600" dirty="0">
                <a:solidFill>
                  <a:srgbClr val="000000"/>
                </a:solidFill>
              </a:rPr>
              <a:t>budgeted quantity for the actual level of activity.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3"/>
          </p:nvPr>
        </p:nvSpPr>
        <p:spPr>
          <a:xfrm>
            <a:off x="457200" y="3756660"/>
            <a:ext cx="8229600" cy="4826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Multiply this difference by the budgeted price per unit.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4602480"/>
            <a:ext cx="8229600" cy="1188720"/>
          </a:xfrm>
        </p:spPr>
        <p:txBody>
          <a:bodyPr/>
          <a:lstStyle/>
          <a:p>
            <a:r>
              <a:rPr lang="en-US" sz="2600" dirty="0">
                <a:solidFill>
                  <a:srgbClr val="B60000"/>
                </a:solidFill>
              </a:rPr>
              <a:t>Efficiency variance = (</a:t>
            </a:r>
            <a:r>
              <a:rPr lang="en-US" sz="2600" i="1" dirty="0">
                <a:solidFill>
                  <a:srgbClr val="B60000"/>
                </a:solidFill>
              </a:rPr>
              <a:t>SP</a:t>
            </a:r>
            <a:r>
              <a:rPr lang="en-US" sz="2600" dirty="0">
                <a:solidFill>
                  <a:srgbClr val="B60000"/>
                </a:solidFill>
              </a:rPr>
              <a:t> × </a:t>
            </a:r>
            <a:r>
              <a:rPr lang="en-US" sz="2600" i="1" dirty="0">
                <a:solidFill>
                  <a:srgbClr val="B60000"/>
                </a:solidFill>
              </a:rPr>
              <a:t>AQ</a:t>
            </a:r>
            <a:r>
              <a:rPr lang="en-US" sz="2600" dirty="0">
                <a:solidFill>
                  <a:srgbClr val="B60000"/>
                </a:solidFill>
              </a:rPr>
              <a:t>) – (</a:t>
            </a:r>
            <a:r>
              <a:rPr lang="en-US" sz="2600" i="1" dirty="0">
                <a:solidFill>
                  <a:srgbClr val="B60000"/>
                </a:solidFill>
              </a:rPr>
              <a:t>SP</a:t>
            </a:r>
            <a:r>
              <a:rPr lang="en-US" sz="2600" dirty="0">
                <a:solidFill>
                  <a:srgbClr val="B60000"/>
                </a:solidFill>
              </a:rPr>
              <a:t> × </a:t>
            </a:r>
            <a:r>
              <a:rPr lang="en-US" sz="2600" i="1" dirty="0">
                <a:solidFill>
                  <a:srgbClr val="B60000"/>
                </a:solidFill>
              </a:rPr>
              <a:t>SQ</a:t>
            </a:r>
            <a:r>
              <a:rPr lang="en-US" sz="2600" dirty="0">
                <a:solidFill>
                  <a:srgbClr val="B60000"/>
                </a:solidFill>
              </a:rPr>
              <a:t>)</a:t>
            </a:r>
          </a:p>
          <a:p>
            <a:r>
              <a:rPr lang="en-US" sz="2600" dirty="0">
                <a:solidFill>
                  <a:srgbClr val="B60000"/>
                </a:solidFill>
              </a:rPr>
              <a:t>						 =</a:t>
            </a:r>
            <a:r>
              <a:rPr lang="en-US" sz="2600" i="1" dirty="0">
                <a:solidFill>
                  <a:srgbClr val="B60000"/>
                </a:solidFill>
              </a:rPr>
              <a:t>SP</a:t>
            </a:r>
            <a:r>
              <a:rPr lang="en-US" sz="2600" dirty="0">
                <a:solidFill>
                  <a:srgbClr val="B60000"/>
                </a:solidFill>
              </a:rPr>
              <a:t>(</a:t>
            </a:r>
            <a:r>
              <a:rPr lang="en-US" sz="2600" i="1" dirty="0">
                <a:solidFill>
                  <a:srgbClr val="B60000"/>
                </a:solidFill>
              </a:rPr>
              <a:t>AQ  – SQ)</a:t>
            </a:r>
            <a:endParaRPr lang="en-US" sz="2600" dirty="0">
              <a:solidFill>
                <a:srgbClr val="B6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</p:spTree>
    <p:extLst>
      <p:ext uri="{BB962C8B-B14F-4D97-AF65-F5344CB8AC3E}">
        <p14:creationId xmlns:p14="http://schemas.microsoft.com/office/powerpoint/2010/main" val="300361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Materials Variance</a:t>
            </a:r>
            <a:endParaRPr lang="en-US" sz="3600" dirty="0"/>
          </a:p>
        </p:txBody>
      </p:sp>
      <p:pic>
        <p:nvPicPr>
          <p:cNvPr id="5" name="Picture 2" descr="Diagram depicts calculations of direct materials variances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212769" cy="4648200"/>
          </a:xfrm>
        </p:spPr>
      </p:pic>
      <p:sp>
        <p:nvSpPr>
          <p:cNvPr id="24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3" action="ppaction://hlinksldjump"/>
              </a:rPr>
              <a:t>Access the text alternative for these images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3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Labor Variance</a:t>
            </a:r>
            <a:endParaRPr lang="en-US" sz="3600" dirty="0"/>
          </a:p>
        </p:txBody>
      </p:sp>
      <p:pic>
        <p:nvPicPr>
          <p:cNvPr id="5" name="Picture 2" descr="Diagram depicts calculations of direct labor variances. 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212769" cy="4648199"/>
          </a:xfrm>
        </p:spPr>
      </p:pic>
      <p:sp>
        <p:nvSpPr>
          <p:cNvPr id="24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3" action="ppaction://hlinksldjump"/>
              </a:rPr>
              <a:t>Access the text alternative for these images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Fundamentals of Variance Analysis</a:t>
            </a:r>
          </a:p>
        </p:txBody>
      </p:sp>
    </p:spTree>
    <p:extLst>
      <p:ext uri="{BB962C8B-B14F-4D97-AF65-F5344CB8AC3E}">
        <p14:creationId xmlns:p14="http://schemas.microsoft.com/office/powerpoint/2010/main" val="363768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Overhead Variance</a:t>
            </a:r>
            <a:endParaRPr lang="en-US" sz="3600" dirty="0"/>
          </a:p>
        </p:txBody>
      </p:sp>
      <p:pic>
        <p:nvPicPr>
          <p:cNvPr id="5" name="Picture 2" descr="Diagram depicts calculations of variable overhead variances. 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8329"/>
            <a:ext cx="8212769" cy="4559541"/>
          </a:xfrm>
        </p:spPr>
      </p:pic>
      <p:sp>
        <p:nvSpPr>
          <p:cNvPr id="24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3" action="ppaction://hlinksldjump"/>
              </a:rPr>
              <a:t>Access the text alternative for these images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8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Variable Manufacturing</a:t>
            </a:r>
            <a:br>
              <a:rPr lang="en-US" sz="3600" dirty="0"/>
            </a:br>
            <a:r>
              <a:rPr lang="en-US" sz="3600" dirty="0"/>
              <a:t>Cost Variance Summary</a:t>
            </a:r>
            <a:endParaRPr lang="en-US" sz="1100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40110"/>
              </p:ext>
            </p:extLst>
          </p:nvPr>
        </p:nvGraphicFramePr>
        <p:xfrm>
          <a:off x="274320" y="2209800"/>
          <a:ext cx="84124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7378895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090327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236996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51156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71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$16,400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$4,400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$20,800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999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labor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8,800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800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71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overhead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880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$4,800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5,680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032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variable manufacturing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u="db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757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variance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u="db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$25,680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63157"/>
                  </a:ext>
                </a:extLst>
              </a:tr>
            </a:tbl>
          </a:graphicData>
        </a:graphic>
      </p:graphicFrame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16-5</a:t>
            </a:r>
          </a:p>
        </p:txBody>
      </p:sp>
    </p:spTree>
    <p:extLst>
      <p:ext uri="{BB962C8B-B14F-4D97-AF65-F5344CB8AC3E}">
        <p14:creationId xmlns:p14="http://schemas.microsoft.com/office/powerpoint/2010/main" val="414542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Cost Variances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609600"/>
          </a:xfrm>
          <a:solidFill>
            <a:srgbClr val="C6D9F1"/>
          </a:solidFill>
        </p:spPr>
        <p:txBody>
          <a:bodyPr/>
          <a:lstStyle/>
          <a:p>
            <a:pPr marL="1554480" indent="-1554480"/>
            <a:r>
              <a:rPr lang="en-US" altLang="en-US" sz="2800" b="1" dirty="0">
                <a:solidFill>
                  <a:srgbClr val="0000CC"/>
                </a:solidFill>
              </a:rPr>
              <a:t>LO 16-6</a:t>
            </a:r>
            <a:r>
              <a:rPr lang="en-US" altLang="en-US" sz="2800" dirty="0">
                <a:solidFill>
                  <a:srgbClr val="0000CC"/>
                </a:solidFill>
              </a:rPr>
              <a:t>	</a:t>
            </a:r>
            <a:r>
              <a:rPr lang="en-US" altLang="en-US" sz="2400" dirty="0"/>
              <a:t>Compute and use fixed cost variances.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3"/>
          </p:nvPr>
        </p:nvSpPr>
        <p:spPr>
          <a:xfrm>
            <a:off x="457200" y="2641600"/>
            <a:ext cx="8229600" cy="2006600"/>
          </a:xfrm>
        </p:spPr>
        <p:txBody>
          <a:bodyPr/>
          <a:lstStyle/>
          <a:p>
            <a:r>
              <a:rPr lang="en-US" sz="2800" dirty="0"/>
              <a:t>Spending (or budget) variance.</a:t>
            </a:r>
          </a:p>
          <a:p>
            <a:r>
              <a:rPr lang="en-US" sz="2800" dirty="0"/>
              <a:t>Price variance for fixed overhead.</a:t>
            </a:r>
          </a:p>
          <a:p>
            <a:pPr defTabSz="274320">
              <a:spcBef>
                <a:spcPts val="0"/>
              </a:spcBef>
              <a:buSzPct val="100000"/>
              <a:defRPr/>
            </a:pPr>
            <a:r>
              <a:rPr lang="en-US" sz="2800" dirty="0"/>
              <a:t>The difference between budgeted and actual fixed overhead.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>
          <a:xfrm>
            <a:off x="476250" y="4965700"/>
            <a:ext cx="8458200" cy="53340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pPr defTabSz="274320">
              <a:buSzPct val="100000"/>
              <a:defRPr/>
            </a:pPr>
            <a:r>
              <a:rPr lang="en-US" sz="2800" dirty="0"/>
              <a:t> 	$195,500 actual – $200,000 budget = $4,500 F.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16-6</a:t>
            </a:r>
          </a:p>
        </p:txBody>
      </p:sp>
    </p:spTree>
    <p:extLst>
      <p:ext uri="{BB962C8B-B14F-4D97-AF65-F5344CB8AC3E}">
        <p14:creationId xmlns:p14="http://schemas.microsoft.com/office/powerpoint/2010/main" val="170872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Cost Variances</a:t>
            </a:r>
            <a:r>
              <a:rPr lang="en-US" sz="1200" dirty="0"/>
              <a:t> 2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91440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/>
              <a:t>The difference between budgeted and applied fixed overhead is called a production volume variance.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3"/>
          </p:nvPr>
        </p:nvSpPr>
        <p:spPr>
          <a:xfrm>
            <a:off x="304800" y="2541270"/>
            <a:ext cx="8229600" cy="128016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/>
              <a:t>Production volume variance arises because the volume used to apply fixed overhead differs from the estimated volume used to estimate fixed cost per unit.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304800" y="4152900"/>
            <a:ext cx="8686800" cy="50292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>
                <a:cs typeface="Arial" charset="0"/>
              </a:rPr>
              <a:t>$200,000 budget – $160,000 applied = $40,000 U.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5"/>
          </p:nvPr>
        </p:nvSpPr>
        <p:spPr>
          <a:xfrm>
            <a:off x="304800" y="4987290"/>
            <a:ext cx="8686800" cy="50292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>
                <a:cs typeface="Arial" charset="0"/>
              </a:rPr>
              <a:t>$200,000 budget ÷ 100,000 budgeted units = $2 per unit.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304800" y="5821680"/>
            <a:ext cx="8686800" cy="502920"/>
          </a:xfrm>
          <a:solidFill>
            <a:srgbClr val="FAC09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>
                <a:cs typeface="Arial" charset="0"/>
              </a:rPr>
              <a:t>80,000 units × $2 per unit = $160,000 applied.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17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16-6</a:t>
            </a:r>
          </a:p>
        </p:txBody>
      </p:sp>
    </p:spTree>
    <p:extLst>
      <p:ext uri="{BB962C8B-B14F-4D97-AF65-F5344CB8AC3E}">
        <p14:creationId xmlns:p14="http://schemas.microsoft.com/office/powerpoint/2010/main" val="170905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Appendix: Recording Costs</a:t>
            </a:r>
            <a:br>
              <a:rPr lang="en-US" sz="3600" dirty="0"/>
            </a:br>
            <a:r>
              <a:rPr lang="en-US" sz="3600" dirty="0"/>
              <a:t>in a Standard Cost System</a:t>
            </a:r>
            <a:endParaRPr lang="en-US" sz="11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  <a:solidFill>
            <a:srgbClr val="C6D9F1"/>
          </a:solidFill>
          <a:ln>
            <a:noFill/>
          </a:ln>
        </p:spPr>
        <p:txBody>
          <a:bodyPr/>
          <a:lstStyle/>
          <a:p>
            <a:pPr marL="1463040" indent="-1463040" defTabSz="365760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16-7</a:t>
            </a:r>
            <a:r>
              <a:rPr lang="en-US" sz="2400" dirty="0">
                <a:ea typeface="ＭＳ Ｐゴシック" panose="020B0600070205080204" pitchFamily="34" charset="-128"/>
              </a:rPr>
              <a:t>	(Appendix) Understand how to record costs in a standard costing system.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3"/>
          </p:nvPr>
        </p:nvSpPr>
        <p:spPr>
          <a:xfrm>
            <a:off x="457200" y="2406968"/>
            <a:ext cx="8229600" cy="92583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/>
              <a:t>Work-in-process inventory is debited when direct materials and direct labor are used at standard.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3529966"/>
            <a:ext cx="8229600" cy="97917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>
                <a:cs typeface="Arial" charset="0"/>
              </a:rPr>
              <a:t>Work-in-process inventory is debited when manufacturing overhead is applied at standard.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5"/>
          </p:nvPr>
        </p:nvSpPr>
        <p:spPr>
          <a:xfrm>
            <a:off x="457200" y="4706304"/>
            <a:ext cx="8229600" cy="91821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>
                <a:cs typeface="Arial" charset="0"/>
              </a:rPr>
              <a:t>When the units are finished, work-in-process inventory is credited and finished goods inventory is debited.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457200" y="5821680"/>
            <a:ext cx="8229600" cy="502920"/>
          </a:xfrm>
          <a:solidFill>
            <a:srgbClr val="FDEADA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>
                <a:cs typeface="Arial" charset="0"/>
              </a:rPr>
              <a:t>Variances are usually closed to cost of goods sold.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17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16-7</a:t>
            </a:r>
          </a:p>
        </p:txBody>
      </p:sp>
    </p:spTree>
    <p:extLst>
      <p:ext uri="{BB962C8B-B14F-4D97-AF65-F5344CB8AC3E}">
        <p14:creationId xmlns:p14="http://schemas.microsoft.com/office/powerpoint/2010/main" val="428911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Chapter 16</a:t>
            </a:r>
          </a:p>
        </p:txBody>
      </p:sp>
    </p:spTree>
    <p:extLst>
      <p:ext uri="{BB962C8B-B14F-4D97-AF65-F5344CB8AC3E}">
        <p14:creationId xmlns:p14="http://schemas.microsoft.com/office/powerpoint/2010/main" val="36201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5560"/>
            <a:ext cx="8229600" cy="170688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B44600"/>
                </a:solidFill>
              </a:rPr>
              <a:t>Accessibility Content: Text Alternatives for Images</a:t>
            </a:r>
          </a:p>
        </p:txBody>
      </p:sp>
    </p:spTree>
    <p:extLst>
      <p:ext uri="{BB962C8B-B14F-4D97-AF65-F5344CB8AC3E}">
        <p14:creationId xmlns:p14="http://schemas.microsoft.com/office/powerpoint/2010/main" val="41278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Variable Cost Variance Analysis </a:t>
            </a:r>
            <a:r>
              <a:rPr lang="en-US" altLang="en-US" sz="3200" dirty="0"/>
              <a:t>Text Alternative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52182"/>
              </p:ext>
            </p:extLst>
          </p:nvPr>
        </p:nvGraphicFramePr>
        <p:xfrm>
          <a:off x="762000" y="1447800"/>
          <a:ext cx="73914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6608812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4133729794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933903770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(1) Actual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(2) Actual Inputs at Standard Prices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(3) Flexible Production Budget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09281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Actual input price (AP) times actual quantity (AQ) of input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Standard input price (SP ) times actual quantity (AQ) of input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Standard input price (SP) times standard quantity (SQ) of input allowed for actual good output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643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(AP × AQ)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(SP × AQ)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(SP × SQ)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734404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53640"/>
          </a:xfrm>
        </p:spPr>
        <p:txBody>
          <a:bodyPr/>
          <a:lstStyle/>
          <a:p>
            <a:r>
              <a:rPr lang="en-US" sz="1800" dirty="0"/>
              <a:t>Price variance is calculated with (1) – (2) </a:t>
            </a:r>
          </a:p>
          <a:p>
            <a:r>
              <a:rPr lang="en-US" sz="1800" dirty="0"/>
              <a:t>Efficiency variance is calculated with (2) – (3) </a:t>
            </a:r>
          </a:p>
          <a:p>
            <a:r>
              <a:rPr lang="en-US" sz="1800" dirty="0"/>
              <a:t>Total variance is calculated with (1) – (3)</a:t>
            </a:r>
          </a:p>
        </p:txBody>
      </p:sp>
      <p:sp>
        <p:nvSpPr>
          <p:cNvPr id="2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2" action="ppaction://hlinksldjump"/>
              </a:rPr>
              <a:t>Return to slide containing original image</a:t>
            </a:r>
            <a:endParaRPr lang="en-US" dirty="0">
              <a:latin typeface="+mj-lt"/>
              <a:cs typeface="Arial" panose="020B0604020202020204" pitchFamily="34" charset="0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27388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Direct Materials Variance </a:t>
            </a:r>
            <a:r>
              <a:rPr lang="en-US" altLang="en-US" sz="3200" dirty="0"/>
              <a:t>Text Alternative</a:t>
            </a:r>
            <a:endParaRPr lang="en-US" sz="3200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8883"/>
              </p:ext>
            </p:extLst>
          </p:nvPr>
        </p:nvGraphicFramePr>
        <p:xfrm>
          <a:off x="609600" y="1238968"/>
          <a:ext cx="6080760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51804981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62889527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541413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(1) Actual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(2) Actual Inputs at Standard Prices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(3) Flexible Production Budget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33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Actual materials price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(AP = $0.60)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× Actual quantity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(AQ = 328,000 pounds)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of direct materials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Standard materials price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(SP = $0.55)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× Actual quantity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(AQ = 328,000 pounds)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of direct materials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Standard materials price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(SP = $0.55)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× Standard quantity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(SQ = 320,000 pounds)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of direct materials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allowed for actual output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(AP × AQ)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(SP × AQ)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(SP × SQ)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0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$196,800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$180,400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$176,000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911586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3184354"/>
            <a:ext cx="8229600" cy="24536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Price variance is calculated with (1) – (2)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$196,800 − $180,400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$16,400 Unfavorable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Efficiency variance is calculated with (2) – (3)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$180,400 − $176,000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$4,400 Unfavorable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Total variance is calculated with (1) – (3)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$196,800 − $176,000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$20,800 Unfavorable</a:t>
            </a:r>
          </a:p>
        </p:txBody>
      </p:sp>
      <p:sp>
        <p:nvSpPr>
          <p:cNvPr id="2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2" action="ppaction://hlinksldjump"/>
              </a:rPr>
              <a:t>Return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18310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Direct Labor Variance </a:t>
            </a:r>
            <a:r>
              <a:rPr lang="en-US" altLang="en-US" sz="3200" dirty="0"/>
              <a:t>Text Alternative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06301"/>
              </p:ext>
            </p:extLst>
          </p:nvPr>
        </p:nvGraphicFramePr>
        <p:xfrm>
          <a:off x="457200" y="1222353"/>
          <a:ext cx="6080760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1796491774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408436071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728811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(1) Actual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(2) Actual Inputs at Standard Prices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(3) Flexible Production Budget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447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Actual labor price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(AP = $18)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× Actual quantity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(AQ = 4,400 hours)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of direct labor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Standard labor price</a:t>
                      </a:r>
                      <a:b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(SP = $20)</a:t>
                      </a:r>
                      <a:b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× Actual quantity</a:t>
                      </a:r>
                      <a:b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(AQ = 4,400 hours)</a:t>
                      </a:r>
                      <a:b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of direct labor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Standard labor price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(SP = $20)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× Standard quantity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(SQ = 4,000 hours)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of direct labor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allowed for actual output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052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(AP × AQ)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(SP × AQ)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(SP × SQ)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3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$79,200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$88,000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$80,000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079319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3184354"/>
            <a:ext cx="8229600" cy="24536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Price variance is calculated with (1) – (2)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$79,200 − $88,000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$8,800 Favorable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Efficiency variance is calculated with (2) – (3)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$88,000 − $80,000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$8,000 Unfavorable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Total variance is calculated with (1) – (3)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$79,200 − $80,000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$800 Favorable</a:t>
            </a:r>
          </a:p>
        </p:txBody>
      </p:sp>
      <p:sp>
        <p:nvSpPr>
          <p:cNvPr id="2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2" action="ppaction://hlinksldjump"/>
              </a:rPr>
              <a:t>Return to slide containing original image</a:t>
            </a:r>
            <a:endParaRPr lang="en-US" dirty="0">
              <a:latin typeface="+mj-lt"/>
              <a:cs typeface="Arial" panose="020B0604020202020204" pitchFamily="34" charset="0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6094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  <a:solidFill>
            <a:srgbClr val="C6D9F1"/>
          </a:solidFill>
        </p:spPr>
        <p:txBody>
          <a:bodyPr/>
          <a:lstStyle/>
          <a:p>
            <a:pPr marL="1463040" indent="-1463040" defTabSz="36576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16-1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	</a:t>
            </a:r>
            <a:r>
              <a:rPr lang="en-US" sz="2000" dirty="0">
                <a:ea typeface="ＭＳ Ｐゴシック" panose="020B0600070205080204" pitchFamily="34" charset="-128"/>
              </a:rPr>
              <a:t>Use budgets for performance evaluation.</a:t>
            </a:r>
          </a:p>
          <a:p>
            <a:pPr marL="1463040" indent="-1463040" defTabSz="36576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16-2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	</a:t>
            </a:r>
            <a:r>
              <a:rPr lang="en-US" sz="2000" dirty="0">
                <a:ea typeface="ＭＳ Ｐゴシック" panose="020B0600070205080204" pitchFamily="34" charset="-128"/>
              </a:rPr>
              <a:t>Develop and use flexible budgets.</a:t>
            </a:r>
          </a:p>
          <a:p>
            <a:pPr marL="1463040" indent="-1463040" defTabSz="36576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16-3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	</a:t>
            </a:r>
            <a:r>
              <a:rPr lang="en-US" sz="2000" dirty="0">
                <a:ea typeface="ＭＳ Ｐゴシック" panose="020B0600070205080204" pitchFamily="34" charset="-128"/>
              </a:rPr>
              <a:t>Compute and interpret the sales activity variance.</a:t>
            </a:r>
          </a:p>
          <a:p>
            <a:pPr marL="1463040" indent="-1463040" defTabSz="36576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16-4	</a:t>
            </a:r>
            <a:r>
              <a:rPr lang="en-US" sz="2000" dirty="0">
                <a:ea typeface="ＭＳ Ｐゴシック" panose="020B0600070205080204" pitchFamily="34" charset="-128"/>
              </a:rPr>
              <a:t>Prepare and use a profit variance analysis.</a:t>
            </a:r>
          </a:p>
          <a:p>
            <a:pPr marL="1463040" indent="-1463040" defTabSz="36576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16-5	</a:t>
            </a:r>
            <a:r>
              <a:rPr lang="en-US" sz="2000" dirty="0">
                <a:ea typeface="ＭＳ Ｐゴシック" panose="020B0600070205080204" pitchFamily="34" charset="-128"/>
              </a:rPr>
              <a:t>Compute and use variable cost variances.</a:t>
            </a:r>
          </a:p>
          <a:p>
            <a:pPr marL="1463040" indent="-1463040" defTabSz="36576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16-6	</a:t>
            </a:r>
            <a:r>
              <a:rPr lang="en-US" sz="2000" dirty="0">
                <a:ea typeface="ＭＳ Ｐゴシック" panose="020B0600070205080204" pitchFamily="34" charset="-128"/>
              </a:rPr>
              <a:t>Compute and use fixed cost variances.</a:t>
            </a:r>
          </a:p>
          <a:p>
            <a:pPr marL="1463040" indent="-1463040" defTabSz="36576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16-7</a:t>
            </a:r>
            <a:r>
              <a:rPr lang="en-US" sz="2000" dirty="0">
                <a:ea typeface="ＭＳ Ｐゴシック" panose="020B0600070205080204" pitchFamily="34" charset="-128"/>
              </a:rPr>
              <a:t>	(Appendix) Understand how to record costs in a standard costing system.</a:t>
            </a:r>
          </a:p>
        </p:txBody>
      </p:sp>
    </p:spTree>
    <p:extLst>
      <p:ext uri="{BB962C8B-B14F-4D97-AF65-F5344CB8AC3E}">
        <p14:creationId xmlns:p14="http://schemas.microsoft.com/office/powerpoint/2010/main" val="38981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Variable Overhead Variance </a:t>
            </a:r>
            <a:r>
              <a:rPr lang="en-US" altLang="en-US" sz="3200" dirty="0"/>
              <a:t>Text Alternative</a:t>
            </a:r>
            <a:endParaRPr lang="en-US" sz="32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3569698"/>
            <a:ext cx="8229600" cy="24536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Price variance is calculated with (1) – (2)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$53,680 − $52,800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$880 Unfavorable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Efficiency variance is calculated with (2) – (3)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$52,800 − $48,000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$4,800 Unfavorable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Total variance is calculated with (1) – (3)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$53,680 − $48,000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•	$5,680 Unfavorable</a:t>
            </a:r>
          </a:p>
        </p:txBody>
      </p:sp>
      <p:sp>
        <p:nvSpPr>
          <p:cNvPr id="2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  <a:hlinkClick r:id="rId2" action="ppaction://hlinksldjump"/>
              </a:rPr>
              <a:t>Return to slide containing original image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50271"/>
              </p:ext>
            </p:extLst>
          </p:nvPr>
        </p:nvGraphicFramePr>
        <p:xfrm>
          <a:off x="493986" y="1379465"/>
          <a:ext cx="6080760" cy="1997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618580093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471268086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486861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(1) Actual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(2) Actual Inputs at Standard Prices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(3) Flexible Production Budget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4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Sum of actual variable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manufacturing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overhead costs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Standard variable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overhead price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(SP = $12)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× Actual quantity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(AQ = 4,400 hours)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of the overhead base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Standard variable overhead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price (SP = $12)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× Standard quantity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(SQ = 4,000 hours)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of the overhead base (direct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labor in this example) allowed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for actual output produced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3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(AP × AQ)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(SP × AQ)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(SP × SQ)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094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$53,680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$52,800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$48,000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69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2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Using Budgets for</a:t>
            </a:r>
            <a:br>
              <a:rPr lang="en-US" sz="3600" dirty="0"/>
            </a:br>
            <a:r>
              <a:rPr lang="en-US" sz="3600" dirty="0"/>
              <a:t>Performance Evaluation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"/>
          </a:xfrm>
          <a:solidFill>
            <a:srgbClr val="C6D9F1"/>
          </a:solidFill>
        </p:spPr>
        <p:txBody>
          <a:bodyPr/>
          <a:lstStyle/>
          <a:p>
            <a:pPr marL="1554480" indent="-1554480"/>
            <a:r>
              <a:rPr lang="en-US" altLang="en-US" sz="2800" b="1" dirty="0">
                <a:solidFill>
                  <a:srgbClr val="0000CC"/>
                </a:solidFill>
              </a:rPr>
              <a:t>LO 16-1</a:t>
            </a:r>
            <a:r>
              <a:rPr lang="en-US" altLang="en-US" sz="2800" dirty="0">
                <a:solidFill>
                  <a:srgbClr val="0000CC"/>
                </a:solidFill>
              </a:rPr>
              <a:t>	</a:t>
            </a:r>
            <a:r>
              <a:rPr lang="en-US" altLang="en-US" sz="2400" dirty="0"/>
              <a:t>Use budgets for performance evaluation.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3"/>
          </p:nvPr>
        </p:nvSpPr>
        <p:spPr>
          <a:xfrm>
            <a:off x="457200" y="2026920"/>
            <a:ext cx="8229600" cy="1402080"/>
          </a:xfrm>
          <a:solidFill>
            <a:srgbClr val="FDEADA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600" b="1" u="sng" dirty="0"/>
              <a:t>Operating Budgets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sz="2600" dirty="0"/>
              <a:t>Budgeted income statement, production budget, budgeted cost of goods sold, and supporting budgets.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idx="14"/>
          </p:nvPr>
        </p:nvSpPr>
        <p:spPr>
          <a:xfrm>
            <a:off x="457200" y="3741420"/>
            <a:ext cx="8229600" cy="141732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600" b="1" u="sng" dirty="0"/>
              <a:t>Financial Budgets</a:t>
            </a:r>
          </a:p>
          <a:p>
            <a:pPr algn="ctr" defTabSz="274320">
              <a:buSzPct val="100000"/>
              <a:defRPr/>
            </a:pPr>
            <a:r>
              <a:rPr lang="en-US" sz="2600" dirty="0"/>
              <a:t>Budgets of financial resources; for example, the cash budget and the budgeted balance sheet.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idx="15"/>
          </p:nvPr>
        </p:nvSpPr>
        <p:spPr>
          <a:xfrm>
            <a:off x="457200" y="5334000"/>
            <a:ext cx="8305800" cy="106680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sz="2600" b="1" u="sng" dirty="0"/>
              <a:t>Variance</a:t>
            </a:r>
          </a:p>
          <a:p>
            <a:pPr defTabSz="274320">
              <a:buSzPct val="100000"/>
              <a:defRPr/>
            </a:pPr>
            <a:r>
              <a:rPr lang="en-US" sz="2600" dirty="0"/>
              <a:t>Difference between planned result and actual outcome.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16-1</a:t>
            </a:r>
          </a:p>
        </p:txBody>
      </p:sp>
    </p:spTree>
    <p:extLst>
      <p:ext uri="{BB962C8B-B14F-4D97-AF65-F5344CB8AC3E}">
        <p14:creationId xmlns:p14="http://schemas.microsoft.com/office/powerpoint/2010/main" val="327027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Variance</a:t>
            </a:r>
            <a:r>
              <a:rPr lang="en-US" sz="1200" dirty="0"/>
              <a:t> 1</a:t>
            </a:r>
          </a:p>
        </p:txBody>
      </p:sp>
      <p:pic>
        <p:nvPicPr>
          <p:cNvPr id="7" name="Picture 2" descr="A diagram with two arrows and labels. An up arrow reads: Favorable Variance--Variance that, taken alone, increases operating profit. A down arrow is labeled Unfavorable Variance--Variance that, taken alone, reduces operating profit.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399"/>
            <a:ext cx="7772400" cy="441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16-1</a:t>
            </a:r>
          </a:p>
        </p:txBody>
      </p:sp>
    </p:spTree>
    <p:extLst>
      <p:ext uri="{BB962C8B-B14F-4D97-AF65-F5344CB8AC3E}">
        <p14:creationId xmlns:p14="http://schemas.microsoft.com/office/powerpoint/2010/main" val="338780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Variance</a:t>
            </a:r>
            <a:r>
              <a:rPr lang="en-US" sz="1200" dirty="0"/>
              <a:t> 2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Peak Division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Budget and Actual Results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August</a:t>
            </a:r>
            <a:endParaRPr lang="en-US" sz="2000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61694"/>
              </p:ext>
            </p:extLst>
          </p:nvPr>
        </p:nvGraphicFramePr>
        <p:xfrm>
          <a:off x="762000" y="2209800"/>
          <a:ext cx="75895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73788952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090327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3236996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51156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71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(units)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999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71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Variable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185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mfg.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329,680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380,000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823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selling and administrative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90,000</a:t>
                      </a:r>
                      <a:r>
                        <a:rPr lang="en-US" sz="1400" u="sng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09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variable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$397,680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470,000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21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margin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$442,320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530,000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506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costs: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manufacturing overhead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6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selling and administrative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132,320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29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fixed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$327,820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340,000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564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$114,500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190,000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03275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762000" y="6202680"/>
            <a:ext cx="5943600" cy="330200"/>
          </a:xfrm>
        </p:spPr>
        <p:txBody>
          <a:bodyPr/>
          <a:lstStyle/>
          <a:p>
            <a:r>
              <a:rPr lang="en-US" sz="1400" baseline="30000" dirty="0">
                <a:solidFill>
                  <a:srgbClr val="000000"/>
                </a:solidFill>
              </a:rPr>
              <a:t>a</a:t>
            </a:r>
            <a:r>
              <a:rPr lang="en-US" sz="1400" dirty="0">
                <a:solidFill>
                  <a:srgbClr val="000000"/>
                </a:solidFill>
              </a:rPr>
              <a:t> $10.00 per unit	</a:t>
            </a:r>
            <a:r>
              <a:rPr lang="en-US" sz="1400" baseline="30000" dirty="0">
                <a:solidFill>
                  <a:srgbClr val="000000"/>
                </a:solidFill>
              </a:rPr>
              <a:t>b</a:t>
            </a:r>
            <a:r>
              <a:rPr lang="en-US" sz="1400" dirty="0">
                <a:solidFill>
                  <a:srgbClr val="000000"/>
                </a:solidFill>
              </a:rPr>
              <a:t> $3.80 per unit		</a:t>
            </a:r>
            <a:r>
              <a:rPr lang="en-US" sz="1400" baseline="30000" dirty="0">
                <a:solidFill>
                  <a:srgbClr val="000000"/>
                </a:solidFill>
              </a:rPr>
              <a:t>c</a:t>
            </a:r>
            <a:r>
              <a:rPr lang="en-US" sz="1400" dirty="0">
                <a:solidFill>
                  <a:srgbClr val="000000"/>
                </a:solidFill>
              </a:rPr>
              <a:t> $0.90 per unit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16-1</a:t>
            </a:r>
          </a:p>
        </p:txBody>
      </p:sp>
    </p:spTree>
    <p:extLst>
      <p:ext uri="{BB962C8B-B14F-4D97-AF65-F5344CB8AC3E}">
        <p14:creationId xmlns:p14="http://schemas.microsoft.com/office/powerpoint/2010/main" val="70184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Variance</a:t>
            </a:r>
            <a:r>
              <a:rPr lang="en-US" sz="1200" dirty="0"/>
              <a:t> 3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Peak Division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Budget and Actual Results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August</a:t>
            </a: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68730"/>
              </p:ext>
            </p:extLst>
          </p:nvPr>
        </p:nvGraphicFramePr>
        <p:xfrm>
          <a:off x="762000" y="2209800"/>
          <a:ext cx="75895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73788952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090327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3236996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51156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71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(units)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20,000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999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$160,000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71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Variable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185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mfg.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329,680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50,320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380,000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823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selling and administrative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22,000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90,000</a:t>
                      </a:r>
                      <a:r>
                        <a:rPr lang="en-US" sz="1400" u="sng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09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variable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$397,680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72,320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470,000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21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margin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$442,320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87,680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530,000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506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costs: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manufacturing overhead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6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selling and administrative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132,320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7,680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29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fixed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$327,820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12,180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340,000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564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$114,500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75,500 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190,000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03275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762000" y="6202680"/>
            <a:ext cx="5943600" cy="330200"/>
          </a:xfrm>
        </p:spPr>
        <p:txBody>
          <a:bodyPr/>
          <a:lstStyle/>
          <a:p>
            <a:r>
              <a:rPr lang="en-US" sz="1400" baseline="30000" dirty="0">
                <a:solidFill>
                  <a:srgbClr val="000000"/>
                </a:solidFill>
              </a:rPr>
              <a:t>a</a:t>
            </a:r>
            <a:r>
              <a:rPr lang="en-US" sz="1400" dirty="0">
                <a:solidFill>
                  <a:srgbClr val="000000"/>
                </a:solidFill>
              </a:rPr>
              <a:t> $10.00 per unit	</a:t>
            </a:r>
            <a:r>
              <a:rPr lang="en-US" sz="1400" baseline="30000" dirty="0">
                <a:solidFill>
                  <a:srgbClr val="000000"/>
                </a:solidFill>
              </a:rPr>
              <a:t>b</a:t>
            </a:r>
            <a:r>
              <a:rPr lang="en-US" sz="1400" dirty="0">
                <a:solidFill>
                  <a:srgbClr val="000000"/>
                </a:solidFill>
              </a:rPr>
              <a:t> $3.80 per unit		</a:t>
            </a:r>
            <a:r>
              <a:rPr lang="en-US" sz="1400" baseline="30000" dirty="0">
                <a:solidFill>
                  <a:srgbClr val="000000"/>
                </a:solidFill>
              </a:rPr>
              <a:t>c</a:t>
            </a:r>
            <a:r>
              <a:rPr lang="en-US" sz="1400" dirty="0">
                <a:solidFill>
                  <a:srgbClr val="000000"/>
                </a:solidFill>
              </a:rPr>
              <a:t> $0.90 per unit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16-1</a:t>
            </a:r>
          </a:p>
        </p:txBody>
      </p:sp>
    </p:spTree>
    <p:extLst>
      <p:ext uri="{BB962C8B-B14F-4D97-AF65-F5344CB8AC3E}">
        <p14:creationId xmlns:p14="http://schemas.microsoft.com/office/powerpoint/2010/main" val="275046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Budgeting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  <a:solidFill>
            <a:srgbClr val="C6D9F1"/>
          </a:solidFill>
        </p:spPr>
        <p:txBody>
          <a:bodyPr/>
          <a:lstStyle/>
          <a:p>
            <a:pPr marL="1554480" indent="-1554480"/>
            <a:r>
              <a:rPr lang="en-US" altLang="en-US" sz="2800" b="1" dirty="0">
                <a:solidFill>
                  <a:srgbClr val="0000CC"/>
                </a:solidFill>
              </a:rPr>
              <a:t>LO 16-2</a:t>
            </a:r>
            <a:r>
              <a:rPr lang="en-US" altLang="en-US" sz="2800" dirty="0">
                <a:solidFill>
                  <a:srgbClr val="0000CC"/>
                </a:solidFill>
              </a:rPr>
              <a:t>	</a:t>
            </a:r>
            <a:r>
              <a:rPr lang="en-US" altLang="en-US" sz="2400" dirty="0"/>
              <a:t>Develop and use flexible budgets.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3"/>
          </p:nvPr>
        </p:nvSpPr>
        <p:spPr>
          <a:xfrm>
            <a:off x="457200" y="2336800"/>
            <a:ext cx="8229600" cy="1701800"/>
          </a:xfrm>
          <a:solidFill>
            <a:srgbClr val="FDEADA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b="1" u="sng" dirty="0"/>
              <a:t>Static Budget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dirty="0"/>
              <a:t>	Budget for a single activity level;</a:t>
            </a:r>
          </a:p>
          <a:p>
            <a:pPr algn="ctr" defTabSz="274320">
              <a:spcBef>
                <a:spcPts val="0"/>
              </a:spcBef>
              <a:defRPr/>
            </a:pPr>
            <a:r>
              <a:rPr lang="en-US" dirty="0"/>
              <a:t>	usually the master budget.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>
          <a:xfrm>
            <a:off x="457200" y="4495800"/>
            <a:ext cx="8229600" cy="1905000"/>
          </a:xfrm>
          <a:solidFill>
            <a:srgbClr val="FDEADA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buSzPct val="100000"/>
              <a:defRPr/>
            </a:pPr>
            <a:r>
              <a:rPr lang="en-US" b="1" u="sng" dirty="0"/>
              <a:t>Flexible Budget</a:t>
            </a:r>
          </a:p>
          <a:p>
            <a:pPr algn="ctr" defTabSz="274320">
              <a:buSzPct val="100000"/>
              <a:defRPr/>
            </a:pPr>
            <a:r>
              <a:rPr lang="en-US" dirty="0"/>
              <a:t>	Budget that indicates revenues, costs,</a:t>
            </a:r>
          </a:p>
          <a:p>
            <a:pPr algn="ctr" defTabSz="274320">
              <a:buSzPct val="100000"/>
              <a:defRPr/>
            </a:pPr>
            <a:r>
              <a:rPr lang="en-US" dirty="0"/>
              <a:t>	and profits for different levels of activity.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16-2</a:t>
            </a:r>
          </a:p>
        </p:txBody>
      </p:sp>
    </p:spTree>
    <p:extLst>
      <p:ext uri="{BB962C8B-B14F-4D97-AF65-F5344CB8AC3E}">
        <p14:creationId xmlns:p14="http://schemas.microsoft.com/office/powerpoint/2010/main" val="265314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Activity Variance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"/>
          </a:xfrm>
          <a:solidFill>
            <a:srgbClr val="C6D9F1"/>
          </a:solidFill>
        </p:spPr>
        <p:txBody>
          <a:bodyPr/>
          <a:lstStyle/>
          <a:p>
            <a:pPr marL="1554480" indent="-1554480"/>
            <a:r>
              <a:rPr lang="en-US" altLang="en-US" sz="2800" b="1" dirty="0">
                <a:solidFill>
                  <a:srgbClr val="0000CC"/>
                </a:solidFill>
              </a:rPr>
              <a:t>LO 16-3</a:t>
            </a:r>
            <a:r>
              <a:rPr lang="en-US" altLang="en-US" sz="2800" dirty="0">
                <a:solidFill>
                  <a:srgbClr val="0000CC"/>
                </a:solidFill>
              </a:rPr>
              <a:t>	</a:t>
            </a:r>
            <a:r>
              <a:rPr lang="en-US" altLang="en-US" sz="2400" dirty="0"/>
              <a:t>Compute and interpret the sales activity variance.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3"/>
          </p:nvPr>
        </p:nvSpPr>
        <p:spPr>
          <a:xfrm>
            <a:off x="457200" y="2336800"/>
            <a:ext cx="8229600" cy="1778000"/>
          </a:xfrm>
          <a:solidFill>
            <a:srgbClr val="FDEADA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800" dirty="0"/>
              <a:t>The difference between operating profit in the master budget and operating profit in the flexible budget is called a sales activity variance, also known as the sales volume variance.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>
          <a:xfrm>
            <a:off x="457200" y="4495800"/>
            <a:ext cx="8229600" cy="990600"/>
          </a:xfrm>
          <a:solidFill>
            <a:srgbClr val="FDEADA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defTabSz="274320">
              <a:spcBef>
                <a:spcPts val="0"/>
              </a:spcBef>
              <a:buSzPct val="100000"/>
              <a:defRPr/>
            </a:pPr>
            <a:r>
              <a:rPr lang="en-US" sz="2800" dirty="0"/>
              <a:t>The variance arises because the actual number of units sold is different from the budgeted number.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000" b="1" dirty="0"/>
              <a:t>LO 16-3</a:t>
            </a:r>
          </a:p>
        </p:txBody>
      </p:sp>
    </p:spTree>
    <p:extLst>
      <p:ext uri="{BB962C8B-B14F-4D97-AF65-F5344CB8AC3E}">
        <p14:creationId xmlns:p14="http://schemas.microsoft.com/office/powerpoint/2010/main" val="1123171099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38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214E91"/>
      </a:hlink>
      <a:folHlink>
        <a:srgbClr val="21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5813</TotalTime>
  <Words>1665</Words>
  <Application>Microsoft Office PowerPoint</Application>
  <PresentationFormat>On-screen Show (4:3)</PresentationFormat>
  <Paragraphs>514</Paragraphs>
  <Slides>30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ＭＳ Ｐゴシック</vt:lpstr>
      <vt:lpstr>Arial</vt:lpstr>
      <vt:lpstr>ArumSans Bd</vt:lpstr>
      <vt:lpstr>ArumSans Bold</vt:lpstr>
      <vt:lpstr>ArumSans Regular</vt:lpstr>
      <vt:lpstr>Calibri</vt:lpstr>
      <vt:lpstr>Gill Sans</vt:lpstr>
      <vt:lpstr>Tahoma</vt:lpstr>
      <vt:lpstr>Times New Roman</vt:lpstr>
      <vt:lpstr>Vectipede Rg</vt:lpstr>
      <vt:lpstr>Verdana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Fundamentals of Cost Accounting Sixth Edition</vt:lpstr>
      <vt:lpstr>Chapter 16</vt:lpstr>
      <vt:lpstr>Learning Objectives</vt:lpstr>
      <vt:lpstr>Using Budgets for Performance Evaluation</vt:lpstr>
      <vt:lpstr>Profit Variance 1</vt:lpstr>
      <vt:lpstr>Profit Variance 2</vt:lpstr>
      <vt:lpstr>Profit Variance 3</vt:lpstr>
      <vt:lpstr>Flexible Budgeting</vt:lpstr>
      <vt:lpstr>Sales Activity Variance 1</vt:lpstr>
      <vt:lpstr>Sales Activity Variance 2</vt:lpstr>
      <vt:lpstr>Profit Variance Analysis 1</vt:lpstr>
      <vt:lpstr>Profit Variance Analysis 2</vt:lpstr>
      <vt:lpstr>Sales Price Variance</vt:lpstr>
      <vt:lpstr>Variable Production Costs</vt:lpstr>
      <vt:lpstr>Variable Cost Variance Analysis</vt:lpstr>
      <vt:lpstr>Production Cost Variance</vt:lpstr>
      <vt:lpstr>Production Efficiency Variance</vt:lpstr>
      <vt:lpstr>Direct Materials Variance</vt:lpstr>
      <vt:lpstr>Direct Labor Variance</vt:lpstr>
      <vt:lpstr>Variable Overhead Variance</vt:lpstr>
      <vt:lpstr>Variable Manufacturing Cost Variance Summary</vt:lpstr>
      <vt:lpstr>Fixed Cost Variances 1</vt:lpstr>
      <vt:lpstr>Fixed Cost Variances 2</vt:lpstr>
      <vt:lpstr>Appendix: Recording Costs in a Standard Cost System</vt:lpstr>
      <vt:lpstr>End of Chapter 16</vt:lpstr>
      <vt:lpstr>Accessibility Content: Text Alternatives for Images</vt:lpstr>
      <vt:lpstr>Variable Cost Variance Analysis Text Alternative</vt:lpstr>
      <vt:lpstr>Direct Materials Variance Text Alternative</vt:lpstr>
      <vt:lpstr>Direct Labor Variance Text Alternative</vt:lpstr>
      <vt:lpstr>Variable Overhead Variance Text Alternative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Sachin kumar. Galiyan</cp:lastModifiedBy>
  <cp:revision>949</cp:revision>
  <dcterms:created xsi:type="dcterms:W3CDTF">2017-12-05T17:18:18Z</dcterms:created>
  <dcterms:modified xsi:type="dcterms:W3CDTF">2019-03-08T13:37:36Z</dcterms:modified>
</cp:coreProperties>
</file>