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6" r:id="rId1"/>
  </p:sldMasterIdLst>
  <p:notesMasterIdLst>
    <p:notesMasterId r:id="rId32"/>
  </p:notesMasterIdLst>
  <p:sldIdLst>
    <p:sldId id="278" r:id="rId2"/>
    <p:sldId id="279" r:id="rId3"/>
    <p:sldId id="280" r:id="rId4"/>
    <p:sldId id="281" r:id="rId5"/>
    <p:sldId id="282" r:id="rId6"/>
    <p:sldId id="283"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302" r:id="rId21"/>
    <p:sldId id="299" r:id="rId22"/>
    <p:sldId id="300" r:id="rId23"/>
    <p:sldId id="301" r:id="rId24"/>
    <p:sldId id="303" r:id="rId25"/>
    <p:sldId id="304" r:id="rId26"/>
    <p:sldId id="305" r:id="rId27"/>
    <p:sldId id="306" r:id="rId28"/>
    <p:sldId id="307" r:id="rId29"/>
    <p:sldId id="308" r:id="rId30"/>
    <p:sldId id="309"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3" d="100"/>
          <a:sy n="103" d="100"/>
        </p:scale>
        <p:origin x="-120" y="-5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BF997F-C42D-7C44-95D7-8B9E2F4D84F3}" type="datetimeFigureOut">
              <a:rPr lang="en-US" smtClean="0"/>
              <a:t>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38D2E5-038C-9640-AC9A-34200FE985E0}" type="slidenum">
              <a:rPr lang="en-US" smtClean="0"/>
              <a:t>‹#›</a:t>
            </a:fld>
            <a:endParaRPr lang="en-US"/>
          </a:p>
        </p:txBody>
      </p:sp>
    </p:spTree>
    <p:extLst>
      <p:ext uri="{BB962C8B-B14F-4D97-AF65-F5344CB8AC3E}">
        <p14:creationId xmlns:p14="http://schemas.microsoft.com/office/powerpoint/2010/main" val="15418985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2013</a:t>
            </a:r>
            <a:r>
              <a:rPr lang="en-US" baseline="0" dirty="0" smtClean="0"/>
              <a:t> </a:t>
            </a:r>
            <a:r>
              <a:rPr lang="en-US" dirty="0" smtClean="0"/>
              <a:t>The Federal Trade Commission announced that </a:t>
            </a:r>
            <a:r>
              <a:rPr lang="en-US" dirty="0" err="1" smtClean="0"/>
              <a:t>Skechers</a:t>
            </a:r>
            <a:r>
              <a:rPr lang="en-US" dirty="0" smtClean="0"/>
              <a:t> USA, Inc. has agreed to pay $40 million to settle charges that the company deceived consumers by making unfounded claims that Shape-ups would help people lose weight, and strengthen and tone their buttocks, legs and abdominal muscles.</a:t>
            </a:r>
            <a:br>
              <a:rPr lang="en-US" dirty="0" smtClean="0"/>
            </a:br>
            <a:r>
              <a:rPr lang="en-US" dirty="0" smtClean="0"/>
              <a:t>The Federal Trade Commission is mailing 509,175 refund checks to purchasers of Shape-ups and other so-called toning shoes from </a:t>
            </a:r>
            <a:r>
              <a:rPr lang="en-US" dirty="0" err="1" smtClean="0"/>
              <a:t>Skechers</a:t>
            </a:r>
            <a:r>
              <a:rPr lang="en-US" dirty="0" smtClean="0"/>
              <a:t> after the company agreed to pay a $40 million settlement.</a:t>
            </a:r>
            <a:endParaRPr lang="en-US" dirty="0"/>
          </a:p>
        </p:txBody>
      </p:sp>
      <p:sp>
        <p:nvSpPr>
          <p:cNvPr id="4" name="Slide Number Placeholder 3"/>
          <p:cNvSpPr>
            <a:spLocks noGrp="1"/>
          </p:cNvSpPr>
          <p:nvPr>
            <p:ph type="sldNum" sz="quarter" idx="10"/>
          </p:nvPr>
        </p:nvSpPr>
        <p:spPr/>
        <p:txBody>
          <a:bodyPr/>
          <a:lstStyle/>
          <a:p>
            <a:fld id="{6138D2E5-038C-9640-AC9A-34200FE985E0}" type="slidenum">
              <a:rPr lang="en-US" smtClean="0"/>
              <a:t>4</a:t>
            </a:fld>
            <a:endParaRPr lang="en-US"/>
          </a:p>
        </p:txBody>
      </p:sp>
    </p:spTree>
    <p:extLst>
      <p:ext uri="{BB962C8B-B14F-4D97-AF65-F5344CB8AC3E}">
        <p14:creationId xmlns:p14="http://schemas.microsoft.com/office/powerpoint/2010/main" val="2133681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algorithm predicted a 65 percent or higher probability of a hit for all of the top 10, and over 70 percent probability for 6 out of 10 songs. Not too shabby.</a:t>
            </a:r>
            <a:endParaRPr lang="en-US" dirty="0"/>
          </a:p>
        </p:txBody>
      </p:sp>
      <p:sp>
        <p:nvSpPr>
          <p:cNvPr id="4" name="Slide Number Placeholder 3"/>
          <p:cNvSpPr>
            <a:spLocks noGrp="1"/>
          </p:cNvSpPr>
          <p:nvPr>
            <p:ph type="sldNum" sz="quarter" idx="10"/>
          </p:nvPr>
        </p:nvSpPr>
        <p:spPr/>
        <p:txBody>
          <a:bodyPr/>
          <a:lstStyle/>
          <a:p>
            <a:fld id="{6138D2E5-038C-9640-AC9A-34200FE985E0}" type="slidenum">
              <a:rPr lang="en-US" smtClean="0"/>
              <a:t>22</a:t>
            </a:fld>
            <a:endParaRPr lang="en-US"/>
          </a:p>
        </p:txBody>
      </p:sp>
    </p:spTree>
    <p:extLst>
      <p:ext uri="{BB962C8B-B14F-4D97-AF65-F5344CB8AC3E}">
        <p14:creationId xmlns:p14="http://schemas.microsoft.com/office/powerpoint/2010/main" val="2552903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--Wikipedia </a:t>
            </a:r>
            <a:endParaRPr lang="en-US" dirty="0"/>
          </a:p>
        </p:txBody>
      </p:sp>
      <p:sp>
        <p:nvSpPr>
          <p:cNvPr id="4" name="Slide Number Placeholder 3"/>
          <p:cNvSpPr>
            <a:spLocks noGrp="1"/>
          </p:cNvSpPr>
          <p:nvPr>
            <p:ph type="sldNum" sz="quarter" idx="10"/>
          </p:nvPr>
        </p:nvSpPr>
        <p:spPr/>
        <p:txBody>
          <a:bodyPr/>
          <a:lstStyle/>
          <a:p>
            <a:fld id="{6138D2E5-038C-9640-AC9A-34200FE985E0}" type="slidenum">
              <a:rPr lang="en-US" smtClean="0"/>
              <a:t>23</a:t>
            </a:fld>
            <a:endParaRPr lang="en-US"/>
          </a:p>
        </p:txBody>
      </p:sp>
    </p:spTree>
    <p:extLst>
      <p:ext uri="{BB962C8B-B14F-4D97-AF65-F5344CB8AC3E}">
        <p14:creationId xmlns:p14="http://schemas.microsoft.com/office/powerpoint/2010/main" val="10205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Country, My Country is a 2006 documentary film about Iraq under U.S. occupation by the filmmaker Laura </a:t>
            </a:r>
            <a:r>
              <a:rPr lang="en-US" dirty="0" err="1" smtClean="0"/>
              <a:t>Poitras</a:t>
            </a:r>
            <a:r>
              <a:rPr lang="en-US" dirty="0" smtClean="0"/>
              <a:t>.</a:t>
            </a:r>
            <a:endParaRPr lang="en-US" dirty="0"/>
          </a:p>
        </p:txBody>
      </p:sp>
      <p:sp>
        <p:nvSpPr>
          <p:cNvPr id="4" name="Slide Number Placeholder 3"/>
          <p:cNvSpPr>
            <a:spLocks noGrp="1"/>
          </p:cNvSpPr>
          <p:nvPr>
            <p:ph type="sldNum" sz="quarter" idx="10"/>
          </p:nvPr>
        </p:nvSpPr>
        <p:spPr/>
        <p:txBody>
          <a:bodyPr/>
          <a:lstStyle/>
          <a:p>
            <a:fld id="{6138D2E5-038C-9640-AC9A-34200FE985E0}" type="slidenum">
              <a:rPr lang="en-US" smtClean="0"/>
              <a:t>24</a:t>
            </a:fld>
            <a:endParaRPr lang="en-US"/>
          </a:p>
        </p:txBody>
      </p:sp>
    </p:spTree>
    <p:extLst>
      <p:ext uri="{BB962C8B-B14F-4D97-AF65-F5344CB8AC3E}">
        <p14:creationId xmlns:p14="http://schemas.microsoft.com/office/powerpoint/2010/main" val="3349806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Clay </a:t>
            </a:r>
            <a:r>
              <a:rPr lang="en-US" dirty="0" err="1" smtClean="0"/>
              <a:t>Shirky</a:t>
            </a:r>
            <a:r>
              <a:rPr lang="en-US" dirty="0" smtClean="0"/>
              <a:t>,</a:t>
            </a:r>
            <a:r>
              <a:rPr lang="en-US" baseline="0" dirty="0" smtClean="0"/>
              <a:t> Lawrence </a:t>
            </a:r>
            <a:r>
              <a:rPr lang="en-US" baseline="0" dirty="0" err="1" smtClean="0"/>
              <a:t>Lessig</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6138D2E5-038C-9640-AC9A-34200FE985E0}" type="slidenum">
              <a:rPr lang="en-US" smtClean="0"/>
              <a:t>27</a:t>
            </a:fld>
            <a:endParaRPr lang="en-US"/>
          </a:p>
        </p:txBody>
      </p:sp>
    </p:spTree>
    <p:extLst>
      <p:ext uri="{BB962C8B-B14F-4D97-AF65-F5344CB8AC3E}">
        <p14:creationId xmlns:p14="http://schemas.microsoft.com/office/powerpoint/2010/main" val="2714334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1961B32-E5E0-9647-ACC7-26837B447ECE}" type="datetimeFigureOut">
              <a:rPr lang="en-US" smtClean="0"/>
              <a:t>6/20/16</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A84A37A-AFC2-4A01-80A1-FC20F2C0D5B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961B32-E5E0-9647-ACC7-26837B447ECE}" type="datetimeFigureOut">
              <a:rPr lang="en-US" smtClean="0"/>
              <a:t>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A5CE70-E67D-BF45-B8D5-EE2723A1547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961B32-E5E0-9647-ACC7-26837B447ECE}" type="datetimeFigureOut">
              <a:rPr lang="en-US" smtClean="0"/>
              <a:t>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A5CE70-E67D-BF45-B8D5-EE2723A1547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961B32-E5E0-9647-ACC7-26837B447ECE}" type="datetimeFigureOut">
              <a:rPr lang="en-US" smtClean="0"/>
              <a:t>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A5CE70-E67D-BF45-B8D5-EE2723A1547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1961B32-E5E0-9647-ACC7-26837B447ECE}" type="datetimeFigureOut">
              <a:rPr lang="en-US" smtClean="0"/>
              <a:t>6/20/16</a:t>
            </a:fld>
            <a:endParaRPr lang="en-US"/>
          </a:p>
        </p:txBody>
      </p:sp>
      <p:sp>
        <p:nvSpPr>
          <p:cNvPr id="8" name="Slide Number Placeholder 7"/>
          <p:cNvSpPr>
            <a:spLocks noGrp="1"/>
          </p:cNvSpPr>
          <p:nvPr>
            <p:ph type="sldNum" sz="quarter" idx="11"/>
          </p:nvPr>
        </p:nvSpPr>
        <p:spPr/>
        <p:txBody>
          <a:bodyPr/>
          <a:lstStyle/>
          <a:p>
            <a:fld id="{96A5CE70-E67D-BF45-B8D5-EE2723A15474}"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1961B32-E5E0-9647-ACC7-26837B447ECE}" type="datetimeFigureOut">
              <a:rPr lang="en-US" smtClean="0"/>
              <a:t>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A5CE70-E67D-BF45-B8D5-EE2723A1547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1961B32-E5E0-9647-ACC7-26837B447ECE}" type="datetimeFigureOut">
              <a:rPr lang="en-US" smtClean="0"/>
              <a:t>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A5CE70-E67D-BF45-B8D5-EE2723A1547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961B32-E5E0-9647-ACC7-26837B447ECE}" type="datetimeFigureOut">
              <a:rPr lang="en-US" smtClean="0"/>
              <a:t>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A5CE70-E67D-BF45-B8D5-EE2723A1547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961B32-E5E0-9647-ACC7-26837B447ECE}" type="datetimeFigureOut">
              <a:rPr lang="en-US" smtClean="0"/>
              <a:t>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A5CE70-E67D-BF45-B8D5-EE2723A1547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961B32-E5E0-9647-ACC7-26837B447ECE}" type="datetimeFigureOut">
              <a:rPr lang="en-US" smtClean="0"/>
              <a:t>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961B32-E5E0-9647-ACC7-26837B447ECE}" type="datetimeFigureOut">
              <a:rPr lang="en-US" smtClean="0"/>
              <a:t>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96A5CE70-E67D-BF45-B8D5-EE2723A15474}"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51961B32-E5E0-9647-ACC7-26837B447ECE}" type="datetimeFigureOut">
              <a:rPr lang="en-US" smtClean="0"/>
              <a:t>6/20/16</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96A5CE70-E67D-BF45-B8D5-EE2723A15474}" type="slidenum">
              <a:rPr lang="en-US" smtClean="0"/>
              <a:t>‹#›</a:t>
            </a:fld>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fscenglishblog.blogspot.com/2012/11/happy-election-day-lewis-black-and.html" TargetMode="Externa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7833027" cy="1077372"/>
          </a:xfrm>
        </p:spPr>
        <p:txBody>
          <a:bodyPr/>
          <a:lstStyle/>
          <a:p>
            <a:r>
              <a:rPr lang="en-US" dirty="0" smtClean="0"/>
              <a:t>Television Commercial </a:t>
            </a:r>
            <a:endParaRPr lang="en-US" dirty="0"/>
          </a:p>
        </p:txBody>
      </p:sp>
      <p:sp>
        <p:nvSpPr>
          <p:cNvPr id="3" name="Content Placeholder 2"/>
          <p:cNvSpPr>
            <a:spLocks noGrp="1"/>
          </p:cNvSpPr>
          <p:nvPr>
            <p:ph idx="1"/>
          </p:nvPr>
        </p:nvSpPr>
        <p:spPr>
          <a:xfrm>
            <a:off x="576522" y="4167885"/>
            <a:ext cx="7620000" cy="4373563"/>
          </a:xfrm>
        </p:spPr>
        <p:txBody>
          <a:bodyPr/>
          <a:lstStyle/>
          <a:p>
            <a:pPr marL="342900" indent="-342900">
              <a:buFont typeface="Arial"/>
              <a:buChar char="•"/>
            </a:pPr>
            <a:r>
              <a:rPr lang="en-US" dirty="0" smtClean="0"/>
              <a:t>Assault on capitalism</a:t>
            </a:r>
          </a:p>
          <a:p>
            <a:pPr marL="342900" indent="-342900">
              <a:buFont typeface="Arial"/>
              <a:buChar char="•"/>
            </a:pPr>
            <a:r>
              <a:rPr lang="en-US" dirty="0" smtClean="0"/>
              <a:t>Capitalism was originally an outgrowth of the Enlightenment </a:t>
            </a:r>
          </a:p>
          <a:p>
            <a:pPr marL="342900" indent="-342900">
              <a:buFont typeface="Arial"/>
              <a:buChar char="•"/>
            </a:pPr>
            <a:r>
              <a:rPr lang="en-US" dirty="0" smtClean="0"/>
              <a:t>Its principal theorists believed capitalism should be based on the idea that both buyer and seller are sufficiently mature, well informed, and reasonable to engage in transactions of mutual self interest </a:t>
            </a:r>
            <a:endParaRPr lang="en-US" dirty="0"/>
          </a:p>
        </p:txBody>
      </p:sp>
      <p:pic>
        <p:nvPicPr>
          <p:cNvPr id="4" name="Picture 3" descr="Viceroys-Ad-Tobacco-Compani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492" y="1262758"/>
            <a:ext cx="4121088" cy="2818824"/>
          </a:xfrm>
          <a:prstGeom prst="rect">
            <a:avLst/>
          </a:prstGeom>
        </p:spPr>
      </p:pic>
    </p:spTree>
    <p:extLst>
      <p:ext uri="{BB962C8B-B14F-4D97-AF65-F5344CB8AC3E}">
        <p14:creationId xmlns:p14="http://schemas.microsoft.com/office/powerpoint/2010/main" val="362189072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Networked Technologies </a:t>
            </a:r>
            <a:endParaRPr lang="en-US" dirty="0"/>
          </a:p>
        </p:txBody>
      </p:sp>
      <p:sp>
        <p:nvSpPr>
          <p:cNvPr id="3" name="Content Placeholder 2"/>
          <p:cNvSpPr>
            <a:spLocks noGrp="1"/>
          </p:cNvSpPr>
          <p:nvPr>
            <p:ph idx="1"/>
          </p:nvPr>
        </p:nvSpPr>
        <p:spPr/>
        <p:txBody>
          <a:bodyPr/>
          <a:lstStyle/>
          <a:p>
            <a:r>
              <a:rPr lang="en-US" dirty="0" smtClean="0"/>
              <a:t>Do not resolve contradictions between art and commerce, but make commercialism less visible and more pervasive </a:t>
            </a:r>
          </a:p>
          <a:p>
            <a:r>
              <a:rPr lang="en-US" dirty="0" smtClean="0"/>
              <a:t>Creative fields and Journalism are in crisis, but advertising is flourishing </a:t>
            </a:r>
          </a:p>
          <a:p>
            <a:r>
              <a:rPr lang="en-US" dirty="0" smtClean="0"/>
              <a:t>International surveillance </a:t>
            </a:r>
            <a:r>
              <a:rPr lang="en-US" dirty="0" smtClean="0"/>
              <a:t>infrastructure diminishes civil liberties and supports consumerism </a:t>
            </a:r>
            <a:endParaRPr lang="en-US" dirty="0" smtClean="0"/>
          </a:p>
          <a:p>
            <a:r>
              <a:rPr lang="en-US" dirty="0" smtClean="0"/>
              <a:t>Uncompetitive </a:t>
            </a:r>
            <a:r>
              <a:rPr lang="en-US" dirty="0" smtClean="0"/>
              <a:t>business--consolidation</a:t>
            </a:r>
            <a:endParaRPr lang="en-US" dirty="0" smtClean="0"/>
          </a:p>
          <a:p>
            <a:r>
              <a:rPr lang="en-US" dirty="0" smtClean="0"/>
              <a:t>Exploitative labor </a:t>
            </a:r>
            <a:r>
              <a:rPr lang="en-US" dirty="0" smtClean="0"/>
              <a:t>practices—globalization </a:t>
            </a:r>
            <a:endParaRPr lang="en-US" dirty="0" smtClean="0"/>
          </a:p>
          <a:p>
            <a:r>
              <a:rPr lang="en-US" dirty="0" smtClean="0"/>
              <a:t>Shady political lobbying </a:t>
            </a:r>
            <a:r>
              <a:rPr lang="en-US" dirty="0" smtClean="0"/>
              <a:t>to increase power and consolidation</a:t>
            </a:r>
            <a:endParaRPr lang="en-US" dirty="0"/>
          </a:p>
        </p:txBody>
      </p:sp>
    </p:spTree>
    <p:extLst>
      <p:ext uri="{BB962C8B-B14F-4D97-AF65-F5344CB8AC3E}">
        <p14:creationId xmlns:p14="http://schemas.microsoft.com/office/powerpoint/2010/main" val="45712937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Networked age and Power </a:t>
            </a:r>
            <a:endParaRPr lang="en-US" dirty="0"/>
          </a:p>
        </p:txBody>
      </p:sp>
      <p:sp>
        <p:nvSpPr>
          <p:cNvPr id="3" name="Content Placeholder 2"/>
          <p:cNvSpPr>
            <a:spLocks noGrp="1"/>
          </p:cNvSpPr>
          <p:nvPr>
            <p:ph idx="1"/>
          </p:nvPr>
        </p:nvSpPr>
        <p:spPr/>
        <p:txBody>
          <a:bodyPr/>
          <a:lstStyle/>
          <a:p>
            <a:r>
              <a:rPr lang="en-US" dirty="0" smtClean="0"/>
              <a:t>In a networked age it is more difficult to point to how power operates</a:t>
            </a:r>
          </a:p>
          <a:p>
            <a:r>
              <a:rPr lang="en-US" dirty="0" smtClean="0"/>
              <a:t>Private enterprise is given a “free pass”</a:t>
            </a:r>
          </a:p>
          <a:p>
            <a:r>
              <a:rPr lang="en-US" dirty="0" smtClean="0"/>
              <a:t>Democracy is defined as sharing, collaboration, innovation and disruption (9)</a:t>
            </a:r>
          </a:p>
          <a:p>
            <a:r>
              <a:rPr lang="en-US" dirty="0" smtClean="0"/>
              <a:t>Wealth and power are shifting to those who control the platforms on which we create, consume and connect (9)</a:t>
            </a:r>
          </a:p>
          <a:p>
            <a:r>
              <a:rPr lang="en-US" dirty="0" smtClean="0"/>
              <a:t>We need to understand and then address the underlying social and economic forces that shape it </a:t>
            </a:r>
            <a:endParaRPr lang="en-US" dirty="0"/>
          </a:p>
        </p:txBody>
      </p:sp>
    </p:spTree>
    <p:extLst>
      <p:ext uri="{BB962C8B-B14F-4D97-AF65-F5344CB8AC3E}">
        <p14:creationId xmlns:p14="http://schemas.microsoft.com/office/powerpoint/2010/main" val="39408717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Dot-Com bust </a:t>
            </a:r>
            <a:endParaRPr lang="en-US" dirty="0"/>
          </a:p>
        </p:txBody>
      </p:sp>
      <p:sp>
        <p:nvSpPr>
          <p:cNvPr id="3" name="Content Placeholder 2"/>
          <p:cNvSpPr>
            <a:spLocks noGrp="1"/>
          </p:cNvSpPr>
          <p:nvPr>
            <p:ph idx="1"/>
          </p:nvPr>
        </p:nvSpPr>
        <p:spPr>
          <a:xfrm>
            <a:off x="457200" y="1524318"/>
            <a:ext cx="3611595" cy="4373563"/>
          </a:xfrm>
        </p:spPr>
        <p:txBody>
          <a:bodyPr>
            <a:normAutofit fontScale="92500" lnSpcReduction="10000"/>
          </a:bodyPr>
          <a:lstStyle/>
          <a:p>
            <a:endParaRPr lang="en-US" dirty="0" smtClean="0"/>
          </a:p>
          <a:p>
            <a:r>
              <a:rPr lang="en-US" dirty="0" smtClean="0"/>
              <a:t>450,000 jobs were lost in the Bay Area alone</a:t>
            </a:r>
          </a:p>
          <a:p>
            <a:r>
              <a:rPr lang="en-US" dirty="0" smtClean="0"/>
              <a:t>A kind of amnesia makes us forget this </a:t>
            </a:r>
          </a:p>
          <a:p>
            <a:r>
              <a:rPr lang="en-US" dirty="0" smtClean="0"/>
              <a:t>At the time of the boom, Income </a:t>
            </a:r>
            <a:r>
              <a:rPr lang="en-US" dirty="0"/>
              <a:t>polarization was actually </a:t>
            </a:r>
            <a:r>
              <a:rPr lang="en-US" dirty="0" smtClean="0"/>
              <a:t>increasing, </a:t>
            </a:r>
            <a:r>
              <a:rPr lang="en-US" dirty="0"/>
              <a:t>the already affluent becoming even more so while wages for most U.S. workers stagnated </a:t>
            </a:r>
            <a:endParaRPr lang="en-US" dirty="0" smtClean="0"/>
          </a:p>
          <a:p>
            <a:r>
              <a:rPr lang="en-US" dirty="0" smtClean="0"/>
              <a:t>Alan Greenspan thought that everyone would be getting richer forever </a:t>
            </a:r>
          </a:p>
          <a:p>
            <a:endParaRPr lang="en-US" dirty="0"/>
          </a:p>
          <a:p>
            <a:endParaRPr lang="en-US" dirty="0" smtClean="0"/>
          </a:p>
          <a:p>
            <a:endParaRPr lang="en-US" dirty="0"/>
          </a:p>
        </p:txBody>
      </p:sp>
      <p:pic>
        <p:nvPicPr>
          <p:cNvPr id="4" name="Picture 3" descr="South-Sea-Compan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2447" y="1948854"/>
            <a:ext cx="3491905" cy="3949027"/>
          </a:xfrm>
          <a:prstGeom prst="rect">
            <a:avLst/>
          </a:prstGeom>
        </p:spPr>
      </p:pic>
    </p:spTree>
    <p:extLst>
      <p:ext uri="{BB962C8B-B14F-4D97-AF65-F5344CB8AC3E}">
        <p14:creationId xmlns:p14="http://schemas.microsoft.com/office/powerpoint/2010/main" val="211289546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171158"/>
            <a:ext cx="8751883" cy="6288731"/>
          </a:xfrm>
        </p:spPr>
        <p:txBody>
          <a:bodyPr/>
          <a:lstStyle/>
          <a:p>
            <a:pPr marL="114300" indent="0">
              <a:buNone/>
            </a:pPr>
            <a:endParaRPr lang="en-US" sz="3200" dirty="0" smtClean="0"/>
          </a:p>
          <a:p>
            <a:pPr marL="114300" indent="0">
              <a:buNone/>
            </a:pPr>
            <a:r>
              <a:rPr lang="en-US" sz="3200" dirty="0" smtClean="0"/>
              <a:t>Web 2.0</a:t>
            </a:r>
            <a:endParaRPr lang="en-US" sz="3200" dirty="0"/>
          </a:p>
          <a:p>
            <a:pPr marL="114300" indent="0">
              <a:buNone/>
            </a:pPr>
            <a:r>
              <a:rPr lang="en-US" dirty="0" smtClean="0"/>
              <a:t>E</a:t>
            </a:r>
            <a:r>
              <a:rPr lang="en-US" dirty="0" smtClean="0"/>
              <a:t>- Commerce (that went bust) is now more about human connection –less about buying and more about e-mail –humans’ need to connect</a:t>
            </a:r>
          </a:p>
          <a:p>
            <a:pPr marL="114300" indent="0">
              <a:buNone/>
            </a:pPr>
            <a:r>
              <a:rPr lang="en-US" dirty="0" smtClean="0"/>
              <a:t>Sarah Lacy (</a:t>
            </a:r>
            <a:r>
              <a:rPr lang="en-US" i="1" dirty="0" smtClean="0"/>
              <a:t>Once You’re Lucky, Twice You’re Good</a:t>
            </a:r>
            <a:r>
              <a:rPr lang="en-US" dirty="0" smtClean="0"/>
              <a:t>) claims that that is why sites like Facebook are addictive </a:t>
            </a:r>
          </a:p>
          <a:p>
            <a:pPr marL="114300" indent="0">
              <a:buNone/>
            </a:pPr>
            <a:r>
              <a:rPr lang="en-US" dirty="0" smtClean="0"/>
              <a:t>Not about users buying products but the users are the products </a:t>
            </a:r>
          </a:p>
          <a:p>
            <a:pPr marL="114300" indent="0">
              <a:buNone/>
            </a:pPr>
            <a:r>
              <a:rPr lang="en-US" dirty="0" smtClean="0"/>
              <a:t>Commercialization of the once unprofitable art of conversation </a:t>
            </a:r>
          </a:p>
          <a:p>
            <a:pPr marL="114300" indent="0">
              <a:buNone/>
            </a:pPr>
            <a:endParaRPr lang="en-US" dirty="0" smtClean="0"/>
          </a:p>
          <a:p>
            <a:pPr marL="114300" indent="0">
              <a:buNone/>
            </a:pPr>
            <a:endParaRPr lang="en-US" dirty="0" smtClean="0"/>
          </a:p>
        </p:txBody>
      </p:sp>
      <p:pic>
        <p:nvPicPr>
          <p:cNvPr id="2" name="Picture 1" descr="web2.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253" y="480831"/>
            <a:ext cx="6226618" cy="3113310"/>
          </a:xfrm>
          <a:prstGeom prst="rect">
            <a:avLst/>
          </a:prstGeom>
        </p:spPr>
      </p:pic>
    </p:spTree>
    <p:extLst>
      <p:ext uri="{BB962C8B-B14F-4D97-AF65-F5344CB8AC3E}">
        <p14:creationId xmlns:p14="http://schemas.microsoft.com/office/powerpoint/2010/main" val="359635698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196" y="4245990"/>
            <a:ext cx="9158031" cy="7639266"/>
          </a:xfrm>
        </p:spPr>
        <p:txBody>
          <a:bodyPr/>
          <a:lstStyle/>
          <a:p>
            <a:r>
              <a:rPr lang="en-US" dirty="0" smtClean="0"/>
              <a:t>Traditional institutions go under</a:t>
            </a:r>
          </a:p>
          <a:p>
            <a:r>
              <a:rPr lang="en-US" dirty="0" smtClean="0"/>
              <a:t>Independent book, record, and video stores</a:t>
            </a:r>
          </a:p>
          <a:p>
            <a:r>
              <a:rPr lang="en-US" dirty="0" smtClean="0"/>
              <a:t>Replaced by a small number of online giants: Amazon, iTunes, Netflix</a:t>
            </a:r>
          </a:p>
          <a:p>
            <a:r>
              <a:rPr lang="en-US" dirty="0" smtClean="0"/>
              <a:t>These large corporations “harness collective intelligence”</a:t>
            </a:r>
          </a:p>
          <a:p>
            <a:endParaRPr lang="en-US" dirty="0"/>
          </a:p>
        </p:txBody>
      </p:sp>
      <p:pic>
        <p:nvPicPr>
          <p:cNvPr id="2" name="Picture 1" descr="n-BOOKSTORE-628x31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196" y="225318"/>
            <a:ext cx="7365944" cy="3682972"/>
          </a:xfrm>
          <a:prstGeom prst="rect">
            <a:avLst/>
          </a:prstGeom>
        </p:spPr>
      </p:pic>
    </p:spTree>
    <p:extLst>
      <p:ext uri="{BB962C8B-B14F-4D97-AF65-F5344CB8AC3E}">
        <p14:creationId xmlns:p14="http://schemas.microsoft.com/office/powerpoint/2010/main" val="92974979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5791200" cy="1371600"/>
          </a:xfrm>
        </p:spPr>
        <p:txBody>
          <a:bodyPr/>
          <a:lstStyle/>
          <a:p>
            <a:r>
              <a:rPr lang="en-US" dirty="0" smtClean="0"/>
              <a:t>“Content”</a:t>
            </a:r>
            <a:endParaRPr lang="en-US" dirty="0"/>
          </a:p>
        </p:txBody>
      </p:sp>
      <p:sp>
        <p:nvSpPr>
          <p:cNvPr id="3" name="Content Placeholder 2"/>
          <p:cNvSpPr>
            <a:spLocks noGrp="1"/>
          </p:cNvSpPr>
          <p:nvPr>
            <p:ph idx="1"/>
          </p:nvPr>
        </p:nvSpPr>
        <p:spPr>
          <a:xfrm>
            <a:off x="148959" y="973989"/>
            <a:ext cx="3822202" cy="6065863"/>
          </a:xfrm>
        </p:spPr>
        <p:txBody>
          <a:bodyPr>
            <a:normAutofit fontScale="92500" lnSpcReduction="20000"/>
          </a:bodyPr>
          <a:lstStyle/>
          <a:p>
            <a:r>
              <a:rPr lang="en-US" dirty="0" smtClean="0"/>
              <a:t>Money circulating online is going to tech companies </a:t>
            </a:r>
          </a:p>
          <a:p>
            <a:r>
              <a:rPr lang="en-US" dirty="0" smtClean="0"/>
              <a:t>Only a small amount remaining for creators or institutions that support them</a:t>
            </a:r>
          </a:p>
          <a:p>
            <a:r>
              <a:rPr lang="en-US" dirty="0" smtClean="0"/>
              <a:t>In 2010 publishers of articles and videos received 20 cents of each dollar advertisers spent on their sites</a:t>
            </a:r>
          </a:p>
          <a:p>
            <a:r>
              <a:rPr lang="en-US" dirty="0" smtClean="0"/>
              <a:t>Down 1.00 from 2003 </a:t>
            </a:r>
          </a:p>
          <a:p>
            <a:r>
              <a:rPr lang="en-US" dirty="0" smtClean="0"/>
              <a:t>No one is claiming the market will be democratized—but the promise is that culture will be</a:t>
            </a:r>
          </a:p>
          <a:p>
            <a:r>
              <a:rPr lang="en-US" dirty="0" smtClean="0"/>
              <a:t>We will “Create” and “Connect” and the entrepreneurs will keep the cash </a:t>
            </a:r>
          </a:p>
          <a:p>
            <a:r>
              <a:rPr lang="en-US" dirty="0" smtClean="0"/>
              <a:t>Should creators on Flickr, </a:t>
            </a:r>
            <a:r>
              <a:rPr lang="en-US" dirty="0" err="1" smtClean="0"/>
              <a:t>Youtube</a:t>
            </a:r>
            <a:r>
              <a:rPr lang="en-US" dirty="0" smtClean="0"/>
              <a:t>, and Huffington Post get a return on the enormous valuation they create? </a:t>
            </a:r>
            <a:endParaRPr lang="en-US" dirty="0"/>
          </a:p>
        </p:txBody>
      </p:sp>
      <p:pic>
        <p:nvPicPr>
          <p:cNvPr id="4" name="Picture 3" descr="Person-typing-on-a-comput-01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9403" y="973989"/>
            <a:ext cx="4713025" cy="2827815"/>
          </a:xfrm>
          <a:prstGeom prst="rect">
            <a:avLst/>
          </a:prstGeom>
        </p:spPr>
      </p:pic>
    </p:spTree>
    <p:extLst>
      <p:ext uri="{BB962C8B-B14F-4D97-AF65-F5344CB8AC3E}">
        <p14:creationId xmlns:p14="http://schemas.microsoft.com/office/powerpoint/2010/main" val="206205557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a:t>
            </a:r>
            <a:endParaRPr lang="en-US" dirty="0"/>
          </a:p>
        </p:txBody>
      </p:sp>
      <p:sp>
        <p:nvSpPr>
          <p:cNvPr id="3" name="Content Placeholder 2"/>
          <p:cNvSpPr>
            <a:spLocks noGrp="1"/>
          </p:cNvSpPr>
          <p:nvPr>
            <p:ph idx="1"/>
          </p:nvPr>
        </p:nvSpPr>
        <p:spPr>
          <a:xfrm>
            <a:off x="457200" y="1536647"/>
            <a:ext cx="4376035" cy="4373563"/>
          </a:xfrm>
        </p:spPr>
        <p:txBody>
          <a:bodyPr>
            <a:normAutofit fontScale="92500" lnSpcReduction="20000"/>
          </a:bodyPr>
          <a:lstStyle/>
          <a:p>
            <a:pPr marL="342900" indent="-342900">
              <a:buFont typeface="Arial"/>
              <a:buChar char="•"/>
            </a:pPr>
            <a:r>
              <a:rPr lang="en-US" dirty="0" smtClean="0"/>
              <a:t>Democracy  of content, but commercialism and inequality are beneath the surface</a:t>
            </a:r>
          </a:p>
          <a:p>
            <a:pPr marL="342900" indent="-342900">
              <a:buFont typeface="Arial"/>
              <a:buChar char="•"/>
            </a:pPr>
            <a:r>
              <a:rPr lang="en-US" dirty="0" smtClean="0"/>
              <a:t>New-media thinkers have claimed openness as the appropriate utopian ideal for our time </a:t>
            </a:r>
          </a:p>
          <a:p>
            <a:pPr marL="342900" indent="-342900">
              <a:buFont typeface="Arial"/>
              <a:buChar char="•"/>
            </a:pPr>
            <a:r>
              <a:rPr lang="en-US" dirty="0" smtClean="0"/>
              <a:t>Open is Google and Wi-</a:t>
            </a:r>
            <a:r>
              <a:rPr lang="en-US" dirty="0" smtClean="0"/>
              <a:t>Fi </a:t>
            </a:r>
            <a:r>
              <a:rPr lang="en-US" dirty="0" smtClean="0"/>
              <a:t>decentralization and entrepreneurialism</a:t>
            </a:r>
          </a:p>
          <a:p>
            <a:pPr marL="342900" indent="-342900">
              <a:buFont typeface="Arial"/>
              <a:buChar char="•"/>
            </a:pPr>
            <a:r>
              <a:rPr lang="en-US" dirty="0" smtClean="0"/>
              <a:t>The </a:t>
            </a:r>
            <a:r>
              <a:rPr lang="en-US" dirty="0" smtClean="0"/>
              <a:t>term evades ownership and equity</a:t>
            </a:r>
          </a:p>
          <a:p>
            <a:pPr marL="342900" indent="-342900">
              <a:buFont typeface="Arial"/>
              <a:buChar char="•"/>
            </a:pPr>
            <a:r>
              <a:rPr lang="en-US" dirty="0" smtClean="0"/>
              <a:t>Highlights individual agency over commercial might and ignores power imbalances </a:t>
            </a:r>
          </a:p>
          <a:p>
            <a:endParaRPr lang="en-US" dirty="0"/>
          </a:p>
        </p:txBody>
      </p:sp>
      <p:pic>
        <p:nvPicPr>
          <p:cNvPr id="4" name="Picture 3" descr="95f4b01e-706e-453f-a1b8-b72598c8ef1e-2060x1236.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5317" y="1524318"/>
            <a:ext cx="4265350" cy="2559210"/>
          </a:xfrm>
          <a:prstGeom prst="rect">
            <a:avLst/>
          </a:prstGeom>
        </p:spPr>
      </p:pic>
    </p:spTree>
    <p:extLst>
      <p:ext uri="{BB962C8B-B14F-4D97-AF65-F5344CB8AC3E}">
        <p14:creationId xmlns:p14="http://schemas.microsoft.com/office/powerpoint/2010/main" val="206834191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3074" y="622604"/>
            <a:ext cx="8308589" cy="6649427"/>
          </a:xfrm>
        </p:spPr>
        <p:txBody>
          <a:bodyPr>
            <a:normAutofit/>
          </a:bodyPr>
          <a:lstStyle/>
          <a:p>
            <a:r>
              <a:rPr lang="en-US" dirty="0" smtClean="0"/>
              <a:t>Openness serve consumers’ buying interests, but the more open people’s lives are, the more easily they can be tracked and exploited by private interests </a:t>
            </a:r>
          </a:p>
          <a:p>
            <a:r>
              <a:rPr lang="en-US" dirty="0" smtClean="0"/>
              <a:t>The problem is not commercialism of culture but control </a:t>
            </a:r>
          </a:p>
          <a:p>
            <a:r>
              <a:rPr lang="en-US" dirty="0" smtClean="0"/>
              <a:t>There is no intermediary regulating who makes money and who doesn’t</a:t>
            </a:r>
          </a:p>
          <a:p>
            <a:r>
              <a:rPr lang="en-US" dirty="0" smtClean="0"/>
              <a:t>iTunes, </a:t>
            </a:r>
            <a:r>
              <a:rPr lang="en-US" dirty="0" err="1" smtClean="0"/>
              <a:t>Spotify</a:t>
            </a:r>
            <a:r>
              <a:rPr lang="en-US" dirty="0" smtClean="0"/>
              <a:t>, and Pandora many times exclude the artists from this conversation about openness dominated by executives, </a:t>
            </a:r>
            <a:r>
              <a:rPr lang="en-US" dirty="0" smtClean="0"/>
              <a:t>academics, </a:t>
            </a:r>
            <a:r>
              <a:rPr lang="en-US" dirty="0" smtClean="0"/>
              <a:t>and entrepreneurs</a:t>
            </a:r>
          </a:p>
          <a:p>
            <a:r>
              <a:rPr lang="en-US" dirty="0" smtClean="0"/>
              <a:t>Capital has not been distributed (democratized), but is largely held by the big companies (Google, Apple, </a:t>
            </a:r>
            <a:r>
              <a:rPr lang="en-US" dirty="0" smtClean="0"/>
              <a:t>Amazon) </a:t>
            </a:r>
            <a:endParaRPr lang="en-US" dirty="0" smtClean="0"/>
          </a:p>
          <a:p>
            <a:r>
              <a:rPr lang="en-US" dirty="0" smtClean="0"/>
              <a:t>Openness as (net neutrality) can insure the equal treatment of all data—it does not address the commercialization and consolidation of the digital sphere </a:t>
            </a:r>
          </a:p>
          <a:p>
            <a:pPr marL="114300" indent="0">
              <a:buNone/>
            </a:pPr>
            <a:endParaRPr lang="en-US" dirty="0"/>
          </a:p>
        </p:txBody>
      </p:sp>
    </p:spTree>
    <p:extLst>
      <p:ext uri="{BB962C8B-B14F-4D97-AF65-F5344CB8AC3E}">
        <p14:creationId xmlns:p14="http://schemas.microsoft.com/office/powerpoint/2010/main" val="116058383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940" y="152718"/>
            <a:ext cx="5791200" cy="1371600"/>
          </a:xfrm>
        </p:spPr>
        <p:txBody>
          <a:bodyPr/>
          <a:lstStyle/>
          <a:p>
            <a:r>
              <a:rPr lang="en-US" dirty="0" smtClean="0"/>
              <a:t>Creativity </a:t>
            </a:r>
            <a:endParaRPr lang="en-US" dirty="0"/>
          </a:p>
        </p:txBody>
      </p:sp>
      <p:sp>
        <p:nvSpPr>
          <p:cNvPr id="3" name="Content Placeholder 2"/>
          <p:cNvSpPr>
            <a:spLocks noGrp="1"/>
          </p:cNvSpPr>
          <p:nvPr>
            <p:ph idx="1"/>
          </p:nvPr>
        </p:nvSpPr>
        <p:spPr>
          <a:xfrm>
            <a:off x="149926" y="1752600"/>
            <a:ext cx="4049504" cy="4373563"/>
          </a:xfrm>
        </p:spPr>
        <p:txBody>
          <a:bodyPr>
            <a:normAutofit fontScale="85000" lnSpcReduction="20000"/>
          </a:bodyPr>
          <a:lstStyle/>
          <a:p>
            <a:r>
              <a:rPr lang="en-US" dirty="0" smtClean="0"/>
              <a:t>No simple formula explains the relationship between creative effort and output</a:t>
            </a:r>
          </a:p>
          <a:p>
            <a:r>
              <a:rPr lang="en-US" dirty="0" smtClean="0"/>
              <a:t>Creative labor: the dedicated application of human effort to some expressive end </a:t>
            </a:r>
          </a:p>
          <a:p>
            <a:r>
              <a:rPr lang="en-US" dirty="0" smtClean="0"/>
              <a:t>Continues in spite of technological innovation </a:t>
            </a:r>
          </a:p>
          <a:p>
            <a:r>
              <a:rPr lang="en-US" dirty="0" smtClean="0"/>
              <a:t>Withstanding the demand for immediate production in an economy preoccupied with speed and cost cutting </a:t>
            </a:r>
          </a:p>
          <a:p>
            <a:r>
              <a:rPr lang="en-US" dirty="0" smtClean="0"/>
              <a:t>A film (for ex) is not necessarily any more informative for its demanding production qualities</a:t>
            </a:r>
          </a:p>
          <a:p>
            <a:r>
              <a:rPr lang="en-US" dirty="0" smtClean="0"/>
              <a:t>We can’t reduce a novel to a summary (to cut costs of production)</a:t>
            </a:r>
          </a:p>
        </p:txBody>
      </p:sp>
      <p:pic>
        <p:nvPicPr>
          <p:cNvPr id="4" name="Picture 3" descr="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1070" y="1752600"/>
            <a:ext cx="3982820" cy="2652090"/>
          </a:xfrm>
          <a:prstGeom prst="rect">
            <a:avLst/>
          </a:prstGeom>
        </p:spPr>
      </p:pic>
    </p:spTree>
    <p:extLst>
      <p:ext uri="{BB962C8B-B14F-4D97-AF65-F5344CB8AC3E}">
        <p14:creationId xmlns:p14="http://schemas.microsoft.com/office/powerpoint/2010/main" val="1425915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Demand for Efficiency </a:t>
            </a:r>
            <a:endParaRPr lang="en-US" dirty="0"/>
          </a:p>
        </p:txBody>
      </p:sp>
      <p:sp>
        <p:nvSpPr>
          <p:cNvPr id="3" name="Content Placeholder 2"/>
          <p:cNvSpPr>
            <a:spLocks noGrp="1"/>
          </p:cNvSpPr>
          <p:nvPr>
            <p:ph idx="1"/>
          </p:nvPr>
        </p:nvSpPr>
        <p:spPr>
          <a:xfrm>
            <a:off x="457200" y="1752600"/>
            <a:ext cx="3312043" cy="4373563"/>
          </a:xfrm>
        </p:spPr>
        <p:txBody>
          <a:bodyPr>
            <a:normAutofit fontScale="85000" lnSpcReduction="20000"/>
          </a:bodyPr>
          <a:lstStyle/>
          <a:p>
            <a:r>
              <a:rPr lang="en-US" dirty="0"/>
              <a:t>It still takes a classical musician or ballerina the same amount of work it took in the 19</a:t>
            </a:r>
            <a:r>
              <a:rPr lang="en-US" baseline="30000" dirty="0"/>
              <a:t>th</a:t>
            </a:r>
            <a:r>
              <a:rPr lang="en-US" dirty="0"/>
              <a:t> </a:t>
            </a:r>
            <a:r>
              <a:rPr lang="en-US" dirty="0" smtClean="0"/>
              <a:t>century</a:t>
            </a:r>
          </a:p>
          <a:p>
            <a:r>
              <a:rPr lang="en-US" dirty="0" smtClean="0"/>
              <a:t>In this day in age, of the democratization of media, there is a call for efficiency that does not always leave time for that kind of cultural work</a:t>
            </a:r>
          </a:p>
          <a:p>
            <a:r>
              <a:rPr lang="en-US" dirty="0" smtClean="0"/>
              <a:t>Thus creative fields do not benefit from technological advancement as other industries do </a:t>
            </a:r>
          </a:p>
          <a:p>
            <a:r>
              <a:rPr lang="en-US" dirty="0" smtClean="0"/>
              <a:t>The arts depend on a type of labor input that cannot be replaced by new technologies and capital </a:t>
            </a:r>
            <a:endParaRPr lang="en-US" dirty="0"/>
          </a:p>
        </p:txBody>
      </p:sp>
      <p:pic>
        <p:nvPicPr>
          <p:cNvPr id="4" name="Picture 3" descr="jb-swan-lake-amber-scott-odette-pointe_100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4492" y="1752599"/>
            <a:ext cx="4603751" cy="4373563"/>
          </a:xfrm>
          <a:prstGeom prst="rect">
            <a:avLst/>
          </a:prstGeom>
        </p:spPr>
      </p:pic>
    </p:spTree>
    <p:extLst>
      <p:ext uri="{BB962C8B-B14F-4D97-AF65-F5344CB8AC3E}">
        <p14:creationId xmlns:p14="http://schemas.microsoft.com/office/powerpoint/2010/main" val="1111070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360" y="1504179"/>
            <a:ext cx="4256018" cy="2848429"/>
          </a:xfrm>
        </p:spPr>
        <p:txBody>
          <a:bodyPr>
            <a:normAutofit fontScale="85000" lnSpcReduction="10000"/>
          </a:bodyPr>
          <a:lstStyle/>
          <a:p>
            <a:pPr marL="342900" indent="-342900">
              <a:buFont typeface="Arial"/>
              <a:buChar char="•"/>
            </a:pPr>
            <a:r>
              <a:rPr lang="en-US" dirty="0"/>
              <a:t>L</a:t>
            </a:r>
            <a:r>
              <a:rPr lang="en-US" dirty="0" smtClean="0"/>
              <a:t>egally</a:t>
            </a:r>
            <a:r>
              <a:rPr lang="en-US" dirty="0" smtClean="0"/>
              <a:t>, companies are supposed to tell the truth about their products </a:t>
            </a:r>
          </a:p>
          <a:p>
            <a:pPr marL="342900" indent="-342900">
              <a:buFont typeface="Arial"/>
              <a:buChar char="•"/>
            </a:pPr>
            <a:r>
              <a:rPr lang="en-US" dirty="0" smtClean="0"/>
              <a:t>That law is destroyed when commercials come into play </a:t>
            </a:r>
          </a:p>
          <a:p>
            <a:pPr marL="342900" indent="-342900">
              <a:buFont typeface="Arial"/>
              <a:buChar char="•"/>
            </a:pPr>
            <a:r>
              <a:rPr lang="en-US" dirty="0" smtClean="0"/>
              <a:t>The discourse of “true” and “false” is discarded in commercials </a:t>
            </a:r>
          </a:p>
          <a:p>
            <a:pPr marL="342900" indent="-342900">
              <a:buFont typeface="Arial"/>
              <a:buChar char="•"/>
            </a:pPr>
            <a:r>
              <a:rPr lang="en-US" dirty="0" smtClean="0"/>
              <a:t>Empirical tests, logical analysis, and any elements of reason are impotent </a:t>
            </a:r>
            <a:endParaRPr lang="en-US" dirty="0"/>
          </a:p>
        </p:txBody>
      </p:sp>
      <p:pic>
        <p:nvPicPr>
          <p:cNvPr id="4" name="Picture 3">
            <a:hlinkClick r:id="rId2"/>
          </p:cNvPr>
          <p:cNvPicPr>
            <a:picLocks noChangeAspect="1"/>
          </p:cNvPicPr>
          <p:nvPr/>
        </p:nvPicPr>
        <p:blipFill>
          <a:blip r:embed="rId3"/>
          <a:stretch>
            <a:fillRect/>
          </a:stretch>
        </p:blipFill>
        <p:spPr>
          <a:xfrm>
            <a:off x="4530702" y="1504179"/>
            <a:ext cx="3797906" cy="2848429"/>
          </a:xfrm>
          <a:prstGeom prst="rect">
            <a:avLst/>
          </a:prstGeom>
        </p:spPr>
      </p:pic>
      <p:sp>
        <p:nvSpPr>
          <p:cNvPr id="2" name="TextBox 1"/>
          <p:cNvSpPr txBox="1"/>
          <p:nvPr/>
        </p:nvSpPr>
        <p:spPr>
          <a:xfrm>
            <a:off x="96360" y="734738"/>
            <a:ext cx="8312250" cy="769441"/>
          </a:xfrm>
          <a:prstGeom prst="rect">
            <a:avLst/>
          </a:prstGeom>
          <a:noFill/>
        </p:spPr>
        <p:txBody>
          <a:bodyPr wrap="square" rtlCol="0">
            <a:spAutoFit/>
          </a:bodyPr>
          <a:lstStyle/>
          <a:p>
            <a:r>
              <a:rPr lang="en-US" sz="4400" dirty="0" smtClean="0">
                <a:solidFill>
                  <a:srgbClr val="FF0000"/>
                </a:solidFill>
                <a:latin typeface="+mj-lt"/>
              </a:rPr>
              <a:t>COMMERCIALS</a:t>
            </a:r>
            <a:endParaRPr lang="en-US" sz="4400" dirty="0">
              <a:solidFill>
                <a:srgbClr val="FF0000"/>
              </a:solidFill>
              <a:latin typeface="+mj-lt"/>
            </a:endParaRPr>
          </a:p>
        </p:txBody>
      </p:sp>
    </p:spTree>
    <p:extLst>
      <p:ext uri="{BB962C8B-B14F-4D97-AF65-F5344CB8AC3E}">
        <p14:creationId xmlns:p14="http://schemas.microsoft.com/office/powerpoint/2010/main" val="395535079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81"/>
            <a:ext cx="5791200" cy="1371600"/>
          </a:xfrm>
        </p:spPr>
        <p:txBody>
          <a:bodyPr/>
          <a:lstStyle/>
          <a:p>
            <a:r>
              <a:rPr lang="en-US" dirty="0" smtClean="0"/>
              <a:t>The arts </a:t>
            </a:r>
            <a:endParaRPr lang="en-US" dirty="0"/>
          </a:p>
        </p:txBody>
      </p:sp>
      <p:sp>
        <p:nvSpPr>
          <p:cNvPr id="3" name="Content Placeholder 2"/>
          <p:cNvSpPr>
            <a:spLocks noGrp="1"/>
          </p:cNvSpPr>
          <p:nvPr>
            <p:ph idx="1"/>
          </p:nvPr>
        </p:nvSpPr>
        <p:spPr>
          <a:xfrm>
            <a:off x="0" y="5173919"/>
            <a:ext cx="8686800" cy="3041342"/>
          </a:xfrm>
        </p:spPr>
        <p:txBody>
          <a:bodyPr/>
          <a:lstStyle/>
          <a:p>
            <a:r>
              <a:rPr lang="en-US" dirty="0" smtClean="0"/>
              <a:t>Suffer from a productivity lag</a:t>
            </a:r>
          </a:p>
          <a:p>
            <a:r>
              <a:rPr lang="en-US" dirty="0" smtClean="0"/>
              <a:t>Where productivity is defined as output per work hour</a:t>
            </a:r>
            <a:endParaRPr lang="en-US" dirty="0"/>
          </a:p>
        </p:txBody>
      </p:sp>
      <p:pic>
        <p:nvPicPr>
          <p:cNvPr id="4" name="Picture 3" descr="KOCIS_Korean_Modern_Dance_(689000570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06758"/>
            <a:ext cx="5500742" cy="3667161"/>
          </a:xfrm>
          <a:prstGeom prst="rect">
            <a:avLst/>
          </a:prstGeom>
        </p:spPr>
      </p:pic>
    </p:spTree>
    <p:extLst>
      <p:ext uri="{BB962C8B-B14F-4D97-AF65-F5344CB8AC3E}">
        <p14:creationId xmlns:p14="http://schemas.microsoft.com/office/powerpoint/2010/main" val="1579345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4131444" cy="4373563"/>
          </a:xfrm>
        </p:spPr>
        <p:txBody>
          <a:bodyPr/>
          <a:lstStyle/>
          <a:p>
            <a:r>
              <a:rPr lang="en-US" dirty="0" smtClean="0"/>
              <a:t>Algorithms to make pop hits</a:t>
            </a:r>
          </a:p>
          <a:p>
            <a:r>
              <a:rPr lang="en-US" dirty="0" smtClean="0"/>
              <a:t>Decrease in support for the arts </a:t>
            </a:r>
          </a:p>
          <a:p>
            <a:r>
              <a:rPr lang="en-US" dirty="0" smtClean="0"/>
              <a:t>Pressure to make art-making more efficient </a:t>
            </a:r>
            <a:endParaRPr lang="en-US" dirty="0"/>
          </a:p>
        </p:txBody>
      </p:sp>
    </p:spTree>
    <p:extLst>
      <p:ext uri="{BB962C8B-B14F-4D97-AF65-F5344CB8AC3E}">
        <p14:creationId xmlns:p14="http://schemas.microsoft.com/office/powerpoint/2010/main" val="67867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518"/>
            <a:ext cx="5791200" cy="1371600"/>
          </a:xfrm>
        </p:spPr>
        <p:txBody>
          <a:bodyPr>
            <a:normAutofit fontScale="90000"/>
          </a:bodyPr>
          <a:lstStyle/>
          <a:p>
            <a:r>
              <a:rPr lang="en-US" dirty="0" smtClean="0"/>
              <a:t>An Algorithm Successfully </a:t>
            </a:r>
            <a:r>
              <a:rPr lang="en-US" dirty="0"/>
              <a:t>Predicted the Hit Dance Songs of 2015</a:t>
            </a:r>
          </a:p>
        </p:txBody>
      </p:sp>
      <p:sp>
        <p:nvSpPr>
          <p:cNvPr id="3" name="Content Placeholder 2"/>
          <p:cNvSpPr>
            <a:spLocks noGrp="1"/>
          </p:cNvSpPr>
          <p:nvPr>
            <p:ph idx="1"/>
          </p:nvPr>
        </p:nvSpPr>
        <p:spPr>
          <a:xfrm>
            <a:off x="457201" y="2558397"/>
            <a:ext cx="3824168" cy="4079370"/>
          </a:xfrm>
        </p:spPr>
        <p:txBody>
          <a:bodyPr>
            <a:normAutofit fontScale="70000" lnSpcReduction="20000"/>
          </a:bodyPr>
          <a:lstStyle/>
          <a:p>
            <a:r>
              <a:rPr lang="en-US" dirty="0"/>
              <a:t>Official Charts Company 2015 </a:t>
            </a:r>
            <a:r>
              <a:rPr lang="en-US" dirty="0" smtClean="0"/>
              <a:t>Singles</a:t>
            </a:r>
            <a:endParaRPr lang="en-US" dirty="0"/>
          </a:p>
          <a:p>
            <a:r>
              <a:rPr lang="en-US" dirty="0"/>
              <a:t>“Happy” by </a:t>
            </a:r>
            <a:r>
              <a:rPr lang="en-US" dirty="0" err="1"/>
              <a:t>Pharrell</a:t>
            </a:r>
            <a:r>
              <a:rPr lang="en-US" dirty="0"/>
              <a:t> Williams — 83%</a:t>
            </a:r>
          </a:p>
          <a:p>
            <a:r>
              <a:rPr lang="en-US" dirty="0"/>
              <a:t>“Rather Be” by Clean Bandit — 74%</a:t>
            </a:r>
          </a:p>
          <a:p>
            <a:r>
              <a:rPr lang="en-US" dirty="0"/>
              <a:t>“All Of Me” by John Legend (not dance)</a:t>
            </a:r>
          </a:p>
          <a:p>
            <a:r>
              <a:rPr lang="en-US" dirty="0"/>
              <a:t>“Waves” by </a:t>
            </a:r>
            <a:r>
              <a:rPr lang="en-US" dirty="0" err="1"/>
              <a:t>Mr</a:t>
            </a:r>
            <a:r>
              <a:rPr lang="en-US" dirty="0"/>
              <a:t> </a:t>
            </a:r>
            <a:r>
              <a:rPr lang="en-US" dirty="0" err="1"/>
              <a:t>Probz</a:t>
            </a:r>
            <a:r>
              <a:rPr lang="en-US" dirty="0"/>
              <a:t> — 68%</a:t>
            </a:r>
          </a:p>
          <a:p>
            <a:r>
              <a:rPr lang="en-US" dirty="0"/>
              <a:t>“Thinking Out Loud” by Ed </a:t>
            </a:r>
            <a:r>
              <a:rPr lang="en-US" dirty="0" err="1"/>
              <a:t>Sheeran</a:t>
            </a:r>
            <a:r>
              <a:rPr lang="en-US" dirty="0"/>
              <a:t> (not dance)</a:t>
            </a:r>
          </a:p>
          <a:p>
            <a:r>
              <a:rPr lang="en-US" dirty="0"/>
              <a:t>“Ghost” by Ella Henderson — 79%</a:t>
            </a:r>
          </a:p>
          <a:p>
            <a:r>
              <a:rPr lang="en-US" dirty="0"/>
              <a:t>“Timber” by </a:t>
            </a:r>
            <a:r>
              <a:rPr lang="en-US" dirty="0" err="1"/>
              <a:t>Pitbull</a:t>
            </a:r>
            <a:r>
              <a:rPr lang="en-US" dirty="0"/>
              <a:t> ft. </a:t>
            </a:r>
            <a:r>
              <a:rPr lang="en-US" dirty="0" err="1"/>
              <a:t>Kesha</a:t>
            </a:r>
            <a:r>
              <a:rPr lang="en-US" dirty="0"/>
              <a:t> — 90%</a:t>
            </a:r>
          </a:p>
          <a:p>
            <a:r>
              <a:rPr lang="en-US" dirty="0"/>
              <a:t>“Stay With Me” by Sam Smith (not dance)</a:t>
            </a:r>
          </a:p>
          <a:p>
            <a:r>
              <a:rPr lang="en-US" dirty="0"/>
              <a:t>“Let It Go” by </a:t>
            </a:r>
            <a:r>
              <a:rPr lang="en-US" dirty="0" err="1"/>
              <a:t>Idina</a:t>
            </a:r>
            <a:r>
              <a:rPr lang="en-US" dirty="0"/>
              <a:t> </a:t>
            </a:r>
            <a:r>
              <a:rPr lang="en-US" dirty="0" err="1"/>
              <a:t>Menzel</a:t>
            </a:r>
            <a:r>
              <a:rPr lang="en-US" dirty="0"/>
              <a:t> (not dance)</a:t>
            </a:r>
          </a:p>
          <a:p>
            <a:r>
              <a:rPr lang="en-US" dirty="0"/>
              <a:t>“All About That Bass” - Meghan </a:t>
            </a:r>
            <a:r>
              <a:rPr lang="en-US" dirty="0" err="1"/>
              <a:t>Trainor</a:t>
            </a:r>
            <a:r>
              <a:rPr lang="en-US" dirty="0"/>
              <a:t> — 87%</a:t>
            </a:r>
          </a:p>
        </p:txBody>
      </p:sp>
      <p:pic>
        <p:nvPicPr>
          <p:cNvPr id="4" name="Picture 3" descr="hqdefaul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3009" y="2558396"/>
            <a:ext cx="4401153" cy="3300865"/>
          </a:xfrm>
          <a:prstGeom prst="rect">
            <a:avLst/>
          </a:prstGeom>
        </p:spPr>
      </p:pic>
    </p:spTree>
    <p:extLst>
      <p:ext uri="{BB962C8B-B14F-4D97-AF65-F5344CB8AC3E}">
        <p14:creationId xmlns:p14="http://schemas.microsoft.com/office/powerpoint/2010/main" val="62784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 music automation</a:t>
            </a:r>
          </a:p>
        </p:txBody>
      </p:sp>
      <p:sp>
        <p:nvSpPr>
          <p:cNvPr id="3" name="Content Placeholder 2"/>
          <p:cNvSpPr>
            <a:spLocks noGrp="1"/>
          </p:cNvSpPr>
          <p:nvPr>
            <p:ph idx="1"/>
          </p:nvPr>
        </p:nvSpPr>
        <p:spPr/>
        <p:txBody>
          <a:bodyPr/>
          <a:lstStyle/>
          <a:p>
            <a:r>
              <a:rPr lang="en-US" dirty="0"/>
              <a:t> is a field of study among musicians and computer scientists with a goal of producing successful pop music algorithmically. It is often based on the premise that pop music is especially formulaic, unchanging, and easy to compose. The idea of automating pop music composition is related to many ideas in algorithmic music, Artificial Intelligence (AI) and computational creativity.</a:t>
            </a:r>
          </a:p>
        </p:txBody>
      </p:sp>
    </p:spTree>
    <p:extLst>
      <p:ext uri="{BB962C8B-B14F-4D97-AF65-F5344CB8AC3E}">
        <p14:creationId xmlns:p14="http://schemas.microsoft.com/office/powerpoint/2010/main" val="3971517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My Country My Country,  Laura </a:t>
            </a:r>
            <a:r>
              <a:rPr lang="en-US" dirty="0" err="1" smtClean="0"/>
              <a:t>PoItras</a:t>
            </a:r>
            <a:endParaRPr lang="en-US" dirty="0"/>
          </a:p>
        </p:txBody>
      </p:sp>
      <p:pic>
        <p:nvPicPr>
          <p:cNvPr id="4" name="Content Placeholder 3" descr="laura poitras.jpg"/>
          <p:cNvPicPr>
            <a:picLocks noGrp="1" noChangeAspect="1"/>
          </p:cNvPicPr>
          <p:nvPr>
            <p:ph idx="1"/>
          </p:nvPr>
        </p:nvPicPr>
        <p:blipFill>
          <a:blip r:embed="rId3">
            <a:extLst>
              <a:ext uri="{28A0092B-C50C-407E-A947-70E740481C1C}">
                <a14:useLocalDpi xmlns:a14="http://schemas.microsoft.com/office/drawing/2010/main" val="0"/>
              </a:ext>
            </a:extLst>
          </a:blip>
          <a:srcRect t="2794" b="2794"/>
          <a:stretch>
            <a:fillRect/>
          </a:stretch>
        </p:blipFill>
        <p:spPr>
          <a:xfrm>
            <a:off x="457200" y="1752600"/>
            <a:ext cx="3086100" cy="4373563"/>
          </a:xfrm>
        </p:spPr>
      </p:pic>
      <p:sp>
        <p:nvSpPr>
          <p:cNvPr id="5" name="TextBox 4"/>
          <p:cNvSpPr txBox="1"/>
          <p:nvPr/>
        </p:nvSpPr>
        <p:spPr>
          <a:xfrm>
            <a:off x="3667287" y="1752600"/>
            <a:ext cx="5079816" cy="3108544"/>
          </a:xfrm>
          <a:prstGeom prst="rect">
            <a:avLst/>
          </a:prstGeom>
          <a:noFill/>
        </p:spPr>
        <p:txBody>
          <a:bodyPr wrap="square" rtlCol="0">
            <a:spAutoFit/>
          </a:bodyPr>
          <a:lstStyle/>
          <a:p>
            <a:pPr marL="457200" indent="-457200">
              <a:buFont typeface="Arial"/>
              <a:buChar char="•"/>
            </a:pPr>
            <a:r>
              <a:rPr lang="en-US" sz="2800" dirty="0" smtClean="0"/>
              <a:t>Cost 400,000 to make</a:t>
            </a:r>
          </a:p>
          <a:p>
            <a:pPr marL="457200" indent="-457200">
              <a:buFont typeface="Arial"/>
              <a:buChar char="•"/>
            </a:pPr>
            <a:r>
              <a:rPr lang="en-US" sz="2800" dirty="0" smtClean="0"/>
              <a:t>Costs almost nothing to watch</a:t>
            </a:r>
          </a:p>
          <a:p>
            <a:pPr marL="457200" indent="-457200">
              <a:buFont typeface="Arial"/>
              <a:buChar char="•"/>
            </a:pPr>
            <a:r>
              <a:rPr lang="en-US" sz="2800" dirty="0" smtClean="0"/>
              <a:t>Huge gap between operating costs of labor intensive creative products and their earned income </a:t>
            </a:r>
            <a:endParaRPr lang="en-US" sz="2800" dirty="0"/>
          </a:p>
        </p:txBody>
      </p:sp>
    </p:spTree>
    <p:extLst>
      <p:ext uri="{BB962C8B-B14F-4D97-AF65-F5344CB8AC3E}">
        <p14:creationId xmlns:p14="http://schemas.microsoft.com/office/powerpoint/2010/main" val="34467894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Media Utopia </a:t>
            </a:r>
            <a:endParaRPr lang="en-US" dirty="0"/>
          </a:p>
        </p:txBody>
      </p:sp>
      <p:sp>
        <p:nvSpPr>
          <p:cNvPr id="3" name="Content Placeholder 2"/>
          <p:cNvSpPr>
            <a:spLocks noGrp="1"/>
          </p:cNvSpPr>
          <p:nvPr>
            <p:ph idx="1"/>
          </p:nvPr>
        </p:nvSpPr>
        <p:spPr/>
        <p:txBody>
          <a:bodyPr/>
          <a:lstStyle/>
          <a:p>
            <a:r>
              <a:rPr lang="en-US" dirty="0" smtClean="0"/>
              <a:t>Monetary concerns are irrelevant </a:t>
            </a:r>
          </a:p>
          <a:p>
            <a:r>
              <a:rPr lang="en-US" dirty="0" smtClean="0"/>
              <a:t>Anyone with a mobile phone can shoot a video </a:t>
            </a:r>
          </a:p>
          <a:p>
            <a:r>
              <a:rPr lang="en-US" dirty="0" smtClean="0"/>
              <a:t>Anyone can contribute to an encyclopedia </a:t>
            </a:r>
          </a:p>
          <a:p>
            <a:r>
              <a:rPr lang="en-US" dirty="0" smtClean="0"/>
              <a:t>People are able to participate in cultural production for the pleasure of it </a:t>
            </a:r>
          </a:p>
          <a:p>
            <a:r>
              <a:rPr lang="en-US" dirty="0" smtClean="0"/>
              <a:t>“social production”</a:t>
            </a:r>
          </a:p>
          <a:p>
            <a:r>
              <a:rPr lang="en-US" dirty="0" smtClean="0"/>
              <a:t>“peer production”</a:t>
            </a:r>
          </a:p>
          <a:p>
            <a:r>
              <a:rPr lang="en-US" dirty="0" smtClean="0"/>
              <a:t>“crowdsourcing” </a:t>
            </a:r>
            <a:endParaRPr lang="en-US" dirty="0"/>
          </a:p>
        </p:txBody>
      </p:sp>
    </p:spTree>
    <p:extLst>
      <p:ext uri="{BB962C8B-B14F-4D97-AF65-F5344CB8AC3E}">
        <p14:creationId xmlns:p14="http://schemas.microsoft.com/office/powerpoint/2010/main" val="4113267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6777"/>
            <a:ext cx="5791200" cy="1371600"/>
          </a:xfrm>
        </p:spPr>
        <p:txBody>
          <a:bodyPr/>
          <a:lstStyle/>
          <a:p>
            <a:r>
              <a:rPr lang="en-US" dirty="0" smtClean="0"/>
              <a:t>Amateurs </a:t>
            </a:r>
            <a:endParaRPr lang="en-US" dirty="0"/>
          </a:p>
        </p:txBody>
      </p:sp>
      <p:sp>
        <p:nvSpPr>
          <p:cNvPr id="3" name="Content Placeholder 2"/>
          <p:cNvSpPr>
            <a:spLocks noGrp="1"/>
          </p:cNvSpPr>
          <p:nvPr>
            <p:ph idx="1"/>
          </p:nvPr>
        </p:nvSpPr>
        <p:spPr>
          <a:xfrm>
            <a:off x="457200" y="4948562"/>
            <a:ext cx="6896922" cy="1909438"/>
          </a:xfrm>
        </p:spPr>
        <p:txBody>
          <a:bodyPr/>
          <a:lstStyle/>
          <a:p>
            <a:r>
              <a:rPr lang="en-US" dirty="0" smtClean="0"/>
              <a:t>Latin </a:t>
            </a:r>
            <a:r>
              <a:rPr lang="en-US" dirty="0" err="1" smtClean="0"/>
              <a:t>amare</a:t>
            </a:r>
            <a:r>
              <a:rPr lang="en-US" dirty="0" smtClean="0"/>
              <a:t>= “to love”</a:t>
            </a:r>
          </a:p>
          <a:p>
            <a:r>
              <a:rPr lang="en-US" dirty="0" smtClean="0"/>
              <a:t>Amateurs are less motivated by skill and are making stuff without financial reward</a:t>
            </a:r>
          </a:p>
          <a:p>
            <a:r>
              <a:rPr lang="en-US" dirty="0" smtClean="0"/>
              <a:t>To be an amateur means you are doing something for the love of it</a:t>
            </a:r>
            <a:endParaRPr lang="en-US" dirty="0"/>
          </a:p>
        </p:txBody>
      </p:sp>
      <p:pic>
        <p:nvPicPr>
          <p:cNvPr id="4" name="Picture 3" descr="shot_on_iphone_6_view_world_galler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739351"/>
            <a:ext cx="6227446" cy="3209211"/>
          </a:xfrm>
          <a:prstGeom prst="rect">
            <a:avLst/>
          </a:prstGeom>
        </p:spPr>
      </p:pic>
    </p:spTree>
    <p:extLst>
      <p:ext uri="{BB962C8B-B14F-4D97-AF65-F5344CB8AC3E}">
        <p14:creationId xmlns:p14="http://schemas.microsoft.com/office/powerpoint/2010/main" val="2689662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5791200" cy="1371600"/>
          </a:xfrm>
        </p:spPr>
        <p:txBody>
          <a:bodyPr/>
          <a:lstStyle/>
          <a:p>
            <a:r>
              <a:rPr lang="en-US" dirty="0" smtClean="0"/>
              <a:t>Proponents of </a:t>
            </a:r>
            <a:r>
              <a:rPr lang="en-US" dirty="0" err="1" smtClean="0"/>
              <a:t>Amateurization</a:t>
            </a:r>
            <a:r>
              <a:rPr lang="en-US" dirty="0" smtClean="0"/>
              <a:t>  </a:t>
            </a:r>
            <a:endParaRPr lang="en-US" dirty="0"/>
          </a:p>
        </p:txBody>
      </p:sp>
      <p:sp>
        <p:nvSpPr>
          <p:cNvPr id="3" name="Content Placeholder 2"/>
          <p:cNvSpPr>
            <a:spLocks noGrp="1"/>
          </p:cNvSpPr>
          <p:nvPr>
            <p:ph idx="1"/>
          </p:nvPr>
        </p:nvSpPr>
        <p:spPr>
          <a:xfrm>
            <a:off x="457200" y="1752600"/>
            <a:ext cx="4520659" cy="4373563"/>
          </a:xfrm>
        </p:spPr>
        <p:txBody>
          <a:bodyPr/>
          <a:lstStyle/>
          <a:p>
            <a:r>
              <a:rPr lang="en-US" dirty="0" smtClean="0"/>
              <a:t>Clay </a:t>
            </a:r>
            <a:r>
              <a:rPr lang="en-US" dirty="0" err="1" smtClean="0"/>
              <a:t>Shirky</a:t>
            </a:r>
            <a:r>
              <a:rPr lang="en-US" dirty="0" smtClean="0"/>
              <a:t>, NYU Professor </a:t>
            </a:r>
          </a:p>
          <a:p>
            <a:r>
              <a:rPr lang="en-US" dirty="0" err="1" smtClean="0"/>
              <a:t>Yochai</a:t>
            </a:r>
            <a:r>
              <a:rPr lang="en-US" dirty="0" smtClean="0"/>
              <a:t> </a:t>
            </a:r>
            <a:r>
              <a:rPr lang="en-US" dirty="0" err="1" smtClean="0"/>
              <a:t>Benkler</a:t>
            </a:r>
            <a:r>
              <a:rPr lang="en-US" dirty="0" smtClean="0"/>
              <a:t>, Harvard Professor</a:t>
            </a:r>
          </a:p>
          <a:p>
            <a:r>
              <a:rPr lang="en-US" dirty="0" smtClean="0"/>
              <a:t>Artists “unique motivations” will keep them “churning out music even if they are operating at a loss </a:t>
            </a:r>
          </a:p>
          <a:p>
            <a:r>
              <a:rPr lang="en-US" dirty="0" smtClean="0"/>
              <a:t>Since artists enjoy what they do they shouldn’t care about being compensated</a:t>
            </a:r>
          </a:p>
          <a:p>
            <a:r>
              <a:rPr lang="en-US" dirty="0" smtClean="0"/>
              <a:t>“Many of them enjoy fame, admiration, social status, and free beer in bars”</a:t>
            </a:r>
            <a:endParaRPr lang="en-US" dirty="0"/>
          </a:p>
        </p:txBody>
      </p:sp>
      <p:pic>
        <p:nvPicPr>
          <p:cNvPr id="4" name="Picture 3" descr="musicpa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0470" y="1752600"/>
            <a:ext cx="3494004" cy="2327420"/>
          </a:xfrm>
          <a:prstGeom prst="rect">
            <a:avLst/>
          </a:prstGeom>
        </p:spPr>
      </p:pic>
    </p:spTree>
    <p:extLst>
      <p:ext uri="{BB962C8B-B14F-4D97-AF65-F5344CB8AC3E}">
        <p14:creationId xmlns:p14="http://schemas.microsoft.com/office/powerpoint/2010/main" val="33627647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Love</a:t>
            </a:r>
            <a:endParaRPr lang="en-US" dirty="0"/>
          </a:p>
        </p:txBody>
      </p:sp>
      <p:sp>
        <p:nvSpPr>
          <p:cNvPr id="3" name="Content Placeholder 2"/>
          <p:cNvSpPr>
            <a:spLocks noGrp="1"/>
          </p:cNvSpPr>
          <p:nvPr>
            <p:ph idx="1"/>
          </p:nvPr>
        </p:nvSpPr>
        <p:spPr>
          <a:xfrm>
            <a:off x="457200" y="5745724"/>
            <a:ext cx="8896405" cy="4373563"/>
          </a:xfrm>
        </p:spPr>
        <p:txBody>
          <a:bodyPr/>
          <a:lstStyle/>
          <a:p>
            <a:r>
              <a:rPr lang="en-US" dirty="0" smtClean="0"/>
              <a:t>Produce content for the love of it and be prepared to </a:t>
            </a:r>
            <a:br>
              <a:rPr lang="en-US" dirty="0" smtClean="0"/>
            </a:br>
            <a:r>
              <a:rPr lang="en-US" dirty="0" smtClean="0"/>
              <a:t>produce it for free </a:t>
            </a:r>
            <a:endParaRPr lang="en-US" dirty="0"/>
          </a:p>
        </p:txBody>
      </p:sp>
      <p:pic>
        <p:nvPicPr>
          <p:cNvPr id="4" name="Picture 3" descr="042116+prince+guitar+arms+u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524318"/>
            <a:ext cx="7430292" cy="4182535"/>
          </a:xfrm>
          <a:prstGeom prst="rect">
            <a:avLst/>
          </a:prstGeom>
        </p:spPr>
      </p:pic>
    </p:spTree>
    <p:extLst>
      <p:ext uri="{BB962C8B-B14F-4D97-AF65-F5344CB8AC3E}">
        <p14:creationId xmlns:p14="http://schemas.microsoft.com/office/powerpoint/2010/main" val="1074963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Laura </a:t>
            </a:r>
            <a:r>
              <a:rPr lang="en-US" dirty="0" err="1" smtClean="0"/>
              <a:t>Poitras</a:t>
            </a:r>
            <a:r>
              <a:rPr lang="en-US" dirty="0" smtClean="0"/>
              <a:t> </a:t>
            </a:r>
            <a:endParaRPr lang="en-US" dirty="0"/>
          </a:p>
        </p:txBody>
      </p:sp>
      <p:sp>
        <p:nvSpPr>
          <p:cNvPr id="3" name="Content Placeholder 2"/>
          <p:cNvSpPr>
            <a:spLocks noGrp="1"/>
          </p:cNvSpPr>
          <p:nvPr>
            <p:ph idx="1"/>
          </p:nvPr>
        </p:nvSpPr>
        <p:spPr>
          <a:xfrm>
            <a:off x="846415" y="4671218"/>
            <a:ext cx="7060802" cy="4373563"/>
          </a:xfrm>
        </p:spPr>
        <p:txBody>
          <a:bodyPr/>
          <a:lstStyle/>
          <a:p>
            <a:r>
              <a:rPr lang="en-US" dirty="0" smtClean="0"/>
              <a:t>Labor intensive process </a:t>
            </a:r>
          </a:p>
          <a:p>
            <a:r>
              <a:rPr lang="en-US" dirty="0" smtClean="0"/>
              <a:t>You can’t </a:t>
            </a:r>
            <a:r>
              <a:rPr lang="en-US" dirty="0" err="1" smtClean="0"/>
              <a:t>crowdsource</a:t>
            </a:r>
            <a:r>
              <a:rPr lang="en-US" dirty="0" smtClean="0"/>
              <a:t> a relationship with a terrorist or a known whistleblower </a:t>
            </a:r>
          </a:p>
          <a:p>
            <a:r>
              <a:rPr lang="en-US" dirty="0" smtClean="0"/>
              <a:t>Not all creative work should be romanticized—there are parts that are extremely arduous, painful, and time consuming</a:t>
            </a:r>
            <a:endParaRPr lang="en-US" dirty="0"/>
          </a:p>
        </p:txBody>
      </p:sp>
      <p:pic>
        <p:nvPicPr>
          <p:cNvPr id="4" name="Picture 3" descr="snowde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415" y="1524318"/>
            <a:ext cx="5790605" cy="3031730"/>
          </a:xfrm>
          <a:prstGeom prst="rect">
            <a:avLst/>
          </a:prstGeom>
        </p:spPr>
      </p:pic>
    </p:spTree>
    <p:extLst>
      <p:ext uri="{BB962C8B-B14F-4D97-AF65-F5344CB8AC3E}">
        <p14:creationId xmlns:p14="http://schemas.microsoft.com/office/powerpoint/2010/main" val="1733144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12780"/>
            <a:ext cx="6110168" cy="4373563"/>
          </a:xfrm>
        </p:spPr>
        <p:txBody>
          <a:bodyPr/>
          <a:lstStyle/>
          <a:p>
            <a:pPr marL="342900" indent="-342900">
              <a:buFont typeface="Arial"/>
              <a:buChar char="•"/>
            </a:pPr>
            <a:r>
              <a:rPr lang="en-US" dirty="0" smtClean="0"/>
              <a:t>If a seller produces nothing of value, as determined by a rational market place, then the seller loses out</a:t>
            </a:r>
          </a:p>
          <a:p>
            <a:pPr marL="342900" indent="-342900">
              <a:buFont typeface="Arial"/>
              <a:buChar char="•"/>
            </a:pPr>
            <a:r>
              <a:rPr lang="en-US" dirty="0" smtClean="0"/>
              <a:t>The assumption of rationality among buyers </a:t>
            </a:r>
            <a:r>
              <a:rPr lang="en-US" dirty="0" smtClean="0"/>
              <a:t>spurs </a:t>
            </a:r>
            <a:r>
              <a:rPr lang="en-US" dirty="0" smtClean="0"/>
              <a:t>competitors to become winners, and winners to keep winning </a:t>
            </a:r>
            <a:endParaRPr lang="en-US" dirty="0"/>
          </a:p>
        </p:txBody>
      </p:sp>
      <p:pic>
        <p:nvPicPr>
          <p:cNvPr id="2" name="Picture 1" descr="at_t_versus_veriz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925206"/>
            <a:ext cx="6110168" cy="3055084"/>
          </a:xfrm>
          <a:prstGeom prst="rect">
            <a:avLst/>
          </a:prstGeom>
        </p:spPr>
      </p:pic>
    </p:spTree>
    <p:extLst>
      <p:ext uri="{BB962C8B-B14F-4D97-AF65-F5344CB8AC3E}">
        <p14:creationId xmlns:p14="http://schemas.microsoft.com/office/powerpoint/2010/main" val="412490905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Keynes </a:t>
            </a:r>
            <a:endParaRPr lang="en-US" dirty="0"/>
          </a:p>
        </p:txBody>
      </p:sp>
      <p:sp>
        <p:nvSpPr>
          <p:cNvPr id="3" name="Content Placeholder 2"/>
          <p:cNvSpPr>
            <a:spLocks noGrp="1"/>
          </p:cNvSpPr>
          <p:nvPr>
            <p:ph idx="1"/>
          </p:nvPr>
        </p:nvSpPr>
        <p:spPr>
          <a:xfrm>
            <a:off x="457200" y="4514294"/>
            <a:ext cx="7620000" cy="4373563"/>
          </a:xfrm>
        </p:spPr>
        <p:txBody>
          <a:bodyPr/>
          <a:lstStyle/>
          <a:p>
            <a:r>
              <a:rPr lang="en-US" dirty="0" smtClean="0"/>
              <a:t>Predicted a four hour workday</a:t>
            </a:r>
          </a:p>
          <a:p>
            <a:r>
              <a:rPr lang="en-US" dirty="0" smtClean="0"/>
              <a:t>Technical improvements would allow people time to focus on the “art of life”  </a:t>
            </a:r>
          </a:p>
          <a:p>
            <a:r>
              <a:rPr lang="en-US" dirty="0" smtClean="0"/>
              <a:t>The exact opposite has happened</a:t>
            </a:r>
          </a:p>
          <a:p>
            <a:r>
              <a:rPr lang="en-US" dirty="0" smtClean="0"/>
              <a:t>We are working too long (if we are able to work at all)</a:t>
            </a:r>
          </a:p>
          <a:p>
            <a:endParaRPr lang="en-US" dirty="0" smtClean="0"/>
          </a:p>
        </p:txBody>
      </p:sp>
      <p:pic>
        <p:nvPicPr>
          <p:cNvPr id="4" name="Picture 3" descr="Working-Too-Much-Affects-Your-Heart-1024x57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644764"/>
            <a:ext cx="4808576" cy="2704824"/>
          </a:xfrm>
          <a:prstGeom prst="rect">
            <a:avLst/>
          </a:prstGeom>
        </p:spPr>
      </p:pic>
    </p:spTree>
    <p:extLst>
      <p:ext uri="{BB962C8B-B14F-4D97-AF65-F5344CB8AC3E}">
        <p14:creationId xmlns:p14="http://schemas.microsoft.com/office/powerpoint/2010/main" val="1208482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9294" y="3348282"/>
            <a:ext cx="7364539" cy="3878599"/>
          </a:xfrm>
        </p:spPr>
        <p:txBody>
          <a:bodyPr>
            <a:normAutofit/>
          </a:bodyPr>
          <a:lstStyle/>
          <a:p>
            <a:r>
              <a:rPr lang="en-US" dirty="0" smtClean="0"/>
              <a:t>Television commercials made linguistic discourse obsolete as the basis for product decisions</a:t>
            </a:r>
          </a:p>
          <a:p>
            <a:r>
              <a:rPr lang="en-US" dirty="0" smtClean="0"/>
              <a:t>Images </a:t>
            </a:r>
            <a:r>
              <a:rPr lang="en-US" dirty="0" smtClean="0"/>
              <a:t>are substituted for claims</a:t>
            </a:r>
          </a:p>
          <a:p>
            <a:r>
              <a:rPr lang="en-US" dirty="0" smtClean="0"/>
              <a:t>Pictorial </a:t>
            </a:r>
            <a:r>
              <a:rPr lang="en-US" dirty="0" smtClean="0"/>
              <a:t>commercials made emotional appeal not tests of truth, the basis of consumer decisions</a:t>
            </a:r>
          </a:p>
          <a:p>
            <a:r>
              <a:rPr lang="en-US" dirty="0" smtClean="0"/>
              <a:t>The </a:t>
            </a:r>
            <a:r>
              <a:rPr lang="en-US" dirty="0" smtClean="0"/>
              <a:t>distance between rationality and advertising is wide </a:t>
            </a:r>
          </a:p>
          <a:p>
            <a:endParaRPr lang="en-US" dirty="0" smtClean="0"/>
          </a:p>
        </p:txBody>
      </p:sp>
      <p:sp>
        <p:nvSpPr>
          <p:cNvPr id="4" name="TextBox 3"/>
          <p:cNvSpPr txBox="1"/>
          <p:nvPr/>
        </p:nvSpPr>
        <p:spPr>
          <a:xfrm>
            <a:off x="0" y="0"/>
            <a:ext cx="8312250" cy="1446550"/>
          </a:xfrm>
          <a:prstGeom prst="rect">
            <a:avLst/>
          </a:prstGeom>
          <a:noFill/>
        </p:spPr>
        <p:txBody>
          <a:bodyPr wrap="square" rtlCol="0">
            <a:spAutoFit/>
          </a:bodyPr>
          <a:lstStyle/>
          <a:p>
            <a:r>
              <a:rPr lang="en-US" sz="4400" dirty="0" smtClean="0">
                <a:solidFill>
                  <a:srgbClr val="FF0000"/>
                </a:solidFill>
                <a:latin typeface="+mj-lt"/>
              </a:rPr>
              <a:t>COMMERCIALS and DISCOURSE</a:t>
            </a:r>
            <a:endParaRPr lang="en-US" sz="4400" dirty="0">
              <a:solidFill>
                <a:srgbClr val="FF0000"/>
              </a:solidFill>
              <a:latin typeface="+mj-lt"/>
            </a:endParaRPr>
          </a:p>
        </p:txBody>
      </p:sp>
      <p:pic>
        <p:nvPicPr>
          <p:cNvPr id="2" name="Picture 1" descr="ssu-ref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9070" y="1261017"/>
            <a:ext cx="2804763" cy="2087265"/>
          </a:xfrm>
          <a:prstGeom prst="rect">
            <a:avLst/>
          </a:prstGeom>
        </p:spPr>
      </p:pic>
    </p:spTree>
    <p:extLst>
      <p:ext uri="{BB962C8B-B14F-4D97-AF65-F5344CB8AC3E}">
        <p14:creationId xmlns:p14="http://schemas.microsoft.com/office/powerpoint/2010/main" val="289302468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2343" y="1387928"/>
            <a:ext cx="3618895" cy="4525963"/>
          </a:xfrm>
        </p:spPr>
        <p:txBody>
          <a:bodyPr/>
          <a:lstStyle/>
          <a:p>
            <a:r>
              <a:rPr lang="en-US" dirty="0" smtClean="0"/>
              <a:t>The truth of an advertisement’s claim is not an issue </a:t>
            </a:r>
            <a:endParaRPr lang="en-US" dirty="0"/>
          </a:p>
        </p:txBody>
      </p:sp>
      <p:pic>
        <p:nvPicPr>
          <p:cNvPr id="4" name="Picture 3"/>
          <p:cNvPicPr>
            <a:picLocks noChangeAspect="1"/>
          </p:cNvPicPr>
          <p:nvPr/>
        </p:nvPicPr>
        <p:blipFill>
          <a:blip r:embed="rId2"/>
          <a:stretch>
            <a:fillRect/>
          </a:stretch>
        </p:blipFill>
        <p:spPr>
          <a:xfrm>
            <a:off x="4438348" y="1387928"/>
            <a:ext cx="2552700" cy="4432300"/>
          </a:xfrm>
          <a:prstGeom prst="rect">
            <a:avLst/>
          </a:prstGeom>
        </p:spPr>
      </p:pic>
    </p:spTree>
    <p:extLst>
      <p:ext uri="{BB962C8B-B14F-4D97-AF65-F5344CB8AC3E}">
        <p14:creationId xmlns:p14="http://schemas.microsoft.com/office/powerpoint/2010/main" val="36460882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132095"/>
            <a:ext cx="7620000" cy="4373563"/>
          </a:xfrm>
        </p:spPr>
        <p:txBody>
          <a:bodyPr/>
          <a:lstStyle/>
          <a:p>
            <a:r>
              <a:rPr lang="en-US" dirty="0" smtClean="0"/>
              <a:t>The commercial insists on unprecedented brevity</a:t>
            </a:r>
          </a:p>
          <a:p>
            <a:r>
              <a:rPr lang="en-US" dirty="0" smtClean="0"/>
              <a:t>Disdains exposition </a:t>
            </a:r>
          </a:p>
          <a:p>
            <a:r>
              <a:rPr lang="en-US" dirty="0" smtClean="0"/>
              <a:t>Complex language is not to be trusted</a:t>
            </a:r>
          </a:p>
          <a:p>
            <a:r>
              <a:rPr lang="en-US" dirty="0" smtClean="0"/>
              <a:t>Making an argument is in bad taste and leads only to </a:t>
            </a:r>
            <a:r>
              <a:rPr lang="en-US" dirty="0"/>
              <a:t>i</a:t>
            </a:r>
            <a:r>
              <a:rPr lang="en-US" dirty="0" smtClean="0"/>
              <a:t>ntolerable uncertainty </a:t>
            </a:r>
          </a:p>
          <a:p>
            <a:endParaRPr lang="en-US" dirty="0"/>
          </a:p>
        </p:txBody>
      </p:sp>
      <p:pic>
        <p:nvPicPr>
          <p:cNvPr id="2" name="Picture 1" descr="Heinz-Head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51692"/>
            <a:ext cx="7810500" cy="3683000"/>
          </a:xfrm>
          <a:prstGeom prst="rect">
            <a:avLst/>
          </a:prstGeom>
        </p:spPr>
      </p:pic>
    </p:spTree>
    <p:extLst>
      <p:ext uri="{BB962C8B-B14F-4D97-AF65-F5344CB8AC3E}">
        <p14:creationId xmlns:p14="http://schemas.microsoft.com/office/powerpoint/2010/main" val="403367904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 </a:t>
            </a:r>
            <a:endParaRPr lang="en-US" dirty="0"/>
          </a:p>
        </p:txBody>
      </p:sp>
      <p:sp>
        <p:nvSpPr>
          <p:cNvPr id="3" name="Content Placeholder 2"/>
          <p:cNvSpPr>
            <a:spLocks noGrp="1"/>
          </p:cNvSpPr>
          <p:nvPr>
            <p:ph idx="1"/>
          </p:nvPr>
        </p:nvSpPr>
        <p:spPr/>
        <p:txBody>
          <a:bodyPr/>
          <a:lstStyle/>
          <a:p>
            <a:r>
              <a:rPr lang="en-US" dirty="0" smtClean="0"/>
              <a:t>Techno-optimists vs. techno-skeptics</a:t>
            </a:r>
          </a:p>
          <a:p>
            <a:r>
              <a:rPr lang="en-US" dirty="0" smtClean="0"/>
              <a:t>Will the digital transformation liberate us or “tether us”?</a:t>
            </a:r>
          </a:p>
          <a:p>
            <a:r>
              <a:rPr lang="en-US" dirty="0" smtClean="0"/>
              <a:t>Does tech “fire our imaginations or dull our senses”?</a:t>
            </a:r>
          </a:p>
          <a:p>
            <a:r>
              <a:rPr lang="en-US" dirty="0" smtClean="0"/>
              <a:t>“nurture community or intensify our isolation?”</a:t>
            </a:r>
          </a:p>
          <a:p>
            <a:r>
              <a:rPr lang="en-US" dirty="0" smtClean="0"/>
              <a:t>Expand intellectual faculties or wither our capacity for reflection?</a:t>
            </a:r>
          </a:p>
          <a:p>
            <a:r>
              <a:rPr lang="en-US" dirty="0" smtClean="0"/>
              <a:t>Make us better citizens or more efficient consumers?”</a:t>
            </a:r>
          </a:p>
          <a:p>
            <a:endParaRPr lang="en-US" dirty="0"/>
          </a:p>
        </p:txBody>
      </p:sp>
    </p:spTree>
    <p:extLst>
      <p:ext uri="{BB962C8B-B14F-4D97-AF65-F5344CB8AC3E}">
        <p14:creationId xmlns:p14="http://schemas.microsoft.com/office/powerpoint/2010/main" val="395352168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176744"/>
            <a:ext cx="7620000" cy="4373563"/>
          </a:xfrm>
        </p:spPr>
        <p:txBody>
          <a:bodyPr/>
          <a:lstStyle/>
          <a:p>
            <a:r>
              <a:rPr lang="en-US" dirty="0" smtClean="0"/>
              <a:t>Astra Taylor says these questions are important but they make tech too central </a:t>
            </a:r>
          </a:p>
          <a:p>
            <a:r>
              <a:rPr lang="en-US" dirty="0" smtClean="0"/>
              <a:t>They sidestep the issue of the larger social structures in which we and our technologies are embedded </a:t>
            </a:r>
          </a:p>
          <a:p>
            <a:r>
              <a:rPr lang="en-US" dirty="0" smtClean="0"/>
              <a:t>This focus ignores the business imperatives that accelerate media consumption </a:t>
            </a:r>
          </a:p>
          <a:p>
            <a:r>
              <a:rPr lang="en-US" dirty="0" smtClean="0"/>
              <a:t>The market forces that encourage compulsive online engagement </a:t>
            </a:r>
            <a:endParaRPr lang="en-US" dirty="0"/>
          </a:p>
        </p:txBody>
      </p:sp>
      <p:pic>
        <p:nvPicPr>
          <p:cNvPr id="2" name="Picture 1" descr="VCW_D_SiliconValley_T4_20140708_Google_171-1280x64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84935"/>
            <a:ext cx="5523697" cy="2761849"/>
          </a:xfrm>
          <a:prstGeom prst="rect">
            <a:avLst/>
          </a:prstGeom>
        </p:spPr>
      </p:pic>
    </p:spTree>
    <p:extLst>
      <p:ext uri="{BB962C8B-B14F-4D97-AF65-F5344CB8AC3E}">
        <p14:creationId xmlns:p14="http://schemas.microsoft.com/office/powerpoint/2010/main" val="230844831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of Past Media System</a:t>
            </a:r>
            <a:endParaRPr lang="en-US" dirty="0"/>
          </a:p>
        </p:txBody>
      </p:sp>
      <p:sp>
        <p:nvSpPr>
          <p:cNvPr id="3" name="Content Placeholder 2"/>
          <p:cNvSpPr>
            <a:spLocks noGrp="1"/>
          </p:cNvSpPr>
          <p:nvPr>
            <p:ph idx="1"/>
          </p:nvPr>
        </p:nvSpPr>
        <p:spPr>
          <a:xfrm>
            <a:off x="457200" y="4193740"/>
            <a:ext cx="7620000" cy="4373563"/>
          </a:xfrm>
        </p:spPr>
        <p:txBody>
          <a:bodyPr/>
          <a:lstStyle/>
          <a:p>
            <a:r>
              <a:rPr lang="en-US" dirty="0" smtClean="0"/>
              <a:t>Consolidation</a:t>
            </a:r>
          </a:p>
          <a:p>
            <a:r>
              <a:rPr lang="en-US" dirty="0" smtClean="0"/>
              <a:t>Centralization</a:t>
            </a:r>
          </a:p>
          <a:p>
            <a:r>
              <a:rPr lang="en-US" dirty="0" smtClean="0"/>
              <a:t>Commercialism </a:t>
            </a:r>
            <a:endParaRPr lang="en-US" dirty="0"/>
          </a:p>
        </p:txBody>
      </p:sp>
      <p:pic>
        <p:nvPicPr>
          <p:cNvPr id="4" name="Picture 3" descr="big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737235"/>
            <a:ext cx="7075552" cy="1986120"/>
          </a:xfrm>
          <a:prstGeom prst="rect">
            <a:avLst/>
          </a:prstGeom>
        </p:spPr>
      </p:pic>
    </p:spTree>
    <p:extLst>
      <p:ext uri="{BB962C8B-B14F-4D97-AF65-F5344CB8AC3E}">
        <p14:creationId xmlns:p14="http://schemas.microsoft.com/office/powerpoint/2010/main" val="49572436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1432</TotalTime>
  <Words>1687</Words>
  <Application>Microsoft Macintosh PowerPoint</Application>
  <PresentationFormat>On-screen Show (4:3)</PresentationFormat>
  <Paragraphs>161</Paragraphs>
  <Slides>30</Slides>
  <Notes>5</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Essential</vt:lpstr>
      <vt:lpstr>Television Commercial </vt:lpstr>
      <vt:lpstr>PowerPoint Presentation</vt:lpstr>
      <vt:lpstr>PowerPoint Presentation</vt:lpstr>
      <vt:lpstr>PowerPoint Presentation</vt:lpstr>
      <vt:lpstr>PowerPoint Presentation</vt:lpstr>
      <vt:lpstr>PowerPoint Presentation</vt:lpstr>
      <vt:lpstr>Today </vt:lpstr>
      <vt:lpstr>PowerPoint Presentation</vt:lpstr>
      <vt:lpstr>Problems of Past Media System</vt:lpstr>
      <vt:lpstr>Networked Technologies </vt:lpstr>
      <vt:lpstr>Networked age and Power </vt:lpstr>
      <vt:lpstr>Dot-Com bust </vt:lpstr>
      <vt:lpstr>PowerPoint Presentation</vt:lpstr>
      <vt:lpstr>PowerPoint Presentation</vt:lpstr>
      <vt:lpstr>“Content”</vt:lpstr>
      <vt:lpstr>Open </vt:lpstr>
      <vt:lpstr>PowerPoint Presentation</vt:lpstr>
      <vt:lpstr>Creativity </vt:lpstr>
      <vt:lpstr>Demand for Efficiency </vt:lpstr>
      <vt:lpstr>The arts </vt:lpstr>
      <vt:lpstr>PowerPoint Presentation</vt:lpstr>
      <vt:lpstr>An Algorithm Successfully Predicted the Hit Dance Songs of 2015</vt:lpstr>
      <vt:lpstr>Pop music automation</vt:lpstr>
      <vt:lpstr>My Country My Country,  Laura PoItras</vt:lpstr>
      <vt:lpstr>New Media Utopia </vt:lpstr>
      <vt:lpstr>Amateurs </vt:lpstr>
      <vt:lpstr>Proponents of Amateurization  </vt:lpstr>
      <vt:lpstr>For Love</vt:lpstr>
      <vt:lpstr>Laura Poitras </vt:lpstr>
      <vt:lpstr>Keynes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17</cp:revision>
  <dcterms:created xsi:type="dcterms:W3CDTF">2016-06-20T18:35:51Z</dcterms:created>
  <dcterms:modified xsi:type="dcterms:W3CDTF">2016-06-21T18:28:24Z</dcterms:modified>
</cp:coreProperties>
</file>