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70" r:id="rId2"/>
    <p:sldId id="295" r:id="rId3"/>
    <p:sldId id="263" r:id="rId4"/>
    <p:sldId id="271" r:id="rId5"/>
    <p:sldId id="292" r:id="rId6"/>
    <p:sldId id="293" r:id="rId7"/>
    <p:sldId id="272" r:id="rId8"/>
    <p:sldId id="273" r:id="rId9"/>
    <p:sldId id="296" r:id="rId10"/>
    <p:sldId id="274" r:id="rId11"/>
    <p:sldId id="266" r:id="rId12"/>
    <p:sldId id="265" r:id="rId13"/>
    <p:sldId id="267" r:id="rId14"/>
    <p:sldId id="268" r:id="rId15"/>
    <p:sldId id="269" r:id="rId16"/>
    <p:sldId id="275" r:id="rId17"/>
    <p:sldId id="297" r:id="rId18"/>
    <p:sldId id="298"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p:restoredTop sz="94678"/>
  </p:normalViewPr>
  <p:slideViewPr>
    <p:cSldViewPr snapToGrid="0" snapToObjects="1">
      <p:cViewPr varScale="1">
        <p:scale>
          <a:sx n="105" d="100"/>
          <a:sy n="105" d="100"/>
        </p:scale>
        <p:origin x="-7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BB127-8B83-8843-BA45-092A99D101F3}" type="datetimeFigureOut">
              <a:rPr lang="en-US" smtClean="0"/>
              <a:t>6/8/16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5F699-4005-734B-9FC0-125D236077BB}" type="slidenum">
              <a:rPr lang="en-US" smtClean="0"/>
              <a:t>‹#›</a:t>
            </a:fld>
            <a:endParaRPr lang="en-US"/>
          </a:p>
        </p:txBody>
      </p:sp>
    </p:spTree>
    <p:extLst>
      <p:ext uri="{BB962C8B-B14F-4D97-AF65-F5344CB8AC3E}">
        <p14:creationId xmlns:p14="http://schemas.microsoft.com/office/powerpoint/2010/main" val="183964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by Thomas Paine in 1775–76 advocating independence from Great Britain to people in the Thirteen Colonies. Written in clear and persuasive prose, Paine marshaled moral and political arguments to encourage common people in the Colonies to fight for egalitarian government.</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14</a:t>
            </a:fld>
            <a:endParaRPr lang="en-US"/>
          </a:p>
        </p:txBody>
      </p:sp>
    </p:spTree>
    <p:extLst>
      <p:ext uri="{BB962C8B-B14F-4D97-AF65-F5344CB8AC3E}">
        <p14:creationId xmlns:p14="http://schemas.microsoft.com/office/powerpoint/2010/main" val="181470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of art in the Age of Mechanical Reproduction:</a:t>
            </a:r>
            <a:r>
              <a:rPr lang="en-US" baseline="0" dirty="0" smtClean="0"/>
              <a:t> 1936</a:t>
            </a:r>
            <a:br>
              <a:rPr lang="en-US" baseline="0" dirty="0" smtClean="0"/>
            </a:br>
            <a:r>
              <a:rPr lang="en-US" baseline="0" dirty="0" smtClean="0"/>
              <a:t>The removal of authority within the original work of art infers a loss of authority, however, in regards to mass consumption, this liberation is not necessarily contingent.</a:t>
            </a:r>
          </a:p>
          <a:p>
            <a:r>
              <a:rPr lang="en-US" dirty="0" smtClean="0"/>
              <a:t>he cameraman, for example, intervenes with what we see in a way which a painting can never do. It directs the eye towards a specific place and a specific story; at the same time it is radical and revolutionary it is also totalitarian. It guides us to a particular side of a story and leaves other parts out. </a:t>
            </a:r>
          </a:p>
          <a:p>
            <a:r>
              <a:rPr lang="en-US" dirty="0" smtClean="0"/>
              <a:t>a whole new mode of deception and distraction also enters.</a:t>
            </a:r>
            <a:br>
              <a:rPr lang="en-US" dirty="0" smtClean="0"/>
            </a:br>
            <a:r>
              <a:rPr lang="en-US" dirty="0" smtClean="0"/>
              <a:t/>
            </a:r>
            <a:br>
              <a:rPr lang="en-US" dirty="0" smtClean="0"/>
            </a:br>
            <a:r>
              <a:rPr lang="en-US" dirty="0" smtClean="0"/>
              <a:t>For Benjamin, a distance from the aura is a good thing. The loss of the aura has the potential to open up the politicization of art, whether or not that opening is detrimental or beneficial is yet to be determined. However, it allows for us to raise political questions in regards to the reproducible image which can be used in one way or another.</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21</a:t>
            </a:fld>
            <a:endParaRPr lang="en-US"/>
          </a:p>
        </p:txBody>
      </p:sp>
    </p:spTree>
    <p:extLst>
      <p:ext uri="{BB962C8B-B14F-4D97-AF65-F5344CB8AC3E}">
        <p14:creationId xmlns:p14="http://schemas.microsoft.com/office/powerpoint/2010/main" val="160673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22</a:t>
            </a:fld>
            <a:endParaRPr lang="en-US"/>
          </a:p>
        </p:txBody>
      </p:sp>
    </p:spTree>
    <p:extLst>
      <p:ext uri="{BB962C8B-B14F-4D97-AF65-F5344CB8AC3E}">
        <p14:creationId xmlns:p14="http://schemas.microsoft.com/office/powerpoint/2010/main" val="110603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 "technological determinism." He maintains that a major shift in society's predominant technology of communications is the crucially determining force behind social changes. Initiating great transformations not only in social organization but human sensibilities. The mass production of printed materials encouraged nationalism by allowing more rapid and wider spread of information than permitted by hand-written messages. The linear forms of print influenced music to repudiate the structure of repetition, as in Gregorian changes, for that of linear development, as in a symphony. Also, print reshaped the sensibility of Western man, for whereas he once saw experience as individual segments, as a collection of separate entities, man in the Renaissance saw life as he saw print--as a continuity, often with casual relationships. Print even made Protestantism possible, because the printed book, by enabling people to think alone, encouraged individual revelation. Finally: "All forms of mechanization emerge from movable type, for type is the prototype of all machines.”</a:t>
            </a:r>
          </a:p>
          <a:p>
            <a:r>
              <a:rPr lang="en-US" dirty="0" smtClean="0"/>
              <a:t>The phrase first suggests that each medium develops an audience of people whose love for that medium is greater than their concern for its content. That is, the TV medium itself becomes the prime interest in watching television; just as some people like to read for the joy of experiencing print, and more find great pleasure in talking to just about anybody on the telephone, so others like television for the mixture of kinetic screen and relevant sound. Second, the "message" of a medium is the impact of its forms upon society. The "message" of print was all the aspects of Western culture that print influenced. "The message of the movie medium is that of transition from linear connections to configurations." Third, the aphorism suggests that the medium itself--its form-- shapes its limitations and possibilities for the communication of content. One medium is better than another at evoking a certain experience. American football, for example, is better on television than on radio or in a newspaper column; a bad football game on television is more interesting than a great game on radio. Most Congressional hearings, in contrast, are less boring in the newspaper than on television. Each medium seems to possess a hidden taste mechanism that encourages some styles and rejects others</a:t>
            </a:r>
          </a:p>
          <a:p>
            <a:r>
              <a:rPr lang="en-US" dirty="0" smtClean="0"/>
              <a:t>Understanding Media: The Extensions of Man, published in 1964.[1]</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23</a:t>
            </a:fld>
            <a:endParaRPr lang="en-US"/>
          </a:p>
        </p:txBody>
      </p:sp>
    </p:spTree>
    <p:extLst>
      <p:ext uri="{BB962C8B-B14F-4D97-AF65-F5344CB8AC3E}">
        <p14:creationId xmlns:p14="http://schemas.microsoft.com/office/powerpoint/2010/main" val="168350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Simulacra and Simulation (French: </a:t>
            </a:r>
            <a:r>
              <a:rPr lang="en-US" dirty="0" err="1" smtClean="0"/>
              <a:t>Simulacres</a:t>
            </a:r>
            <a:r>
              <a:rPr lang="en-US" dirty="0" smtClean="0"/>
              <a:t> et Simulation) is a 1981 philosophical treatise by Jean </a:t>
            </a:r>
            <a:r>
              <a:rPr lang="en-US" dirty="0" err="1" smtClean="0"/>
              <a:t>Baudrillard</a:t>
            </a:r>
            <a:r>
              <a:rPr lang="en-US" dirty="0" smtClean="0"/>
              <a:t>, in which he seeks to examine the relationships among reality, symbols, and society.</a:t>
            </a:r>
          </a:p>
          <a:p>
            <a:endParaRPr lang="en-US" dirty="0" smtClean="0"/>
          </a:p>
          <a:p>
            <a:r>
              <a:rPr lang="en-US" dirty="0" smtClean="0"/>
              <a:t>Simulacra are copies that depict things that either had no original to begin with, or that no longer have an original.[1] Simulation is the imitation of the operation of a real-world process or system over time.[2]</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25</a:t>
            </a:fld>
            <a:endParaRPr lang="en-US"/>
          </a:p>
        </p:txBody>
      </p:sp>
    </p:spTree>
    <p:extLst>
      <p:ext uri="{BB962C8B-B14F-4D97-AF65-F5344CB8AC3E}">
        <p14:creationId xmlns:p14="http://schemas.microsoft.com/office/powerpoint/2010/main" val="151970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page 196</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27</a:t>
            </a:fld>
            <a:endParaRPr lang="en-US"/>
          </a:p>
        </p:txBody>
      </p:sp>
    </p:spTree>
    <p:extLst>
      <p:ext uri="{BB962C8B-B14F-4D97-AF65-F5344CB8AC3E}">
        <p14:creationId xmlns:p14="http://schemas.microsoft.com/office/powerpoint/2010/main" val="96156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page 197</a:t>
            </a:r>
            <a:endParaRPr lang="en-US" dirty="0"/>
          </a:p>
        </p:txBody>
      </p:sp>
      <p:sp>
        <p:nvSpPr>
          <p:cNvPr id="4" name="Slide Number Placeholder 3"/>
          <p:cNvSpPr>
            <a:spLocks noGrp="1"/>
          </p:cNvSpPr>
          <p:nvPr>
            <p:ph type="sldNum" sz="quarter" idx="10"/>
          </p:nvPr>
        </p:nvSpPr>
        <p:spPr/>
        <p:txBody>
          <a:bodyPr/>
          <a:lstStyle/>
          <a:p>
            <a:fld id="{B155F699-4005-734B-9FC0-125D236077BB}" type="slidenum">
              <a:rPr lang="en-US" smtClean="0"/>
              <a:t>29</a:t>
            </a:fld>
            <a:endParaRPr lang="en-US"/>
          </a:p>
        </p:txBody>
      </p:sp>
    </p:spTree>
    <p:extLst>
      <p:ext uri="{BB962C8B-B14F-4D97-AF65-F5344CB8AC3E}">
        <p14:creationId xmlns:p14="http://schemas.microsoft.com/office/powerpoint/2010/main" val="862504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93BD00F-4EEE-4144-B2AC-53A9864B9F37}" type="datetimeFigureOut">
              <a:rPr lang="en-US" smtClean="0"/>
              <a:t>6/8/16</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8A472D4-B81D-EE4F-AF92-1942F594E592}" type="slidenum">
              <a:rPr lang="en-US" smtClean="0"/>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3BD00F-4EEE-4144-B2AC-53A9864B9F37}" type="datetimeFigureOut">
              <a:rPr lang="en-US" smtClean="0"/>
              <a:t>6/8/16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3BD00F-4EEE-4144-B2AC-53A9864B9F37}" type="datetimeFigureOut">
              <a:rPr lang="en-US" smtClean="0"/>
              <a:t>6/8/16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3BD00F-4EEE-4144-B2AC-53A9864B9F37}" type="datetimeFigureOut">
              <a:rPr lang="en-US" smtClean="0"/>
              <a:t>6/8/16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3BD00F-4EEE-4144-B2AC-53A9864B9F37}" type="datetimeFigureOut">
              <a:rPr lang="en-US" smtClean="0"/>
              <a:t>6/8/16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93BD00F-4EEE-4144-B2AC-53A9864B9F37}" type="datetimeFigureOut">
              <a:rPr lang="en-US" smtClean="0"/>
              <a:t>6/8/16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A472D4-B81D-EE4F-AF92-1942F594E592}" type="slidenum">
              <a:rPr lang="en-US" smtClean="0"/>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3BD00F-4EEE-4144-B2AC-53A9864B9F37}" type="datetimeFigureOut">
              <a:rPr lang="en-US" smtClean="0"/>
              <a:t>6/8/16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3BD00F-4EEE-4144-B2AC-53A9864B9F37}" type="datetimeFigureOut">
              <a:rPr lang="en-US" smtClean="0"/>
              <a:t>6/8/16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BD00F-4EEE-4144-B2AC-53A9864B9F37}" type="datetimeFigureOut">
              <a:rPr lang="en-US" smtClean="0"/>
              <a:t>6/8/16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893BD00F-4EEE-4144-B2AC-53A9864B9F37}" type="datetimeFigureOut">
              <a:rPr lang="en-US" smtClean="0"/>
              <a:t>6/8/16</a:t>
            </a:fld>
            <a:endParaRPr lang="en-US" dirty="0"/>
          </a:p>
        </p:txBody>
      </p:sp>
      <p:sp>
        <p:nvSpPr>
          <p:cNvPr id="7" name="Slide Number Placeholder 6"/>
          <p:cNvSpPr>
            <a:spLocks noGrp="1"/>
          </p:cNvSpPr>
          <p:nvPr>
            <p:ph type="sldNum" sz="quarter" idx="12"/>
          </p:nvPr>
        </p:nvSpPr>
        <p:spPr/>
        <p:txBody>
          <a:bodyPr/>
          <a:lstStyle/>
          <a:p>
            <a:fld id="{B8A472D4-B81D-EE4F-AF92-1942F594E592}" type="slidenum">
              <a:rPr lang="en-US" smtClean="0"/>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3BD00F-4EEE-4144-B2AC-53A9864B9F37}" type="datetimeFigureOut">
              <a:rPr lang="en-US" smtClean="0"/>
              <a:t>6/8/16</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8A472D4-B81D-EE4F-AF92-1942F594E59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93BD00F-4EEE-4144-B2AC-53A9864B9F37}" type="datetimeFigureOut">
              <a:rPr lang="en-US" smtClean="0"/>
              <a:t>6/8/16</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8A472D4-B81D-EE4F-AF92-1942F594E59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ritannica.com/EBchecked/topic/406493/nature" TargetMode="External"/><Relationship Id="rId3" Type="http://schemas.openxmlformats.org/officeDocument/2006/relationships/hyperlink" Target="http://www.britannica.com/EBchecked/topic/320535/knowledg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Epistemology</a:t>
            </a:r>
            <a:endParaRPr lang="en-US" dirty="0"/>
          </a:p>
        </p:txBody>
      </p:sp>
      <p:sp>
        <p:nvSpPr>
          <p:cNvPr id="3" name="Content Placeholder 2"/>
          <p:cNvSpPr>
            <a:spLocks noGrp="1"/>
          </p:cNvSpPr>
          <p:nvPr>
            <p:ph idx="1"/>
          </p:nvPr>
        </p:nvSpPr>
        <p:spPr/>
        <p:txBody>
          <a:bodyPr>
            <a:normAutofit fontScale="92500"/>
          </a:bodyPr>
          <a:lstStyle/>
          <a:p>
            <a:r>
              <a:rPr lang="en-US" dirty="0"/>
              <a:t>the study of the </a:t>
            </a:r>
            <a:r>
              <a:rPr lang="en-US" dirty="0">
                <a:hlinkClick r:id="rId2"/>
              </a:rPr>
              <a:t>nature</a:t>
            </a:r>
            <a:r>
              <a:rPr lang="en-US" dirty="0"/>
              <a:t>, origin, and limits of human </a:t>
            </a:r>
            <a:r>
              <a:rPr lang="en-US" dirty="0">
                <a:hlinkClick r:id="rId3"/>
              </a:rPr>
              <a:t>knowledge</a:t>
            </a:r>
            <a:r>
              <a:rPr lang="en-US" dirty="0" smtClean="0"/>
              <a:t>.</a:t>
            </a:r>
          </a:p>
          <a:p>
            <a:r>
              <a:rPr lang="en-US" dirty="0" smtClean="0"/>
              <a:t>How do we know things?</a:t>
            </a:r>
          </a:p>
          <a:p>
            <a:r>
              <a:rPr lang="en-US" dirty="0" smtClean="0"/>
              <a:t>How do we understand something to be the truth?</a:t>
            </a:r>
          </a:p>
          <a:p>
            <a:r>
              <a:rPr lang="en-US" dirty="0" smtClean="0"/>
              <a:t>Postman wants to show that definitions of the truth are derived, at least in part, from the character of the media of communication through which information is conveyed</a:t>
            </a:r>
          </a:p>
          <a:p>
            <a:endParaRPr lang="en-US" dirty="0"/>
          </a:p>
        </p:txBody>
      </p:sp>
    </p:spTree>
    <p:extLst>
      <p:ext uri="{BB962C8B-B14F-4D97-AF65-F5344CB8AC3E}">
        <p14:creationId xmlns:p14="http://schemas.microsoft.com/office/powerpoint/2010/main" val="12712541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elevision</a:t>
            </a:r>
            <a:endParaRPr lang="en-US" dirty="0"/>
          </a:p>
        </p:txBody>
      </p:sp>
      <p:sp>
        <p:nvSpPr>
          <p:cNvPr id="3" name="Content Placeholder 2"/>
          <p:cNvSpPr>
            <a:spLocks noGrp="1"/>
          </p:cNvSpPr>
          <p:nvPr>
            <p:ph idx="1"/>
          </p:nvPr>
        </p:nvSpPr>
        <p:spPr/>
        <p:txBody>
          <a:bodyPr>
            <a:normAutofit lnSpcReduction="10000"/>
          </a:bodyPr>
          <a:lstStyle/>
          <a:p>
            <a:r>
              <a:rPr lang="en-US" dirty="0" smtClean="0"/>
              <a:t>limited our discourse to where all of our serious forms of discussion have turned into entertainment. </a:t>
            </a:r>
          </a:p>
          <a:p>
            <a:endParaRPr lang="en-US" dirty="0"/>
          </a:p>
          <a:p>
            <a:r>
              <a:rPr lang="en-US" dirty="0" smtClean="0"/>
              <a:t>Television has influenced the way we live </a:t>
            </a:r>
            <a:r>
              <a:rPr lang="en-US" i="1" dirty="0" smtClean="0"/>
              <a:t>off</a:t>
            </a:r>
            <a:r>
              <a:rPr lang="en-US" dirty="0" smtClean="0"/>
              <a:t> the screen.</a:t>
            </a:r>
          </a:p>
          <a:p>
            <a:endParaRPr lang="en-US" dirty="0"/>
          </a:p>
          <a:p>
            <a:r>
              <a:rPr lang="en-US" dirty="0"/>
              <a:t>Junk TV is Ok, but it is dangerous when its aspirations are high </a:t>
            </a:r>
          </a:p>
          <a:p>
            <a:endParaRPr lang="en-US" dirty="0"/>
          </a:p>
        </p:txBody>
      </p:sp>
    </p:spTree>
    <p:extLst>
      <p:ext uri="{BB962C8B-B14F-4D97-AF65-F5344CB8AC3E}">
        <p14:creationId xmlns:p14="http://schemas.microsoft.com/office/powerpoint/2010/main" val="126631226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7286" y="2785852"/>
            <a:ext cx="8229600" cy="1143000"/>
          </a:xfrm>
        </p:spPr>
        <p:txBody>
          <a:bodyPr>
            <a:noAutofit/>
          </a:bodyPr>
          <a:lstStyle/>
          <a:p>
            <a:r>
              <a:rPr lang="en-US" sz="2400" dirty="0" smtClean="0"/>
              <a:t/>
            </a:r>
            <a:br>
              <a:rPr lang="en-US" sz="2400" dirty="0" smtClean="0"/>
            </a:br>
            <a:r>
              <a:rPr lang="en-US" sz="2400" dirty="0"/>
              <a:t/>
            </a:r>
            <a:br>
              <a:rPr lang="en-US" sz="2400" dirty="0"/>
            </a:br>
            <a:r>
              <a:rPr lang="en-US" sz="2400" dirty="0"/>
              <a:t/>
            </a:r>
            <a:br>
              <a:rPr lang="en-US" sz="2400" dirty="0"/>
            </a:br>
            <a:r>
              <a:rPr lang="en-US" sz="2400" dirty="0"/>
              <a:t>--A medium has the power to fly beyond that context into new and unexpected </a:t>
            </a:r>
            <a:r>
              <a:rPr lang="en-US" sz="2400" dirty="0" smtClean="0"/>
              <a:t>ones, because </a:t>
            </a:r>
            <a:r>
              <a:rPr lang="en-US" sz="2400" dirty="0"/>
              <a:t>of the way it directs us to organize our minds and integrate our experience of the world</a:t>
            </a:r>
          </a:p>
        </p:txBody>
      </p:sp>
    </p:spTree>
    <p:extLst>
      <p:ext uri="{BB962C8B-B14F-4D97-AF65-F5344CB8AC3E}">
        <p14:creationId xmlns:p14="http://schemas.microsoft.com/office/powerpoint/2010/main" val="22538573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Medium of TV </a:t>
            </a:r>
            <a:endParaRPr lang="en-US" dirty="0"/>
          </a:p>
        </p:txBody>
      </p:sp>
      <p:sp>
        <p:nvSpPr>
          <p:cNvPr id="3" name="Content Placeholder 2"/>
          <p:cNvSpPr>
            <a:spLocks noGrp="1"/>
          </p:cNvSpPr>
          <p:nvPr>
            <p:ph idx="1"/>
          </p:nvPr>
        </p:nvSpPr>
        <p:spPr/>
        <p:txBody>
          <a:bodyPr/>
          <a:lstStyle/>
          <a:p>
            <a:r>
              <a:rPr lang="en-US" dirty="0" smtClean="0"/>
              <a:t>Creates new forms of truth-telling</a:t>
            </a:r>
          </a:p>
          <a:p>
            <a:r>
              <a:rPr lang="en-US" dirty="0" smtClean="0"/>
              <a:t>The epistemology of TV is inferior to a print based one </a:t>
            </a:r>
          </a:p>
          <a:p>
            <a:r>
              <a:rPr lang="en-US" dirty="0" smtClean="0"/>
              <a:t>Amusement </a:t>
            </a:r>
            <a:r>
              <a:rPr lang="en-US" dirty="0" smtClean="0"/>
              <a:t>and pleasure are how </a:t>
            </a:r>
            <a:r>
              <a:rPr lang="en-US" dirty="0" smtClean="0"/>
              <a:t>TV communicates </a:t>
            </a:r>
            <a:endParaRPr lang="en-US" dirty="0"/>
          </a:p>
        </p:txBody>
      </p:sp>
    </p:spTree>
    <p:extLst>
      <p:ext uri="{BB962C8B-B14F-4D97-AF65-F5344CB8AC3E}">
        <p14:creationId xmlns:p14="http://schemas.microsoft.com/office/powerpoint/2010/main" val="126947747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Power </a:t>
            </a:r>
            <a:endParaRPr lang="en-US" dirty="0"/>
          </a:p>
        </p:txBody>
      </p:sp>
      <p:sp>
        <p:nvSpPr>
          <p:cNvPr id="3" name="Content Placeholder 2"/>
          <p:cNvSpPr>
            <a:spLocks noGrp="1"/>
          </p:cNvSpPr>
          <p:nvPr>
            <p:ph idx="1"/>
          </p:nvPr>
        </p:nvSpPr>
        <p:spPr>
          <a:xfrm>
            <a:off x="390349" y="4742700"/>
            <a:ext cx="8257745" cy="1752443"/>
          </a:xfrm>
        </p:spPr>
        <p:txBody>
          <a:bodyPr>
            <a:normAutofit fontScale="92500"/>
          </a:bodyPr>
          <a:lstStyle/>
          <a:p>
            <a:r>
              <a:rPr lang="en-US" dirty="0" smtClean="0"/>
              <a:t>Emotional power so great that it could arouse sentiment against the Vietnam War or against Racism</a:t>
            </a:r>
          </a:p>
          <a:p>
            <a:r>
              <a:rPr lang="en-US" dirty="0" smtClean="0"/>
              <a:t>We must be careful in (fully) praising or condemning a medium because the future may hold surprises for us </a:t>
            </a:r>
          </a:p>
        </p:txBody>
      </p:sp>
      <p:pic>
        <p:nvPicPr>
          <p:cNvPr id="4" name="Picture 3" descr="mr-robot-ellio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90" y="2323652"/>
            <a:ext cx="4011010" cy="2256193"/>
          </a:xfrm>
          <a:prstGeom prst="rect">
            <a:avLst/>
          </a:prstGeom>
        </p:spPr>
      </p:pic>
    </p:spTree>
    <p:extLst>
      <p:ext uri="{BB962C8B-B14F-4D97-AF65-F5344CB8AC3E}">
        <p14:creationId xmlns:p14="http://schemas.microsoft.com/office/powerpoint/2010/main" val="17390503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Literate Culture </a:t>
            </a:r>
            <a:endParaRPr lang="en-US" dirty="0"/>
          </a:p>
        </p:txBody>
      </p:sp>
      <p:sp>
        <p:nvSpPr>
          <p:cNvPr id="3" name="Content Placeholder 2"/>
          <p:cNvSpPr>
            <a:spLocks noGrp="1"/>
          </p:cNvSpPr>
          <p:nvPr>
            <p:ph idx="1"/>
          </p:nvPr>
        </p:nvSpPr>
        <p:spPr>
          <a:xfrm>
            <a:off x="1043492" y="2323652"/>
            <a:ext cx="4254221" cy="3820729"/>
          </a:xfrm>
        </p:spPr>
        <p:txBody>
          <a:bodyPr>
            <a:normAutofit fontScale="92500" lnSpcReduction="20000"/>
          </a:bodyPr>
          <a:lstStyle/>
          <a:p>
            <a:r>
              <a:rPr lang="en-US" dirty="0" smtClean="0"/>
              <a:t>Common Sense by Thomas Paine published 1776</a:t>
            </a:r>
          </a:p>
          <a:p>
            <a:r>
              <a:rPr lang="en-US" dirty="0" smtClean="0"/>
              <a:t>The popularity of that book at the time is close to an event like the </a:t>
            </a:r>
            <a:r>
              <a:rPr lang="en-US" dirty="0" err="1" smtClean="0"/>
              <a:t>Superbowl</a:t>
            </a:r>
            <a:endParaRPr lang="en-US" dirty="0" smtClean="0"/>
          </a:p>
          <a:p>
            <a:r>
              <a:rPr lang="en-US" dirty="0" smtClean="0"/>
              <a:t>Different classes were all interested in reading about a variety of subjects </a:t>
            </a:r>
          </a:p>
          <a:p>
            <a:r>
              <a:rPr lang="en-US" dirty="0" smtClean="0"/>
              <a:t>Printed matter was all that was available </a:t>
            </a:r>
          </a:p>
          <a:p>
            <a:r>
              <a:rPr lang="en-US" dirty="0" smtClean="0"/>
              <a:t>America was founded by intellectuals</a:t>
            </a:r>
            <a:endParaRPr lang="en-US" dirty="0"/>
          </a:p>
        </p:txBody>
      </p:sp>
      <p:pic>
        <p:nvPicPr>
          <p:cNvPr id="4" name="Picture 3" descr="200px-Commonsen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3333" y="1462265"/>
            <a:ext cx="2989943" cy="4694211"/>
          </a:xfrm>
          <a:prstGeom prst="rect">
            <a:avLst/>
          </a:prstGeom>
        </p:spPr>
      </p:pic>
    </p:spTree>
    <p:extLst>
      <p:ext uri="{BB962C8B-B14F-4D97-AF65-F5344CB8AC3E}">
        <p14:creationId xmlns:p14="http://schemas.microsoft.com/office/powerpoint/2010/main" val="15123352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Literate Culture </a:t>
            </a:r>
            <a:endParaRPr lang="en-US" dirty="0"/>
          </a:p>
        </p:txBody>
      </p:sp>
      <p:sp>
        <p:nvSpPr>
          <p:cNvPr id="3" name="Content Placeholder 2"/>
          <p:cNvSpPr>
            <a:spLocks noGrp="1"/>
          </p:cNvSpPr>
          <p:nvPr>
            <p:ph idx="1"/>
          </p:nvPr>
        </p:nvSpPr>
        <p:spPr/>
        <p:txBody>
          <a:bodyPr>
            <a:normAutofit/>
          </a:bodyPr>
          <a:lstStyle/>
          <a:p>
            <a:r>
              <a:rPr lang="en-US" dirty="0" smtClean="0"/>
              <a:t>Approaches the world from a rational perspective </a:t>
            </a:r>
          </a:p>
          <a:p>
            <a:r>
              <a:rPr lang="en-US" dirty="0" smtClean="0"/>
              <a:t>based around a series of rational propositions that challenge a reader or audience to judge them as true or false, the entire society was founded around the idea of rational discourse.</a:t>
            </a:r>
          </a:p>
        </p:txBody>
      </p:sp>
    </p:spTree>
    <p:extLst>
      <p:ext uri="{BB962C8B-B14F-4D97-AF65-F5344CB8AC3E}">
        <p14:creationId xmlns:p14="http://schemas.microsoft.com/office/powerpoint/2010/main" val="40195516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Age of Exposition"</a:t>
            </a:r>
            <a:endParaRPr lang="en-US" dirty="0"/>
          </a:p>
        </p:txBody>
      </p:sp>
      <p:sp>
        <p:nvSpPr>
          <p:cNvPr id="3" name="Content Placeholder 2"/>
          <p:cNvSpPr>
            <a:spLocks noGrp="1"/>
          </p:cNvSpPr>
          <p:nvPr>
            <p:ph idx="1"/>
          </p:nvPr>
        </p:nvSpPr>
        <p:spPr/>
        <p:txBody>
          <a:bodyPr/>
          <a:lstStyle/>
          <a:p>
            <a:r>
              <a:rPr lang="en-US" dirty="0" smtClean="0"/>
              <a:t>defined Typographic America </a:t>
            </a:r>
          </a:p>
          <a:p>
            <a:r>
              <a:rPr lang="en-US" dirty="0" smtClean="0"/>
              <a:t>Exposition: a comprehensive description and explanation of an idea or theory.</a:t>
            </a:r>
          </a:p>
          <a:p>
            <a:r>
              <a:rPr lang="en-US" dirty="0" smtClean="0"/>
              <a:t>replaced by a spectacle that prizes flash and entertainment over substance. </a:t>
            </a:r>
          </a:p>
          <a:p>
            <a:r>
              <a:rPr lang="en-US" dirty="0"/>
              <a:t>T</a:t>
            </a:r>
            <a:r>
              <a:rPr lang="en-US" dirty="0" smtClean="0"/>
              <a:t>he message itself is less important than the entertainment value of its delivery.</a:t>
            </a:r>
            <a:endParaRPr lang="en-US" dirty="0"/>
          </a:p>
        </p:txBody>
      </p:sp>
    </p:spTree>
    <p:extLst>
      <p:ext uri="{BB962C8B-B14F-4D97-AF65-F5344CB8AC3E}">
        <p14:creationId xmlns:p14="http://schemas.microsoft.com/office/powerpoint/2010/main" val="21073063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361623"/>
            <a:ext cx="7024744" cy="1143000"/>
          </a:xfrm>
        </p:spPr>
        <p:txBody>
          <a:bodyPr/>
          <a:lstStyle/>
          <a:p>
            <a:r>
              <a:rPr lang="en-US" dirty="0" smtClean="0"/>
              <a:t>TV</a:t>
            </a:r>
            <a:endParaRPr lang="en-US" dirty="0"/>
          </a:p>
        </p:txBody>
      </p:sp>
      <p:sp>
        <p:nvSpPr>
          <p:cNvPr id="3" name="Content Placeholder 2"/>
          <p:cNvSpPr>
            <a:spLocks noGrp="1"/>
          </p:cNvSpPr>
          <p:nvPr>
            <p:ph idx="1"/>
          </p:nvPr>
        </p:nvSpPr>
        <p:spPr>
          <a:xfrm>
            <a:off x="528153" y="1653485"/>
            <a:ext cx="3601467" cy="3532753"/>
          </a:xfrm>
        </p:spPr>
        <p:txBody>
          <a:bodyPr>
            <a:normAutofit fontScale="85000" lnSpcReduction="20000"/>
          </a:bodyPr>
          <a:lstStyle/>
          <a:p>
            <a:r>
              <a:rPr lang="en-US" dirty="0" smtClean="0"/>
              <a:t>Postman speaks highly of TV as a form of entertainment</a:t>
            </a:r>
          </a:p>
          <a:p>
            <a:endParaRPr lang="en-US" dirty="0" smtClean="0"/>
          </a:p>
          <a:p>
            <a:r>
              <a:rPr lang="en-US" dirty="0" smtClean="0"/>
              <a:t>His concern is that entertainment has become a dominant form of communication </a:t>
            </a:r>
          </a:p>
          <a:p>
            <a:endParaRPr lang="en-US" dirty="0" smtClean="0"/>
          </a:p>
          <a:p>
            <a:r>
              <a:rPr lang="en-US" dirty="0" smtClean="0"/>
              <a:t>Television influences: politics, education, religion, and journalism</a:t>
            </a:r>
            <a:endParaRPr lang="en-US" dirty="0"/>
          </a:p>
        </p:txBody>
      </p:sp>
      <p:pic>
        <p:nvPicPr>
          <p:cNvPr id="4" name="Picture 3"/>
          <p:cNvPicPr>
            <a:picLocks noChangeAspect="1"/>
          </p:cNvPicPr>
          <p:nvPr/>
        </p:nvPicPr>
        <p:blipFill>
          <a:blip r:embed="rId2"/>
          <a:stretch>
            <a:fillRect/>
          </a:stretch>
        </p:blipFill>
        <p:spPr>
          <a:xfrm>
            <a:off x="5088758" y="1653485"/>
            <a:ext cx="3453582" cy="2294961"/>
          </a:xfrm>
          <a:prstGeom prst="rect">
            <a:avLst/>
          </a:prstGeom>
        </p:spPr>
      </p:pic>
    </p:spTree>
    <p:extLst>
      <p:ext uri="{BB962C8B-B14F-4D97-AF65-F5344CB8AC3E}">
        <p14:creationId xmlns:p14="http://schemas.microsoft.com/office/powerpoint/2010/main" val="106667046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Typographic Mind </a:t>
            </a:r>
            <a:endParaRPr lang="en-US" dirty="0"/>
          </a:p>
        </p:txBody>
      </p:sp>
      <p:sp>
        <p:nvSpPr>
          <p:cNvPr id="3" name="Content Placeholder 2"/>
          <p:cNvSpPr>
            <a:spLocks noGrp="1"/>
          </p:cNvSpPr>
          <p:nvPr>
            <p:ph idx="1"/>
          </p:nvPr>
        </p:nvSpPr>
        <p:spPr/>
        <p:txBody>
          <a:bodyPr>
            <a:normAutofit/>
          </a:bodyPr>
          <a:lstStyle/>
          <a:p>
            <a:r>
              <a:rPr lang="en-US" dirty="0" smtClean="0"/>
              <a:t>Colonial mid nineteenth century</a:t>
            </a:r>
          </a:p>
          <a:p>
            <a:r>
              <a:rPr lang="en-US" dirty="0" smtClean="0"/>
              <a:t>Early Americans were a literate culture</a:t>
            </a:r>
          </a:p>
          <a:p>
            <a:r>
              <a:rPr lang="en-US" dirty="0" smtClean="0"/>
              <a:t>Written word is rational discourse </a:t>
            </a:r>
          </a:p>
          <a:p>
            <a:r>
              <a:rPr lang="en-US" dirty="0" smtClean="0"/>
              <a:t>A written argument provides, exposition and makes points that are explained</a:t>
            </a:r>
          </a:p>
          <a:p>
            <a:r>
              <a:rPr lang="en-US" dirty="0" smtClean="0"/>
              <a:t>The reader makes a judgment about whether the statements are true or false (based on supporting evidence) </a:t>
            </a:r>
          </a:p>
          <a:p>
            <a:pPr marL="0"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3369864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 </a:t>
            </a:r>
            <a:endParaRPr lang="en-US" dirty="0"/>
          </a:p>
        </p:txBody>
      </p:sp>
      <p:sp>
        <p:nvSpPr>
          <p:cNvPr id="3" name="Content Placeholder 2"/>
          <p:cNvSpPr>
            <a:spLocks noGrp="1"/>
          </p:cNvSpPr>
          <p:nvPr>
            <p:ph idx="1"/>
          </p:nvPr>
        </p:nvSpPr>
        <p:spPr>
          <a:xfrm>
            <a:off x="620160" y="2323652"/>
            <a:ext cx="4109078" cy="3893300"/>
          </a:xfrm>
        </p:spPr>
        <p:txBody>
          <a:bodyPr>
            <a:normAutofit fontScale="92500" lnSpcReduction="20000"/>
          </a:bodyPr>
          <a:lstStyle/>
          <a:p>
            <a:r>
              <a:rPr lang="en-US" dirty="0"/>
              <a:t>D</a:t>
            </a:r>
            <a:r>
              <a:rPr lang="en-US" dirty="0" smtClean="0"/>
              <a:t>emands rapid-fire editing, non-stop stimulation, and quick decisions rather than rational deliberation (not in the case of The Wire) </a:t>
            </a:r>
          </a:p>
          <a:p>
            <a:r>
              <a:rPr lang="en-US" dirty="0" smtClean="0"/>
              <a:t>Also, the pleasure of an ending that ties everything up into a bow </a:t>
            </a:r>
          </a:p>
          <a:p>
            <a:r>
              <a:rPr lang="en-US" dirty="0" smtClean="0"/>
              <a:t>No spoilers either! The pleasure of a surprise ending that ties everything up.</a:t>
            </a:r>
          </a:p>
          <a:p>
            <a:pPr marL="0" indent="0">
              <a:buNone/>
            </a:pPr>
            <a:endParaRPr lang="en-US" dirty="0"/>
          </a:p>
        </p:txBody>
      </p:sp>
      <p:pic>
        <p:nvPicPr>
          <p:cNvPr id="4" name="Picture 3" descr="golden-globes-nomina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5236" y="2323652"/>
            <a:ext cx="4245429" cy="2830286"/>
          </a:xfrm>
          <a:prstGeom prst="rect">
            <a:avLst/>
          </a:prstGeom>
        </p:spPr>
      </p:pic>
    </p:spTree>
    <p:extLst>
      <p:ext uri="{BB962C8B-B14F-4D97-AF65-F5344CB8AC3E}">
        <p14:creationId xmlns:p14="http://schemas.microsoft.com/office/powerpoint/2010/main" val="102221803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Postman believes that some forms of truth telling are better than others</a:t>
            </a:r>
          </a:p>
          <a:p>
            <a:r>
              <a:rPr lang="en-US" dirty="0" smtClean="0"/>
              <a:t>Some have a healthier influence than others</a:t>
            </a:r>
          </a:p>
          <a:p>
            <a:r>
              <a:rPr lang="en-US" dirty="0" smtClean="0"/>
              <a:t>TV “we are getting sillier by the minute”</a:t>
            </a:r>
            <a:endParaRPr lang="en-US" dirty="0"/>
          </a:p>
        </p:txBody>
      </p:sp>
    </p:spTree>
    <p:extLst>
      <p:ext uri="{BB962C8B-B14F-4D97-AF65-F5344CB8AC3E}">
        <p14:creationId xmlns:p14="http://schemas.microsoft.com/office/powerpoint/2010/main" val="6205379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447" y="619291"/>
            <a:ext cx="7024744" cy="1143000"/>
          </a:xfrm>
        </p:spPr>
        <p:txBody>
          <a:bodyPr/>
          <a:lstStyle/>
          <a:p>
            <a:r>
              <a:rPr lang="en-US" dirty="0" smtClean="0"/>
              <a:t>A democracy of images </a:t>
            </a:r>
            <a:endParaRPr lang="en-US" dirty="0"/>
          </a:p>
        </p:txBody>
      </p:sp>
      <p:sp>
        <p:nvSpPr>
          <p:cNvPr id="3" name="Content Placeholder 2"/>
          <p:cNvSpPr>
            <a:spLocks noGrp="1"/>
          </p:cNvSpPr>
          <p:nvPr>
            <p:ph idx="1"/>
          </p:nvPr>
        </p:nvSpPr>
        <p:spPr>
          <a:xfrm>
            <a:off x="901447" y="2341407"/>
            <a:ext cx="3315446" cy="3952861"/>
          </a:xfrm>
        </p:spPr>
        <p:txBody>
          <a:bodyPr>
            <a:normAutofit fontScale="70000" lnSpcReduction="20000"/>
          </a:bodyPr>
          <a:lstStyle/>
          <a:p>
            <a:r>
              <a:rPr lang="en-US" dirty="0"/>
              <a:t> “Art’s past is digitally disseminated by futuristic technologies across the global village” (178).  </a:t>
            </a:r>
            <a:endParaRPr lang="en-US" dirty="0" smtClean="0"/>
          </a:p>
          <a:p>
            <a:endParaRPr lang="en-US" dirty="0"/>
          </a:p>
          <a:p>
            <a:r>
              <a:rPr lang="en-US" dirty="0" smtClean="0"/>
              <a:t>Viewers </a:t>
            </a:r>
            <a:r>
              <a:rPr lang="en-US" dirty="0"/>
              <a:t>around the world can easily see reproductions of famous works of art; televised performances of opera, for example, make it widely accessible. </a:t>
            </a:r>
            <a:endParaRPr lang="en-US" dirty="0" smtClean="0"/>
          </a:p>
          <a:p>
            <a:endParaRPr lang="en-US" dirty="0"/>
          </a:p>
          <a:p>
            <a:r>
              <a:rPr lang="en-US" dirty="0"/>
              <a:t> “But for good or ill?  And how have artists responded?” </a:t>
            </a:r>
          </a:p>
        </p:txBody>
      </p:sp>
      <p:pic>
        <p:nvPicPr>
          <p:cNvPr id="4" name="Picture 3"/>
          <p:cNvPicPr>
            <a:picLocks noChangeAspect="1"/>
          </p:cNvPicPr>
          <p:nvPr/>
        </p:nvPicPr>
        <p:blipFill>
          <a:blip r:embed="rId2"/>
          <a:stretch>
            <a:fillRect/>
          </a:stretch>
        </p:blipFill>
        <p:spPr>
          <a:xfrm>
            <a:off x="5162668" y="2341407"/>
            <a:ext cx="2532453" cy="3827385"/>
          </a:xfrm>
          <a:prstGeom prst="rect">
            <a:avLst/>
          </a:prstGeom>
        </p:spPr>
      </p:pic>
    </p:spTree>
    <p:extLst>
      <p:ext uri="{BB962C8B-B14F-4D97-AF65-F5344CB8AC3E}">
        <p14:creationId xmlns:p14="http://schemas.microsoft.com/office/powerpoint/2010/main" val="2490181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Benjamin and the tarnished aura</a:t>
            </a:r>
            <a:endParaRPr lang="en-US" dirty="0"/>
          </a:p>
        </p:txBody>
      </p:sp>
      <p:sp>
        <p:nvSpPr>
          <p:cNvPr id="3" name="Content Placeholder 2"/>
          <p:cNvSpPr>
            <a:spLocks noGrp="1"/>
          </p:cNvSpPr>
          <p:nvPr>
            <p:ph idx="1"/>
          </p:nvPr>
        </p:nvSpPr>
        <p:spPr/>
        <p:txBody>
          <a:bodyPr>
            <a:normAutofit fontScale="92500" lnSpcReduction="20000"/>
          </a:bodyPr>
          <a:lstStyle/>
          <a:p>
            <a:r>
              <a:rPr lang="en-US" dirty="0"/>
              <a:t> chronicled the loss of that special halo or aura around great works, a loss that resulted from “the age of mechanical reproduction,” when new technologies could easily make copies of the Mona Lisa, turning a masterpiece into a cheap commodity. </a:t>
            </a:r>
            <a:endParaRPr lang="en-US" dirty="0" smtClean="0"/>
          </a:p>
          <a:p>
            <a:endParaRPr lang="en-US" dirty="0"/>
          </a:p>
          <a:p>
            <a:r>
              <a:rPr lang="en-US" dirty="0"/>
              <a:t>WB regarded technical reproducibility as very promising: the age of photography and film would enable the masses to achieve a [pro-democratic] critical distance from any [potentially fascist] aura.  </a:t>
            </a:r>
          </a:p>
        </p:txBody>
      </p:sp>
    </p:spTree>
    <p:extLst>
      <p:ext uri="{BB962C8B-B14F-4D97-AF65-F5344CB8AC3E}">
        <p14:creationId xmlns:p14="http://schemas.microsoft.com/office/powerpoint/2010/main" val="4073102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Absence of Mind </a:t>
            </a:r>
            <a:endParaRPr lang="en-US" dirty="0"/>
          </a:p>
        </p:txBody>
      </p:sp>
      <p:sp>
        <p:nvSpPr>
          <p:cNvPr id="3" name="Content Placeholder 2"/>
          <p:cNvSpPr>
            <a:spLocks noGrp="1"/>
          </p:cNvSpPr>
          <p:nvPr>
            <p:ph idx="1"/>
          </p:nvPr>
        </p:nvSpPr>
        <p:spPr>
          <a:xfrm>
            <a:off x="1043492" y="2323652"/>
            <a:ext cx="3297689" cy="3508977"/>
          </a:xfrm>
        </p:spPr>
        <p:txBody>
          <a:bodyPr/>
          <a:lstStyle/>
          <a:p>
            <a:r>
              <a:rPr lang="en-US" smtClean="0"/>
              <a:t>Films commonly promise </a:t>
            </a:r>
            <a:r>
              <a:rPr lang="en-US" dirty="0"/>
              <a:t>absence of mind rather than critical </a:t>
            </a:r>
            <a:r>
              <a:rPr lang="en-US" dirty="0" smtClean="0"/>
              <a:t>consciousness</a:t>
            </a:r>
          </a:p>
          <a:p>
            <a:r>
              <a:rPr lang="en-US" dirty="0"/>
              <a:t>the aura of the </a:t>
            </a:r>
            <a:r>
              <a:rPr lang="en-US" i="1" dirty="0"/>
              <a:t>Mona</a:t>
            </a:r>
            <a:r>
              <a:rPr lang="en-US" dirty="0"/>
              <a:t> </a:t>
            </a:r>
            <a:r>
              <a:rPr lang="en-US" i="1" dirty="0"/>
              <a:t>Lisa</a:t>
            </a:r>
            <a:r>
              <a:rPr lang="en-US" dirty="0"/>
              <a:t> remains appealing.</a:t>
            </a:r>
          </a:p>
        </p:txBody>
      </p:sp>
      <p:pic>
        <p:nvPicPr>
          <p:cNvPr id="4" name="Picture 3"/>
          <p:cNvPicPr>
            <a:picLocks noChangeAspect="1"/>
          </p:cNvPicPr>
          <p:nvPr/>
        </p:nvPicPr>
        <p:blipFill>
          <a:blip r:embed="rId3"/>
          <a:stretch>
            <a:fillRect/>
          </a:stretch>
        </p:blipFill>
        <p:spPr>
          <a:xfrm>
            <a:off x="4832446" y="2323652"/>
            <a:ext cx="2349588" cy="3356554"/>
          </a:xfrm>
          <a:prstGeom prst="rect">
            <a:avLst/>
          </a:prstGeom>
        </p:spPr>
      </p:pic>
    </p:spTree>
    <p:extLst>
      <p:ext uri="{BB962C8B-B14F-4D97-AF65-F5344CB8AC3E}">
        <p14:creationId xmlns:p14="http://schemas.microsoft.com/office/powerpoint/2010/main" val="1158918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1048" y="822476"/>
            <a:ext cx="7934476" cy="5588000"/>
          </a:xfrm>
        </p:spPr>
        <p:txBody>
          <a:bodyPr>
            <a:normAutofit fontScale="92500" lnSpcReduction="20000"/>
          </a:bodyPr>
          <a:lstStyle/>
          <a:p>
            <a:r>
              <a:rPr lang="en-US" dirty="0"/>
              <a:t>Canadian theorist Marshall </a:t>
            </a:r>
            <a:r>
              <a:rPr lang="en-US" dirty="0" smtClean="0"/>
              <a:t>McLuhan </a:t>
            </a:r>
            <a:r>
              <a:rPr lang="en-US" dirty="0"/>
              <a:t>(1911-1980) popularized bold theses about the impact of the kind of technology that dominates a given historical age.  </a:t>
            </a:r>
            <a:r>
              <a:rPr lang="en-US" dirty="0" smtClean="0"/>
              <a:t/>
            </a:r>
            <a:br>
              <a:rPr lang="en-US" dirty="0" smtClean="0"/>
            </a:br>
            <a:endParaRPr lang="en-US" dirty="0" smtClean="0"/>
          </a:p>
          <a:p>
            <a:r>
              <a:rPr lang="en-US" dirty="0"/>
              <a:t>“The invention of print and books prompted many social changes, fostering individualism, linear thinking, privacy, repression of thought and feeling, detachment, specialization, and even modern </a:t>
            </a:r>
            <a:r>
              <a:rPr lang="en-US" dirty="0" smtClean="0"/>
              <a:t>militarization</a:t>
            </a:r>
            <a:br>
              <a:rPr lang="en-US" dirty="0" smtClean="0"/>
            </a:br>
            <a:endParaRPr lang="en-US" dirty="0" smtClean="0"/>
          </a:p>
          <a:p>
            <a:r>
              <a:rPr lang="en-US" dirty="0"/>
              <a:t>The new media promote connectedness and a new international community (‘the global village’) that transcends parochial political </a:t>
            </a:r>
            <a:r>
              <a:rPr lang="en-US" dirty="0" smtClean="0"/>
              <a:t>barriers</a:t>
            </a:r>
            <a:br>
              <a:rPr lang="en-US" dirty="0" smtClean="0"/>
            </a:br>
            <a:endParaRPr lang="en-US" dirty="0" smtClean="0"/>
          </a:p>
          <a:p>
            <a:r>
              <a:rPr lang="en-US" dirty="0"/>
              <a:t>The new media offer an aid or ‘prosthesis’ that changes our senses and even our brains to promote non-linear, ‘mosaic’ thinking, as viewers must fill in the blanks in continuously updated inputs.”</a:t>
            </a:r>
            <a:endParaRPr lang="en-US" dirty="0" smtClean="0"/>
          </a:p>
          <a:p>
            <a:endParaRPr lang="en-US" dirty="0"/>
          </a:p>
        </p:txBody>
      </p:sp>
    </p:spTree>
    <p:extLst>
      <p:ext uri="{BB962C8B-B14F-4D97-AF65-F5344CB8AC3E}">
        <p14:creationId xmlns:p14="http://schemas.microsoft.com/office/powerpoint/2010/main" val="156649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6164"/>
            <a:ext cx="7024744" cy="1143000"/>
          </a:xfrm>
        </p:spPr>
        <p:txBody>
          <a:bodyPr/>
          <a:lstStyle/>
          <a:p>
            <a:r>
              <a:rPr lang="en-US" dirty="0" smtClean="0"/>
              <a:t>McLuhan </a:t>
            </a:r>
            <a:r>
              <a:rPr lang="en-US" dirty="0" smtClean="0"/>
              <a:t>and MTV</a:t>
            </a:r>
            <a:endParaRPr lang="en-US" dirty="0"/>
          </a:p>
        </p:txBody>
      </p:sp>
      <p:sp>
        <p:nvSpPr>
          <p:cNvPr id="3" name="Content Placeholder 2"/>
          <p:cNvSpPr>
            <a:spLocks noGrp="1"/>
          </p:cNvSpPr>
          <p:nvPr>
            <p:ph idx="1"/>
          </p:nvPr>
        </p:nvSpPr>
        <p:spPr>
          <a:xfrm>
            <a:off x="798286" y="1653161"/>
            <a:ext cx="8055428" cy="4300288"/>
          </a:xfrm>
        </p:spPr>
        <p:txBody>
          <a:bodyPr>
            <a:normAutofit fontScale="85000" lnSpcReduction="10000"/>
          </a:bodyPr>
          <a:lstStyle/>
          <a:p>
            <a:r>
              <a:rPr lang="en-US" dirty="0"/>
              <a:t>By and large the videos are mind-numbing, with formulaic glamour shots, stage sets, pseudo-documentary street scenes, or neon animations</a:t>
            </a:r>
            <a:r>
              <a:rPr lang="en-US" dirty="0" smtClean="0"/>
              <a:t>.</a:t>
            </a:r>
          </a:p>
          <a:p>
            <a:r>
              <a:rPr lang="en-US" dirty="0"/>
              <a:t>videos alternate seamlessly with pulsing ads for shampoos, Levi’s, toothpaste, or even the army, MasterCard, </a:t>
            </a:r>
            <a:r>
              <a:rPr lang="en-US" dirty="0" err="1" smtClean="0"/>
              <a:t>Cadillacs</a:t>
            </a:r>
            <a:r>
              <a:rPr lang="en-US" dirty="0"/>
              <a:t>, and life insurance</a:t>
            </a:r>
            <a:r>
              <a:rPr lang="en-US" dirty="0" smtClean="0"/>
              <a:t>.</a:t>
            </a:r>
          </a:p>
          <a:p>
            <a:r>
              <a:rPr lang="en-US" dirty="0" smtClean="0"/>
              <a:t>These </a:t>
            </a:r>
            <a:r>
              <a:rPr lang="en-US" dirty="0"/>
              <a:t>relentless ads, coupled with the fundamental marketing aim of the videos themselves</a:t>
            </a:r>
            <a:r>
              <a:rPr lang="en-US" dirty="0" smtClean="0"/>
              <a:t>—They </a:t>
            </a:r>
            <a:r>
              <a:rPr lang="en-US" dirty="0"/>
              <a:t>could hardly believe that MTV has facilitated greater democratic participation and fostered the critical awareness of viewers gathered around the world into a genuine global village</a:t>
            </a:r>
            <a:r>
              <a:rPr lang="en-US" dirty="0" smtClean="0"/>
              <a:t>.</a:t>
            </a:r>
          </a:p>
          <a:p>
            <a:r>
              <a:rPr lang="en-US" dirty="0"/>
              <a:t>Instead it threatens to homogenize the world into a suburban American strip mall, crowded with McDonald’s and Gap stores.” (192-93)</a:t>
            </a:r>
          </a:p>
        </p:txBody>
      </p:sp>
    </p:spTree>
    <p:extLst>
      <p:ext uri="{BB962C8B-B14F-4D97-AF65-F5344CB8AC3E}">
        <p14:creationId xmlns:p14="http://schemas.microsoft.com/office/powerpoint/2010/main" val="15365391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Baudrillard</a:t>
            </a:r>
            <a:r>
              <a:rPr lang="en-US" dirty="0" smtClean="0"/>
              <a:t> in Disneyland </a:t>
            </a:r>
            <a:endParaRPr lang="en-US" dirty="0"/>
          </a:p>
        </p:txBody>
      </p:sp>
      <p:sp>
        <p:nvSpPr>
          <p:cNvPr id="3" name="Content Placeholder 2"/>
          <p:cNvSpPr>
            <a:spLocks noGrp="1"/>
          </p:cNvSpPr>
          <p:nvPr>
            <p:ph idx="1"/>
          </p:nvPr>
        </p:nvSpPr>
        <p:spPr/>
        <p:txBody>
          <a:bodyPr/>
          <a:lstStyle/>
          <a:p>
            <a:r>
              <a:rPr lang="en-US" dirty="0" smtClean="0"/>
              <a:t>Theorist of the computer monitor </a:t>
            </a:r>
          </a:p>
          <a:p>
            <a:r>
              <a:rPr lang="en-US" dirty="0" smtClean="0"/>
              <a:t>He describes an audience that is absent—lost in its own images </a:t>
            </a:r>
          </a:p>
          <a:p>
            <a:endParaRPr lang="en-US" dirty="0"/>
          </a:p>
        </p:txBody>
      </p:sp>
    </p:spTree>
    <p:extLst>
      <p:ext uri="{BB962C8B-B14F-4D97-AF65-F5344CB8AC3E}">
        <p14:creationId xmlns:p14="http://schemas.microsoft.com/office/powerpoint/2010/main" val="1280803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Hyperreal</a:t>
            </a:r>
            <a:r>
              <a:rPr lang="en-US" dirty="0" smtClean="0"/>
              <a:t> </a:t>
            </a:r>
            <a:endParaRPr lang="en-US" dirty="0"/>
          </a:p>
        </p:txBody>
      </p:sp>
      <p:sp>
        <p:nvSpPr>
          <p:cNvPr id="3" name="Content Placeholder 2"/>
          <p:cNvSpPr>
            <a:spLocks noGrp="1"/>
          </p:cNvSpPr>
          <p:nvPr>
            <p:ph idx="1"/>
          </p:nvPr>
        </p:nvSpPr>
        <p:spPr/>
        <p:txBody>
          <a:bodyPr/>
          <a:lstStyle/>
          <a:p>
            <a:r>
              <a:rPr lang="en-US" dirty="0" smtClean="0"/>
              <a:t>Something fake and artificial that becomes more definitive of the real than reality itself </a:t>
            </a:r>
          </a:p>
          <a:p>
            <a:r>
              <a:rPr lang="en-US" dirty="0" smtClean="0"/>
              <a:t>“the news” sound bites from staged rallies that determine outcomes of political contests </a:t>
            </a:r>
          </a:p>
          <a:p>
            <a:r>
              <a:rPr lang="en-US" dirty="0" smtClean="0"/>
              <a:t>And Disneyland </a:t>
            </a:r>
            <a:endParaRPr lang="en-US" dirty="0"/>
          </a:p>
        </p:txBody>
      </p:sp>
    </p:spTree>
    <p:extLst>
      <p:ext uri="{BB962C8B-B14F-4D97-AF65-F5344CB8AC3E}">
        <p14:creationId xmlns:p14="http://schemas.microsoft.com/office/powerpoint/2010/main" val="83843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a:t>
            </a:r>
            <a:endParaRPr lang="en-US" dirty="0"/>
          </a:p>
        </p:txBody>
      </p:sp>
      <p:sp>
        <p:nvSpPr>
          <p:cNvPr id="3" name="Content Placeholder 2"/>
          <p:cNvSpPr>
            <a:spLocks noGrp="1"/>
          </p:cNvSpPr>
          <p:nvPr>
            <p:ph idx="1"/>
          </p:nvPr>
        </p:nvSpPr>
        <p:spPr/>
        <p:txBody>
          <a:bodyPr/>
          <a:lstStyle/>
          <a:p>
            <a:r>
              <a:rPr lang="en-US" dirty="0" smtClean="0"/>
              <a:t>A copy or an imitation that substitutes for reality </a:t>
            </a:r>
          </a:p>
          <a:p>
            <a:r>
              <a:rPr lang="en-US" dirty="0" smtClean="0"/>
              <a:t>TV speech of a political candidate is staged entirely to be seen on TV </a:t>
            </a:r>
          </a:p>
          <a:p>
            <a:r>
              <a:rPr lang="en-US" dirty="0" smtClean="0"/>
              <a:t>Weddings exist in order for videos and photos to be made </a:t>
            </a:r>
          </a:p>
          <a:p>
            <a:endParaRPr lang="en-US" dirty="0"/>
          </a:p>
        </p:txBody>
      </p:sp>
    </p:spTree>
    <p:extLst>
      <p:ext uri="{BB962C8B-B14F-4D97-AF65-F5344CB8AC3E}">
        <p14:creationId xmlns:p14="http://schemas.microsoft.com/office/powerpoint/2010/main" val="1580743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 </a:t>
            </a:r>
            <a:endParaRPr lang="en-US" dirty="0"/>
          </a:p>
        </p:txBody>
      </p:sp>
      <p:sp>
        <p:nvSpPr>
          <p:cNvPr id="3" name="Content Placeholder 2"/>
          <p:cNvSpPr>
            <a:spLocks noGrp="1"/>
          </p:cNvSpPr>
          <p:nvPr>
            <p:ph idx="1"/>
          </p:nvPr>
        </p:nvSpPr>
        <p:spPr/>
        <p:txBody>
          <a:bodyPr/>
          <a:lstStyle/>
          <a:p>
            <a:r>
              <a:rPr lang="en-US" dirty="0" smtClean="0"/>
              <a:t>False immediacy </a:t>
            </a:r>
          </a:p>
          <a:p>
            <a:r>
              <a:rPr lang="en-US" dirty="0" smtClean="0"/>
              <a:t>Reverses Platonic relation between mimesis and reality </a:t>
            </a:r>
          </a:p>
          <a:p>
            <a:r>
              <a:rPr lang="en-US" dirty="0" smtClean="0"/>
              <a:t>Representation precedes the reality and even comes to define it</a:t>
            </a:r>
          </a:p>
          <a:p>
            <a:r>
              <a:rPr lang="en-US" dirty="0" smtClean="0"/>
              <a:t>It becomes more real than real or </a:t>
            </a:r>
            <a:r>
              <a:rPr lang="en-US" dirty="0" err="1" smtClean="0"/>
              <a:t>hyperreal</a:t>
            </a:r>
            <a:r>
              <a:rPr lang="en-US" dirty="0" smtClean="0"/>
              <a:t> </a:t>
            </a:r>
            <a:endParaRPr lang="en-US" dirty="0"/>
          </a:p>
        </p:txBody>
      </p:sp>
    </p:spTree>
    <p:extLst>
      <p:ext uri="{BB962C8B-B14F-4D97-AF65-F5344CB8AC3E}">
        <p14:creationId xmlns:p14="http://schemas.microsoft.com/office/powerpoint/2010/main" val="113795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Self-Seduction </a:t>
            </a:r>
            <a:endParaRPr lang="en-US" dirty="0"/>
          </a:p>
        </p:txBody>
      </p:sp>
      <p:sp>
        <p:nvSpPr>
          <p:cNvPr id="3" name="Content Placeholder 2"/>
          <p:cNvSpPr>
            <a:spLocks noGrp="1"/>
          </p:cNvSpPr>
          <p:nvPr>
            <p:ph idx="1"/>
          </p:nvPr>
        </p:nvSpPr>
        <p:spPr/>
        <p:txBody>
          <a:bodyPr/>
          <a:lstStyle/>
          <a:p>
            <a:r>
              <a:rPr lang="en-US" dirty="0" smtClean="0"/>
              <a:t>Certain aspects of the audience’s </a:t>
            </a:r>
            <a:r>
              <a:rPr lang="en-US" dirty="0"/>
              <a:t>e</a:t>
            </a:r>
            <a:r>
              <a:rPr lang="en-US" dirty="0" smtClean="0"/>
              <a:t>njoyment of and participation in the </a:t>
            </a:r>
            <a:r>
              <a:rPr lang="en-US" dirty="0" err="1" smtClean="0"/>
              <a:t>hyperreal</a:t>
            </a:r>
            <a:r>
              <a:rPr lang="en-US" dirty="0" smtClean="0"/>
              <a:t> are creative and even subversive </a:t>
            </a:r>
          </a:p>
          <a:p>
            <a:r>
              <a:rPr lang="en-US" dirty="0" smtClean="0"/>
              <a:t>If we are self-seducing ourselves in the spectacle, then we bear some responsibility </a:t>
            </a:r>
          </a:p>
          <a:p>
            <a:endParaRPr lang="en-US" dirty="0"/>
          </a:p>
        </p:txBody>
      </p:sp>
    </p:spTree>
    <p:extLst>
      <p:ext uri="{BB962C8B-B14F-4D97-AF65-F5344CB8AC3E}">
        <p14:creationId xmlns:p14="http://schemas.microsoft.com/office/powerpoint/2010/main" val="1339106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838045"/>
            <a:ext cx="7024744" cy="1143000"/>
          </a:xfrm>
        </p:spPr>
        <p:txBody>
          <a:bodyPr>
            <a:normAutofit fontScale="90000"/>
          </a:bodyPr>
          <a:lstStyle/>
          <a:p>
            <a:r>
              <a:rPr lang="en-US" dirty="0"/>
              <a:t>“the content of much of our public discourse has become dangerous nonsense”</a:t>
            </a:r>
          </a:p>
        </p:txBody>
      </p:sp>
      <p:sp>
        <p:nvSpPr>
          <p:cNvPr id="3" name="Content Placeholder 2"/>
          <p:cNvSpPr>
            <a:spLocks noGrp="1"/>
          </p:cNvSpPr>
          <p:nvPr>
            <p:ph idx="1"/>
          </p:nvPr>
        </p:nvSpPr>
        <p:spPr>
          <a:xfrm>
            <a:off x="1050777" y="3073556"/>
            <a:ext cx="6777317" cy="3508977"/>
          </a:xfrm>
        </p:spPr>
        <p:txBody>
          <a:bodyPr>
            <a:normAutofit/>
          </a:bodyPr>
          <a:lstStyle/>
          <a:p>
            <a:r>
              <a:rPr lang="en-US" dirty="0" smtClean="0"/>
              <a:t>Epistemology </a:t>
            </a:r>
            <a:r>
              <a:rPr lang="en-US" dirty="0" smtClean="0"/>
              <a:t>is concerned with the origins and nature of knowledge</a:t>
            </a:r>
          </a:p>
          <a:p>
            <a:r>
              <a:rPr lang="en-US" dirty="0" smtClean="0"/>
              <a:t>Definitions of truth and the sources where such definitions come</a:t>
            </a:r>
          </a:p>
          <a:p>
            <a:r>
              <a:rPr lang="en-US" dirty="0" smtClean="0"/>
              <a:t>Resonance: metaphor is a generative force—that is, the power of a phrase, a book, a character</a:t>
            </a:r>
          </a:p>
          <a:p>
            <a:endParaRPr lang="en-US" dirty="0"/>
          </a:p>
        </p:txBody>
      </p:sp>
    </p:spTree>
    <p:extLst>
      <p:ext uri="{BB962C8B-B14F-4D97-AF65-F5344CB8AC3E}">
        <p14:creationId xmlns:p14="http://schemas.microsoft.com/office/powerpoint/2010/main" val="12912271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Creativity </a:t>
            </a:r>
            <a:endParaRPr lang="en-US" dirty="0"/>
          </a:p>
        </p:txBody>
      </p:sp>
      <p:sp>
        <p:nvSpPr>
          <p:cNvPr id="3" name="Content Placeholder 2"/>
          <p:cNvSpPr>
            <a:spLocks noGrp="1"/>
          </p:cNvSpPr>
          <p:nvPr>
            <p:ph idx="1"/>
          </p:nvPr>
        </p:nvSpPr>
        <p:spPr/>
        <p:txBody>
          <a:bodyPr/>
          <a:lstStyle/>
          <a:p>
            <a:r>
              <a:rPr lang="en-US" dirty="0" smtClean="0"/>
              <a:t>Artists are marginal to other forces tending towards general social vacuity and despair, so that ideals of individual creativity and self expression are no longer viable </a:t>
            </a:r>
          </a:p>
          <a:p>
            <a:endParaRPr lang="en-US" dirty="0"/>
          </a:p>
        </p:txBody>
      </p:sp>
    </p:spTree>
    <p:extLst>
      <p:ext uri="{BB962C8B-B14F-4D97-AF65-F5344CB8AC3E}">
        <p14:creationId xmlns:p14="http://schemas.microsoft.com/office/powerpoint/2010/main" val="594161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0700" y="190500"/>
            <a:ext cx="8100060" cy="6477000"/>
          </a:xfrm>
          <a:prstGeom prst="rect">
            <a:avLst/>
          </a:prstGeom>
        </p:spPr>
      </p:pic>
    </p:spTree>
    <p:extLst>
      <p:ext uri="{BB962C8B-B14F-4D97-AF65-F5344CB8AC3E}">
        <p14:creationId xmlns:p14="http://schemas.microsoft.com/office/powerpoint/2010/main" val="1395449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56791" y="896257"/>
            <a:ext cx="3562762" cy="5254811"/>
          </a:xfrm>
          <a:prstGeom prst="rect">
            <a:avLst/>
          </a:prstGeom>
        </p:spPr>
      </p:pic>
    </p:spTree>
    <p:extLst>
      <p:ext uri="{BB962C8B-B14F-4D97-AF65-F5344CB8AC3E}">
        <p14:creationId xmlns:p14="http://schemas.microsoft.com/office/powerpoint/2010/main" val="97581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0026" y="1696852"/>
            <a:ext cx="6882055" cy="2708894"/>
          </a:xfrm>
          <a:prstGeom prst="rect">
            <a:avLst/>
          </a:prstGeom>
        </p:spPr>
      </p:pic>
    </p:spTree>
    <p:extLst>
      <p:ext uri="{BB962C8B-B14F-4D97-AF65-F5344CB8AC3E}">
        <p14:creationId xmlns:p14="http://schemas.microsoft.com/office/powerpoint/2010/main" val="264732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dy Sher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153" y="1163782"/>
            <a:ext cx="6169000" cy="475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49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42900"/>
            <a:ext cx="9144000" cy="6158796"/>
          </a:xfrm>
          <a:prstGeom prst="rect">
            <a:avLst/>
          </a:prstGeom>
        </p:spPr>
      </p:pic>
    </p:spTree>
    <p:extLst>
      <p:ext uri="{BB962C8B-B14F-4D97-AF65-F5344CB8AC3E}">
        <p14:creationId xmlns:p14="http://schemas.microsoft.com/office/powerpoint/2010/main" val="782644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64558" y="890651"/>
            <a:ext cx="7582607" cy="5165766"/>
          </a:xfrm>
          <a:prstGeom prst="rect">
            <a:avLst/>
          </a:prstGeom>
        </p:spPr>
      </p:pic>
    </p:spTree>
    <p:extLst>
      <p:ext uri="{BB962C8B-B14F-4D97-AF65-F5344CB8AC3E}">
        <p14:creationId xmlns:p14="http://schemas.microsoft.com/office/powerpoint/2010/main" val="1361030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1352" y="1524001"/>
            <a:ext cx="8334248" cy="3962400"/>
          </a:xfrm>
          <a:prstGeom prst="rect">
            <a:avLst/>
          </a:prstGeom>
        </p:spPr>
      </p:pic>
    </p:spTree>
    <p:extLst>
      <p:ext uri="{BB962C8B-B14F-4D97-AF65-F5344CB8AC3E}">
        <p14:creationId xmlns:p14="http://schemas.microsoft.com/office/powerpoint/2010/main" val="2082406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24394" y="1580456"/>
            <a:ext cx="7874213" cy="3494182"/>
          </a:xfrm>
          <a:prstGeom prst="rect">
            <a:avLst/>
          </a:prstGeom>
        </p:spPr>
      </p:pic>
    </p:spTree>
    <p:extLst>
      <p:ext uri="{BB962C8B-B14F-4D97-AF65-F5344CB8AC3E}">
        <p14:creationId xmlns:p14="http://schemas.microsoft.com/office/powerpoint/2010/main" val="628345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35000" y="647700"/>
            <a:ext cx="7874000" cy="5549900"/>
          </a:xfrm>
          <a:prstGeom prst="rect">
            <a:avLst/>
          </a:prstGeom>
        </p:spPr>
      </p:pic>
    </p:spTree>
    <p:extLst>
      <p:ext uri="{BB962C8B-B14F-4D97-AF65-F5344CB8AC3E}">
        <p14:creationId xmlns:p14="http://schemas.microsoft.com/office/powerpoint/2010/main" val="272266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584" y="4834445"/>
            <a:ext cx="7516021" cy="1648812"/>
          </a:xfrm>
        </p:spPr>
        <p:txBody>
          <a:bodyPr/>
          <a:lstStyle/>
          <a:p>
            <a:pPr marL="0" indent="0">
              <a:buNone/>
            </a:pPr>
            <a:r>
              <a:rPr lang="en-US" dirty="0"/>
              <a:t>T</a:t>
            </a:r>
            <a:r>
              <a:rPr lang="en-US" dirty="0" smtClean="0"/>
              <a:t>here is no universal way to know truth, but rather that a civilization will identify truth largely based on its forms of communication.</a:t>
            </a:r>
            <a:endParaRPr lang="en-US" dirty="0"/>
          </a:p>
        </p:txBody>
      </p:sp>
      <p:pic>
        <p:nvPicPr>
          <p:cNvPr id="5" name="Picture 4"/>
          <p:cNvPicPr>
            <a:picLocks noChangeAspect="1"/>
          </p:cNvPicPr>
          <p:nvPr/>
        </p:nvPicPr>
        <p:blipFill>
          <a:blip r:embed="rId2"/>
          <a:stretch>
            <a:fillRect/>
          </a:stretch>
        </p:blipFill>
        <p:spPr>
          <a:xfrm>
            <a:off x="531584" y="795845"/>
            <a:ext cx="6096000" cy="4038600"/>
          </a:xfrm>
          <a:prstGeom prst="rect">
            <a:avLst/>
          </a:prstGeom>
        </p:spPr>
      </p:pic>
    </p:spTree>
    <p:extLst>
      <p:ext uri="{BB962C8B-B14F-4D97-AF65-F5344CB8AC3E}">
        <p14:creationId xmlns:p14="http://schemas.microsoft.com/office/powerpoint/2010/main" val="29407012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5157942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1650" y="347023"/>
            <a:ext cx="4000500" cy="6032500"/>
          </a:xfrm>
          <a:prstGeom prst="rect">
            <a:avLst/>
          </a:prstGeom>
        </p:spPr>
      </p:pic>
      <p:pic>
        <p:nvPicPr>
          <p:cNvPr id="6" name="Picture 5"/>
          <p:cNvPicPr>
            <a:picLocks noChangeAspect="1"/>
          </p:cNvPicPr>
          <p:nvPr/>
        </p:nvPicPr>
        <p:blipFill>
          <a:blip r:embed="rId3"/>
          <a:stretch>
            <a:fillRect/>
          </a:stretch>
        </p:blipFill>
        <p:spPr>
          <a:xfrm>
            <a:off x="4577568" y="347022"/>
            <a:ext cx="3652032" cy="6034919"/>
          </a:xfrm>
          <a:prstGeom prst="rect">
            <a:avLst/>
          </a:prstGeom>
        </p:spPr>
      </p:pic>
    </p:spTree>
    <p:extLst>
      <p:ext uri="{BB962C8B-B14F-4D97-AF65-F5344CB8AC3E}">
        <p14:creationId xmlns:p14="http://schemas.microsoft.com/office/powerpoint/2010/main" val="65044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Truth is linked to the biases of forms of expression</a:t>
            </a:r>
          </a:p>
          <a:p>
            <a:r>
              <a:rPr lang="en-US" dirty="0" smtClean="0"/>
              <a:t>The truth is a cultural prejudice</a:t>
            </a:r>
          </a:p>
          <a:p>
            <a:r>
              <a:rPr lang="en-US" dirty="0" smtClean="0"/>
              <a:t>Each culture conceives of it as being most authentically expressed in certain symbolic forms that other cultures may regard as trivial or irrelevant</a:t>
            </a:r>
          </a:p>
        </p:txBody>
      </p:sp>
    </p:spTree>
    <p:extLst>
      <p:ext uri="{BB962C8B-B14F-4D97-AF65-F5344CB8AC3E}">
        <p14:creationId xmlns:p14="http://schemas.microsoft.com/office/powerpoint/2010/main" val="5229583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Can a modern economist tell truths about our standard of living in a poem? a proverb?  An anecdote?</a:t>
            </a:r>
          </a:p>
          <a:p>
            <a:r>
              <a:rPr lang="en-US" dirty="0" smtClean="0"/>
              <a:t>In our current culture we feel t</a:t>
            </a:r>
            <a:r>
              <a:rPr lang="en-US" dirty="0" smtClean="0"/>
              <a:t>he </a:t>
            </a:r>
            <a:r>
              <a:rPr lang="en-US" dirty="0" smtClean="0"/>
              <a:t>truth in economics is best to be discovered and expressed in numbers.</a:t>
            </a:r>
            <a:endParaRPr lang="en-US" dirty="0"/>
          </a:p>
        </p:txBody>
      </p:sp>
    </p:spTree>
    <p:extLst>
      <p:ext uri="{BB962C8B-B14F-4D97-AF65-F5344CB8AC3E}">
        <p14:creationId xmlns:p14="http://schemas.microsoft.com/office/powerpoint/2010/main" val="8619288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primitive oral culture</a:t>
            </a:r>
            <a:endParaRPr lang="en-US" dirty="0"/>
          </a:p>
        </p:txBody>
      </p:sp>
      <p:sp>
        <p:nvSpPr>
          <p:cNvPr id="3" name="Content Placeholder 2"/>
          <p:cNvSpPr>
            <a:spLocks noGrp="1"/>
          </p:cNvSpPr>
          <p:nvPr>
            <p:ph idx="1"/>
          </p:nvPr>
        </p:nvSpPr>
        <p:spPr>
          <a:xfrm>
            <a:off x="1506158" y="2332037"/>
            <a:ext cx="4504260" cy="4525963"/>
          </a:xfrm>
        </p:spPr>
        <p:txBody>
          <a:bodyPr/>
          <a:lstStyle/>
          <a:p>
            <a:r>
              <a:rPr lang="en-US" dirty="0" smtClean="0"/>
              <a:t>great stock in a man who remembers proverbs, since truth is passed on through such stories</a:t>
            </a:r>
          </a:p>
          <a:p>
            <a:r>
              <a:rPr lang="en-US" dirty="0" smtClean="0"/>
              <a:t>Proverbs resonate in an oral culture </a:t>
            </a:r>
          </a:p>
          <a:p>
            <a:r>
              <a:rPr lang="en-US" dirty="0" smtClean="0"/>
              <a:t>Resonance: something that is meaningful or important to someone—or to a culture </a:t>
            </a:r>
            <a:endParaRPr lang="en-US" dirty="0"/>
          </a:p>
        </p:txBody>
      </p:sp>
    </p:spTree>
    <p:extLst>
      <p:ext uri="{BB962C8B-B14F-4D97-AF65-F5344CB8AC3E}">
        <p14:creationId xmlns:p14="http://schemas.microsoft.com/office/powerpoint/2010/main" val="1850638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culture of the written word</a:t>
            </a:r>
            <a:endParaRPr lang="en-US" dirty="0"/>
          </a:p>
        </p:txBody>
      </p:sp>
      <p:sp>
        <p:nvSpPr>
          <p:cNvPr id="3" name="Content Placeholder 2"/>
          <p:cNvSpPr>
            <a:spLocks noGrp="1"/>
          </p:cNvSpPr>
          <p:nvPr>
            <p:ph idx="1"/>
          </p:nvPr>
        </p:nvSpPr>
        <p:spPr/>
        <p:txBody>
          <a:bodyPr>
            <a:normAutofit/>
          </a:bodyPr>
          <a:lstStyle/>
          <a:p>
            <a:r>
              <a:rPr lang="en-US" dirty="0"/>
              <a:t>W</a:t>
            </a:r>
            <a:r>
              <a:rPr lang="en-US" dirty="0" smtClean="0"/>
              <a:t>ill find oral proverbs quaint</a:t>
            </a:r>
          </a:p>
          <a:p>
            <a:r>
              <a:rPr lang="en-US" dirty="0" smtClean="0"/>
              <a:t>A rational argument will resonate</a:t>
            </a:r>
          </a:p>
          <a:p>
            <a:r>
              <a:rPr lang="en-US" dirty="0" smtClean="0"/>
              <a:t>Logic</a:t>
            </a:r>
          </a:p>
          <a:p>
            <a:r>
              <a:rPr lang="en-US" dirty="0" smtClean="0"/>
              <a:t>Exposition</a:t>
            </a:r>
          </a:p>
          <a:p>
            <a:r>
              <a:rPr lang="en-US" dirty="0" smtClean="0"/>
              <a:t>Evidentiary support  </a:t>
            </a:r>
          </a:p>
          <a:p>
            <a:r>
              <a:rPr lang="en-US" dirty="0" smtClean="0"/>
              <a:t>Clarity</a:t>
            </a:r>
          </a:p>
          <a:p>
            <a:endParaRPr lang="en-US" dirty="0" smtClean="0"/>
          </a:p>
          <a:p>
            <a:pPr marL="68580" indent="0">
              <a:buNone/>
            </a:pPr>
            <a:endParaRPr lang="en-US" dirty="0" smtClean="0"/>
          </a:p>
        </p:txBody>
      </p:sp>
    </p:spTree>
    <p:extLst>
      <p:ext uri="{BB962C8B-B14F-4D97-AF65-F5344CB8AC3E}">
        <p14:creationId xmlns:p14="http://schemas.microsoft.com/office/powerpoint/2010/main" val="23022522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Typographic Culture </a:t>
            </a:r>
            <a:endParaRPr lang="en-US" dirty="0"/>
          </a:p>
        </p:txBody>
      </p:sp>
      <p:sp>
        <p:nvSpPr>
          <p:cNvPr id="3" name="Content Placeholder 2"/>
          <p:cNvSpPr>
            <a:spLocks noGrp="1"/>
          </p:cNvSpPr>
          <p:nvPr>
            <p:ph idx="1"/>
          </p:nvPr>
        </p:nvSpPr>
        <p:spPr/>
        <p:txBody>
          <a:bodyPr>
            <a:normAutofit/>
          </a:bodyPr>
          <a:lstStyle/>
          <a:p>
            <a:r>
              <a:rPr lang="en-US" dirty="0"/>
              <a:t>“The written word endures, </a:t>
            </a:r>
            <a:r>
              <a:rPr lang="en-US" dirty="0" smtClean="0"/>
              <a:t>the </a:t>
            </a:r>
            <a:r>
              <a:rPr lang="en-US" dirty="0"/>
              <a:t>spoken word disappears, so writing is closer to the truth.  </a:t>
            </a:r>
          </a:p>
          <a:p>
            <a:r>
              <a:rPr lang="en-US" dirty="0"/>
              <a:t>The rationality of written arguments would be considered superior to a proverb</a:t>
            </a:r>
          </a:p>
          <a:p>
            <a:r>
              <a:rPr lang="en-US" dirty="0"/>
              <a:t>In the typographic era America was different from what it is now: generally coherent, serious and rational</a:t>
            </a:r>
          </a:p>
          <a:p>
            <a:endParaRPr lang="en-US" dirty="0"/>
          </a:p>
        </p:txBody>
      </p:sp>
    </p:spTree>
    <p:extLst>
      <p:ext uri="{BB962C8B-B14F-4D97-AF65-F5344CB8AC3E}">
        <p14:creationId xmlns:p14="http://schemas.microsoft.com/office/powerpoint/2010/main" val="150449835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Austin.thmx</Template>
  <TotalTime>13004</TotalTime>
  <Words>1708</Words>
  <Application>Microsoft Macintosh PowerPoint</Application>
  <PresentationFormat>On-screen Show (4:3)</PresentationFormat>
  <Paragraphs>140</Paragraphs>
  <Slides>41</Slides>
  <Notes>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Austin</vt:lpstr>
      <vt:lpstr>Epistemology</vt:lpstr>
      <vt:lpstr>PowerPoint Presentation</vt:lpstr>
      <vt:lpstr>“the content of much of our public discourse has become dangerous nonsense”</vt:lpstr>
      <vt:lpstr>PowerPoint Presentation</vt:lpstr>
      <vt:lpstr>PowerPoint Presentation</vt:lpstr>
      <vt:lpstr>PowerPoint Presentation</vt:lpstr>
      <vt:lpstr>primitive oral culture</vt:lpstr>
      <vt:lpstr>culture of the written word</vt:lpstr>
      <vt:lpstr>Typographic Culture </vt:lpstr>
      <vt:lpstr>Television</vt:lpstr>
      <vt:lpstr>   --A medium has the power to fly beyond that context into new and unexpected ones, because of the way it directs us to organize our minds and integrate our experience of the world</vt:lpstr>
      <vt:lpstr>Medium of TV </vt:lpstr>
      <vt:lpstr>Emotional Power </vt:lpstr>
      <vt:lpstr>Literate Culture </vt:lpstr>
      <vt:lpstr>Literate Culture </vt:lpstr>
      <vt:lpstr>“The Age of Exposition"</vt:lpstr>
      <vt:lpstr>TV</vt:lpstr>
      <vt:lpstr>Typographic Mind </vt:lpstr>
      <vt:lpstr>TV </vt:lpstr>
      <vt:lpstr>A democracy of images </vt:lpstr>
      <vt:lpstr>Benjamin and the tarnished aura</vt:lpstr>
      <vt:lpstr>Absence of Mind </vt:lpstr>
      <vt:lpstr>PowerPoint Presentation</vt:lpstr>
      <vt:lpstr>McLuhan and MTV</vt:lpstr>
      <vt:lpstr>Baudrillard in Disneyland </vt:lpstr>
      <vt:lpstr>Hyperreal </vt:lpstr>
      <vt:lpstr>Simulation </vt:lpstr>
      <vt:lpstr>TV </vt:lpstr>
      <vt:lpstr>Self-Seduction </vt:lpstr>
      <vt:lpstr>Creativity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as Epistemology</dc:title>
  <dc:creator>Microsoft Office User</dc:creator>
  <cp:lastModifiedBy>Microsoft Office User</cp:lastModifiedBy>
  <cp:revision>30</cp:revision>
  <dcterms:created xsi:type="dcterms:W3CDTF">2015-02-06T16:04:53Z</dcterms:created>
  <dcterms:modified xsi:type="dcterms:W3CDTF">2016-06-12T23:16:50Z</dcterms:modified>
</cp:coreProperties>
</file>