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61" r:id="rId2"/>
    <p:sldId id="262" r:id="rId3"/>
    <p:sldId id="263" r:id="rId4"/>
    <p:sldId id="266" r:id="rId5"/>
    <p:sldId id="264" r:id="rId6"/>
    <p:sldId id="265" r:id="rId7"/>
    <p:sldId id="270" r:id="rId8"/>
    <p:sldId id="267" r:id="rId9"/>
    <p:sldId id="268" r:id="rId10"/>
    <p:sldId id="269"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2"/>
    <p:restoredTop sz="94578"/>
  </p:normalViewPr>
  <p:slideViewPr>
    <p:cSldViewPr snapToGrid="0" snapToObjects="1">
      <p:cViewPr varScale="1">
        <p:scale>
          <a:sx n="79" d="100"/>
          <a:sy n="79" d="100"/>
        </p:scale>
        <p:origin x="856"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910AAD-01BD-3E4E-AC67-D56DBA62DCC4}" type="datetimeFigureOut">
              <a:rPr lang="en-US" smtClean="0"/>
              <a:t>7/9/17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CA587E-2E76-8A4C-BA46-AFDDD741ADC2}" type="slidenum">
              <a:rPr lang="en-US" smtClean="0"/>
              <a:t>‹#›</a:t>
            </a:fld>
            <a:endParaRPr lang="en-US"/>
          </a:p>
        </p:txBody>
      </p:sp>
    </p:spTree>
    <p:extLst>
      <p:ext uri="{BB962C8B-B14F-4D97-AF65-F5344CB8AC3E}">
        <p14:creationId xmlns:p14="http://schemas.microsoft.com/office/powerpoint/2010/main" val="26577446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--Credit Cathy Dunn </a:t>
            </a:r>
            <a:endParaRPr lang="en-US" dirty="0"/>
          </a:p>
        </p:txBody>
      </p:sp>
      <p:sp>
        <p:nvSpPr>
          <p:cNvPr id="4" name="Slide Number Placeholder 3"/>
          <p:cNvSpPr>
            <a:spLocks noGrp="1"/>
          </p:cNvSpPr>
          <p:nvPr>
            <p:ph type="sldNum" sz="quarter" idx="10"/>
          </p:nvPr>
        </p:nvSpPr>
        <p:spPr/>
        <p:txBody>
          <a:bodyPr/>
          <a:lstStyle/>
          <a:p>
            <a:fld id="{F6E83180-BFF2-EF4D-9819-87AFDAAE944F}" type="slidenum">
              <a:rPr lang="en-US" smtClean="0"/>
              <a:t>22</a:t>
            </a:fld>
            <a:endParaRPr lang="en-US"/>
          </a:p>
        </p:txBody>
      </p:sp>
    </p:spTree>
    <p:extLst>
      <p:ext uri="{BB962C8B-B14F-4D97-AF65-F5344CB8AC3E}">
        <p14:creationId xmlns:p14="http://schemas.microsoft.com/office/powerpoint/2010/main" val="1436885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Death Penalty could only be issues if the jury is convinced that the defendant is not only guilty but will commit further violent crimes</a:t>
            </a:r>
          </a:p>
          <a:p>
            <a:r>
              <a:rPr lang="en-US" baseline="0" dirty="0" smtClean="0"/>
              <a:t>Always gave the same testimony</a:t>
            </a:r>
          </a:p>
          <a:p>
            <a:r>
              <a:rPr lang="en-US" baseline="0" dirty="0" smtClean="0"/>
              <a:t>Dr. Death   Met Randall Dale Adams </a:t>
            </a:r>
          </a:p>
          <a:p>
            <a:endParaRPr lang="en-US" dirty="0"/>
          </a:p>
        </p:txBody>
      </p:sp>
      <p:sp>
        <p:nvSpPr>
          <p:cNvPr id="4" name="Slide Number Placeholder 3"/>
          <p:cNvSpPr>
            <a:spLocks noGrp="1"/>
          </p:cNvSpPr>
          <p:nvPr>
            <p:ph type="sldNum" sz="quarter" idx="10"/>
          </p:nvPr>
        </p:nvSpPr>
        <p:spPr/>
        <p:txBody>
          <a:bodyPr/>
          <a:lstStyle/>
          <a:p>
            <a:fld id="{F6E83180-BFF2-EF4D-9819-87AFDAAE944F}" type="slidenum">
              <a:rPr lang="en-US" smtClean="0"/>
              <a:t>29</a:t>
            </a:fld>
            <a:endParaRPr lang="en-US"/>
          </a:p>
        </p:txBody>
      </p:sp>
    </p:spTree>
    <p:extLst>
      <p:ext uri="{BB962C8B-B14F-4D97-AF65-F5344CB8AC3E}">
        <p14:creationId xmlns:p14="http://schemas.microsoft.com/office/powerpoint/2010/main" val="602445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5F2E52-9826-2F46-A24F-B8B8A1C7EA99}" type="datetimeFigureOut">
              <a:rPr lang="en-US" smtClean="0"/>
              <a:t>7/9/17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F02A7D-AEEF-6646-B778-2EFE971A334C}" type="slidenum">
              <a:rPr lang="en-US" smtClean="0"/>
              <a:t>‹#›</a:t>
            </a:fld>
            <a:endParaRPr lang="en-US" dirty="0"/>
          </a:p>
        </p:txBody>
      </p:sp>
    </p:spTree>
    <p:extLst>
      <p:ext uri="{BB962C8B-B14F-4D97-AF65-F5344CB8AC3E}">
        <p14:creationId xmlns:p14="http://schemas.microsoft.com/office/powerpoint/2010/main" val="3282188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5F2E52-9826-2F46-A24F-B8B8A1C7EA99}" type="datetimeFigureOut">
              <a:rPr lang="en-US" smtClean="0"/>
              <a:t>7/9/17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F02A7D-AEEF-6646-B778-2EFE971A334C}" type="slidenum">
              <a:rPr lang="en-US" smtClean="0"/>
              <a:t>‹#›</a:t>
            </a:fld>
            <a:endParaRPr lang="en-US" dirty="0"/>
          </a:p>
        </p:txBody>
      </p:sp>
    </p:spTree>
    <p:extLst>
      <p:ext uri="{BB962C8B-B14F-4D97-AF65-F5344CB8AC3E}">
        <p14:creationId xmlns:p14="http://schemas.microsoft.com/office/powerpoint/2010/main" val="17484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5F2E52-9826-2F46-A24F-B8B8A1C7EA99}" type="datetimeFigureOut">
              <a:rPr lang="en-US" smtClean="0"/>
              <a:t>7/9/17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F02A7D-AEEF-6646-B778-2EFE971A334C}" type="slidenum">
              <a:rPr lang="en-US" smtClean="0"/>
              <a:t>‹#›</a:t>
            </a:fld>
            <a:endParaRPr lang="en-US" dirty="0"/>
          </a:p>
        </p:txBody>
      </p:sp>
    </p:spTree>
    <p:extLst>
      <p:ext uri="{BB962C8B-B14F-4D97-AF65-F5344CB8AC3E}">
        <p14:creationId xmlns:p14="http://schemas.microsoft.com/office/powerpoint/2010/main" val="3054358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5F2E52-9826-2F46-A24F-B8B8A1C7EA99}" type="datetimeFigureOut">
              <a:rPr lang="en-US" smtClean="0"/>
              <a:t>7/9/17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F02A7D-AEEF-6646-B778-2EFE971A334C}" type="slidenum">
              <a:rPr lang="en-US" smtClean="0"/>
              <a:t>‹#›</a:t>
            </a:fld>
            <a:endParaRPr lang="en-US" dirty="0"/>
          </a:p>
        </p:txBody>
      </p:sp>
    </p:spTree>
    <p:extLst>
      <p:ext uri="{BB962C8B-B14F-4D97-AF65-F5344CB8AC3E}">
        <p14:creationId xmlns:p14="http://schemas.microsoft.com/office/powerpoint/2010/main" val="2861307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5F2E52-9826-2F46-A24F-B8B8A1C7EA99}" type="datetimeFigureOut">
              <a:rPr lang="en-US" smtClean="0"/>
              <a:t>7/9/17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5F02A7D-AEEF-6646-B778-2EFE971A334C}" type="slidenum">
              <a:rPr lang="en-US" smtClean="0"/>
              <a:t>‹#›</a:t>
            </a:fld>
            <a:endParaRPr lang="en-US" dirty="0"/>
          </a:p>
        </p:txBody>
      </p:sp>
    </p:spTree>
    <p:extLst>
      <p:ext uri="{BB962C8B-B14F-4D97-AF65-F5344CB8AC3E}">
        <p14:creationId xmlns:p14="http://schemas.microsoft.com/office/powerpoint/2010/main" val="1776171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5F2E52-9826-2F46-A24F-B8B8A1C7EA99}" type="datetimeFigureOut">
              <a:rPr lang="en-US" smtClean="0"/>
              <a:t>7/9/17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F02A7D-AEEF-6646-B778-2EFE971A334C}" type="slidenum">
              <a:rPr lang="en-US" smtClean="0"/>
              <a:t>‹#›</a:t>
            </a:fld>
            <a:endParaRPr lang="en-US" dirty="0"/>
          </a:p>
        </p:txBody>
      </p:sp>
    </p:spTree>
    <p:extLst>
      <p:ext uri="{BB962C8B-B14F-4D97-AF65-F5344CB8AC3E}">
        <p14:creationId xmlns:p14="http://schemas.microsoft.com/office/powerpoint/2010/main" val="931841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5F2E52-9826-2F46-A24F-B8B8A1C7EA99}" type="datetimeFigureOut">
              <a:rPr lang="en-US" smtClean="0"/>
              <a:t>7/9/17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5F02A7D-AEEF-6646-B778-2EFE971A334C}" type="slidenum">
              <a:rPr lang="en-US" smtClean="0"/>
              <a:t>‹#›</a:t>
            </a:fld>
            <a:endParaRPr lang="en-US" dirty="0"/>
          </a:p>
        </p:txBody>
      </p:sp>
    </p:spTree>
    <p:extLst>
      <p:ext uri="{BB962C8B-B14F-4D97-AF65-F5344CB8AC3E}">
        <p14:creationId xmlns:p14="http://schemas.microsoft.com/office/powerpoint/2010/main" val="2616464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5F2E52-9826-2F46-A24F-B8B8A1C7EA99}" type="datetimeFigureOut">
              <a:rPr lang="en-US" smtClean="0"/>
              <a:t>7/9/17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5F02A7D-AEEF-6646-B778-2EFE971A334C}" type="slidenum">
              <a:rPr lang="en-US" smtClean="0"/>
              <a:t>‹#›</a:t>
            </a:fld>
            <a:endParaRPr lang="en-US" dirty="0"/>
          </a:p>
        </p:txBody>
      </p:sp>
    </p:spTree>
    <p:extLst>
      <p:ext uri="{BB962C8B-B14F-4D97-AF65-F5344CB8AC3E}">
        <p14:creationId xmlns:p14="http://schemas.microsoft.com/office/powerpoint/2010/main" val="3361362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5F2E52-9826-2F46-A24F-B8B8A1C7EA99}" type="datetimeFigureOut">
              <a:rPr lang="en-US" smtClean="0"/>
              <a:t>7/9/17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5F02A7D-AEEF-6646-B778-2EFE971A334C}" type="slidenum">
              <a:rPr lang="en-US" smtClean="0"/>
              <a:t>‹#›</a:t>
            </a:fld>
            <a:endParaRPr lang="en-US" dirty="0"/>
          </a:p>
        </p:txBody>
      </p:sp>
    </p:spTree>
    <p:extLst>
      <p:ext uri="{BB962C8B-B14F-4D97-AF65-F5344CB8AC3E}">
        <p14:creationId xmlns:p14="http://schemas.microsoft.com/office/powerpoint/2010/main" val="3667828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5F2E52-9826-2F46-A24F-B8B8A1C7EA99}" type="datetimeFigureOut">
              <a:rPr lang="en-US" smtClean="0"/>
              <a:t>7/9/17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F02A7D-AEEF-6646-B778-2EFE971A334C}" type="slidenum">
              <a:rPr lang="en-US" smtClean="0"/>
              <a:t>‹#›</a:t>
            </a:fld>
            <a:endParaRPr lang="en-US" dirty="0"/>
          </a:p>
        </p:txBody>
      </p:sp>
    </p:spTree>
    <p:extLst>
      <p:ext uri="{BB962C8B-B14F-4D97-AF65-F5344CB8AC3E}">
        <p14:creationId xmlns:p14="http://schemas.microsoft.com/office/powerpoint/2010/main" val="546575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5F2E52-9826-2F46-A24F-B8B8A1C7EA99}" type="datetimeFigureOut">
              <a:rPr lang="en-US" smtClean="0"/>
              <a:t>7/9/17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F02A7D-AEEF-6646-B778-2EFE971A334C}" type="slidenum">
              <a:rPr lang="en-US" smtClean="0"/>
              <a:t>‹#›</a:t>
            </a:fld>
            <a:endParaRPr lang="en-US" dirty="0"/>
          </a:p>
        </p:txBody>
      </p:sp>
    </p:spTree>
    <p:extLst>
      <p:ext uri="{BB962C8B-B14F-4D97-AF65-F5344CB8AC3E}">
        <p14:creationId xmlns:p14="http://schemas.microsoft.com/office/powerpoint/2010/main" val="38619965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5F2E52-9826-2F46-A24F-B8B8A1C7EA99}" type="datetimeFigureOut">
              <a:rPr lang="en-US" smtClean="0"/>
              <a:t>7/9/17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F02A7D-AEEF-6646-B778-2EFE971A334C}" type="slidenum">
              <a:rPr lang="en-US" smtClean="0"/>
              <a:t>‹#›</a:t>
            </a:fld>
            <a:endParaRPr lang="en-US" dirty="0"/>
          </a:p>
        </p:txBody>
      </p:sp>
    </p:spTree>
    <p:extLst>
      <p:ext uri="{BB962C8B-B14F-4D97-AF65-F5344CB8AC3E}">
        <p14:creationId xmlns:p14="http://schemas.microsoft.com/office/powerpoint/2010/main" val="650326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E3YGtQ40Qv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William Howard Taft (27</a:t>
            </a:r>
            <a:r>
              <a:rPr lang="en-US" baseline="30000" dirty="0" smtClean="0"/>
              <a:t>th</a:t>
            </a:r>
            <a:r>
              <a:rPr lang="en-US" dirty="0" smtClean="0"/>
              <a:t> President)</a:t>
            </a:r>
            <a:endParaRPr lang="en-US" dirty="0"/>
          </a:p>
        </p:txBody>
      </p:sp>
      <p:pic>
        <p:nvPicPr>
          <p:cNvPr id="5" name="Content Placeholder 4"/>
          <p:cNvPicPr>
            <a:picLocks noGrp="1" noChangeAspect="1"/>
          </p:cNvPicPr>
          <p:nvPr>
            <p:ph idx="1"/>
          </p:nvPr>
        </p:nvPicPr>
        <p:blipFill>
          <a:blip r:embed="rId2"/>
          <a:srcRect l="-11789" r="-11789"/>
          <a:stretch>
            <a:fillRect/>
          </a:stretch>
        </p:blipFill>
        <p:spPr/>
      </p:pic>
      <p:sp>
        <p:nvSpPr>
          <p:cNvPr id="4" name="Text Placeholder 3"/>
          <p:cNvSpPr>
            <a:spLocks noGrp="1"/>
          </p:cNvSpPr>
          <p:nvPr>
            <p:ph type="body" sz="half" idx="2"/>
          </p:nvPr>
        </p:nvSpPr>
        <p:spPr/>
        <p:txBody>
          <a:bodyPr/>
          <a:lstStyle/>
          <a:p>
            <a:r>
              <a:rPr lang="en-US" dirty="0" smtClean="0"/>
              <a:t>Neil Postman questions whether a 300 pound man could be president today </a:t>
            </a:r>
          </a:p>
          <a:p>
            <a:endParaRPr lang="en-US" dirty="0"/>
          </a:p>
        </p:txBody>
      </p:sp>
    </p:spTree>
    <p:extLst>
      <p:ext uri="{BB962C8B-B14F-4D97-AF65-F5344CB8AC3E}">
        <p14:creationId xmlns:p14="http://schemas.microsoft.com/office/powerpoint/2010/main" val="29349562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The Telegraph and the News of the Day </a:t>
            </a:r>
            <a:endParaRPr lang="en-US" sz="3600" dirty="0"/>
          </a:p>
        </p:txBody>
      </p:sp>
      <p:sp>
        <p:nvSpPr>
          <p:cNvPr id="3" name="Content Placeholder 2"/>
          <p:cNvSpPr>
            <a:spLocks noGrp="1"/>
          </p:cNvSpPr>
          <p:nvPr>
            <p:ph idx="1"/>
          </p:nvPr>
        </p:nvSpPr>
        <p:spPr/>
        <p:txBody>
          <a:bodyPr>
            <a:normAutofit fontScale="70000" lnSpcReduction="20000"/>
          </a:bodyPr>
          <a:lstStyle/>
          <a:p>
            <a:r>
              <a:rPr lang="en-US" dirty="0" smtClean="0"/>
              <a:t>“Peek a boo world”</a:t>
            </a:r>
          </a:p>
          <a:p>
            <a:pPr marL="0" indent="0">
              <a:buNone/>
            </a:pPr>
            <a:endParaRPr lang="en-US" dirty="0" smtClean="0"/>
          </a:p>
          <a:p>
            <a:r>
              <a:rPr lang="en-US" dirty="0" smtClean="0"/>
              <a:t>The telegraph (and later forms of media) bring instantaneous information that was no longer limited by geographic distance</a:t>
            </a:r>
          </a:p>
          <a:p>
            <a:endParaRPr lang="en-US" dirty="0" smtClean="0"/>
          </a:p>
          <a:p>
            <a:r>
              <a:rPr lang="en-US" dirty="0" smtClean="0"/>
              <a:t>Society became less driven by the understanding of context</a:t>
            </a:r>
          </a:p>
          <a:p>
            <a:endParaRPr lang="en-US" dirty="0" smtClean="0"/>
          </a:p>
          <a:p>
            <a:r>
              <a:rPr lang="en-US" dirty="0" smtClean="0"/>
              <a:t>The news of the day brings us irrelevant information divorced from its context.</a:t>
            </a:r>
          </a:p>
          <a:p>
            <a:endParaRPr lang="en-US" dirty="0" smtClean="0"/>
          </a:p>
          <a:p>
            <a:r>
              <a:rPr lang="en-US" dirty="0" smtClean="0"/>
              <a:t>The deliberate process of rational discourse began to break down </a:t>
            </a:r>
          </a:p>
        </p:txBody>
      </p:sp>
    </p:spTree>
    <p:extLst>
      <p:ext uri="{BB962C8B-B14F-4D97-AF65-F5344CB8AC3E}">
        <p14:creationId xmlns:p14="http://schemas.microsoft.com/office/powerpoint/2010/main" val="7397756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Serial: The Alibi (Exposition)</a:t>
            </a:r>
            <a:endParaRPr lang="en-US" b="1" i="1" dirty="0"/>
          </a:p>
        </p:txBody>
      </p:sp>
      <p:sp>
        <p:nvSpPr>
          <p:cNvPr id="3" name="Content Placeholder 2"/>
          <p:cNvSpPr>
            <a:spLocks noGrp="1"/>
          </p:cNvSpPr>
          <p:nvPr>
            <p:ph idx="1"/>
          </p:nvPr>
        </p:nvSpPr>
        <p:spPr>
          <a:xfrm>
            <a:off x="628650" y="2226469"/>
            <a:ext cx="4403519" cy="3263504"/>
          </a:xfrm>
        </p:spPr>
        <p:txBody>
          <a:bodyPr>
            <a:normAutofit fontScale="62500" lnSpcReduction="20000"/>
          </a:bodyPr>
          <a:lstStyle/>
          <a:p>
            <a:r>
              <a:rPr lang="en-US" dirty="0" smtClean="0"/>
              <a:t>Jay recounts the entire day of the murder</a:t>
            </a:r>
          </a:p>
          <a:p>
            <a:r>
              <a:rPr lang="en-US" dirty="0" smtClean="0"/>
              <a:t>the entire case hinges on just 21 minutes </a:t>
            </a:r>
          </a:p>
          <a:p>
            <a:r>
              <a:rPr lang="en-US" dirty="0" smtClean="0"/>
              <a:t>the window of time in which </a:t>
            </a:r>
            <a:r>
              <a:rPr lang="en-US" dirty="0" err="1" smtClean="0"/>
              <a:t>Hae</a:t>
            </a:r>
            <a:r>
              <a:rPr lang="en-US" dirty="0" smtClean="0"/>
              <a:t> is killed</a:t>
            </a:r>
          </a:p>
          <a:p>
            <a:r>
              <a:rPr lang="en-US" dirty="0" smtClean="0"/>
              <a:t>About those 21 minutes, precious little is known. </a:t>
            </a:r>
          </a:p>
          <a:p>
            <a:r>
              <a:rPr lang="en-US" dirty="0" smtClean="0"/>
              <a:t>"The Alibi," lays out the day of the murder and Adnan's alibi that would clear him of killing </a:t>
            </a:r>
            <a:r>
              <a:rPr lang="en-US" dirty="0" err="1" smtClean="0"/>
              <a:t>Hae</a:t>
            </a:r>
            <a:r>
              <a:rPr lang="en-US" dirty="0" smtClean="0"/>
              <a:t>. </a:t>
            </a:r>
            <a:endParaRPr lang="en-US" dirty="0"/>
          </a:p>
        </p:txBody>
      </p:sp>
      <p:pic>
        <p:nvPicPr>
          <p:cNvPr id="4" name="Picture 3"/>
          <p:cNvPicPr>
            <a:picLocks noChangeAspect="1"/>
          </p:cNvPicPr>
          <p:nvPr/>
        </p:nvPicPr>
        <p:blipFill>
          <a:blip r:embed="rId2"/>
          <a:stretch>
            <a:fillRect/>
          </a:stretch>
        </p:blipFill>
        <p:spPr>
          <a:xfrm>
            <a:off x="5018232" y="2226469"/>
            <a:ext cx="3497118" cy="2495402"/>
          </a:xfrm>
          <a:prstGeom prst="rect">
            <a:avLst/>
          </a:prstGeom>
        </p:spPr>
      </p:pic>
    </p:spTree>
    <p:extLst>
      <p:ext uri="{BB962C8B-B14F-4D97-AF65-F5344CB8AC3E}">
        <p14:creationId xmlns:p14="http://schemas.microsoft.com/office/powerpoint/2010/main" val="898236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427" y="1131094"/>
            <a:ext cx="7886700" cy="994172"/>
          </a:xfrm>
        </p:spPr>
        <p:txBody>
          <a:bodyPr>
            <a:normAutofit/>
          </a:bodyPr>
          <a:lstStyle/>
          <a:p>
            <a:r>
              <a:rPr lang="en-US" dirty="0" smtClean="0"/>
              <a:t>As a crime reporter or a lawyer </a:t>
            </a:r>
            <a:endParaRPr lang="en-US" dirty="0"/>
          </a:p>
        </p:txBody>
      </p:sp>
      <p:sp>
        <p:nvSpPr>
          <p:cNvPr id="3" name="Content Placeholder 2"/>
          <p:cNvSpPr>
            <a:spLocks noGrp="1"/>
          </p:cNvSpPr>
          <p:nvPr>
            <p:ph idx="1"/>
          </p:nvPr>
        </p:nvSpPr>
        <p:spPr>
          <a:xfrm>
            <a:off x="459427" y="1985993"/>
            <a:ext cx="4750872" cy="3263504"/>
          </a:xfrm>
        </p:spPr>
        <p:txBody>
          <a:bodyPr>
            <a:normAutofit fontScale="55000" lnSpcReduction="20000"/>
          </a:bodyPr>
          <a:lstStyle/>
          <a:p>
            <a:r>
              <a:rPr lang="en-US" dirty="0" smtClean="0"/>
              <a:t>Question the truth of Jay’s statement</a:t>
            </a:r>
          </a:p>
          <a:p>
            <a:r>
              <a:rPr lang="en-US" dirty="0" smtClean="0"/>
              <a:t>Find out reasons why Jay would lie</a:t>
            </a:r>
          </a:p>
          <a:p>
            <a:r>
              <a:rPr lang="en-US" dirty="0" smtClean="0"/>
              <a:t>Point to moments in his testimony when he has implicated himself in a large crime</a:t>
            </a:r>
          </a:p>
          <a:p>
            <a:r>
              <a:rPr lang="en-US" dirty="0" smtClean="0"/>
              <a:t>Have the detectives been involved in other cases where false testimonies have been made?</a:t>
            </a:r>
          </a:p>
          <a:p>
            <a:r>
              <a:rPr lang="en-US" dirty="0" smtClean="0"/>
              <a:t>Interview many people about the timeline Jay gives</a:t>
            </a:r>
          </a:p>
          <a:p>
            <a:r>
              <a:rPr lang="en-US" dirty="0" smtClean="0"/>
              <a:t>Point to the many times Jay changes his story </a:t>
            </a:r>
          </a:p>
          <a:p>
            <a:endParaRPr lang="en-US" dirty="0" smtClean="0"/>
          </a:p>
          <a:p>
            <a:endParaRPr lang="en-US" dirty="0"/>
          </a:p>
        </p:txBody>
      </p:sp>
      <p:pic>
        <p:nvPicPr>
          <p:cNvPr id="4" name="Picture 3"/>
          <p:cNvPicPr>
            <a:picLocks noChangeAspect="1"/>
          </p:cNvPicPr>
          <p:nvPr/>
        </p:nvPicPr>
        <p:blipFill>
          <a:blip r:embed="rId2"/>
          <a:stretch>
            <a:fillRect/>
          </a:stretch>
        </p:blipFill>
        <p:spPr>
          <a:xfrm>
            <a:off x="5468587" y="2125266"/>
            <a:ext cx="3568759" cy="2000667"/>
          </a:xfrm>
          <a:prstGeom prst="rect">
            <a:avLst/>
          </a:prstGeom>
        </p:spPr>
      </p:pic>
    </p:spTree>
    <p:extLst>
      <p:ext uri="{BB962C8B-B14F-4D97-AF65-F5344CB8AC3E}">
        <p14:creationId xmlns:p14="http://schemas.microsoft.com/office/powerpoint/2010/main" val="1999981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write a crime story</a:t>
            </a:r>
            <a:endParaRPr lang="en-US" dirty="0"/>
          </a:p>
        </p:txBody>
      </p:sp>
      <p:sp>
        <p:nvSpPr>
          <p:cNvPr id="3" name="Content Placeholder 2"/>
          <p:cNvSpPr>
            <a:spLocks noGrp="1"/>
          </p:cNvSpPr>
          <p:nvPr>
            <p:ph idx="1"/>
          </p:nvPr>
        </p:nvSpPr>
        <p:spPr>
          <a:xfrm>
            <a:off x="628650" y="1994899"/>
            <a:ext cx="4492584" cy="3263504"/>
          </a:xfrm>
        </p:spPr>
        <p:txBody>
          <a:bodyPr>
            <a:normAutofit fontScale="70000" lnSpcReduction="20000"/>
          </a:bodyPr>
          <a:lstStyle/>
          <a:p>
            <a:r>
              <a:rPr lang="en-US" dirty="0" smtClean="0"/>
              <a:t>You introduce intriguing characters</a:t>
            </a:r>
          </a:p>
          <a:p>
            <a:r>
              <a:rPr lang="en-US" dirty="0" smtClean="0"/>
              <a:t>You delay the listeners access to information</a:t>
            </a:r>
          </a:p>
          <a:p>
            <a:r>
              <a:rPr lang="en-US" dirty="0" smtClean="0"/>
              <a:t>You introduce information that makes a central character look either guilty or innocent (in Serial—week to week wavering from one to the other) forcing the audience to make hypotheses </a:t>
            </a:r>
            <a:endParaRPr lang="en-US" dirty="0"/>
          </a:p>
        </p:txBody>
      </p:sp>
      <p:pic>
        <p:nvPicPr>
          <p:cNvPr id="4" name="Picture 3"/>
          <p:cNvPicPr>
            <a:picLocks noChangeAspect="1"/>
          </p:cNvPicPr>
          <p:nvPr/>
        </p:nvPicPr>
        <p:blipFill>
          <a:blip r:embed="rId2"/>
          <a:stretch>
            <a:fillRect/>
          </a:stretch>
        </p:blipFill>
        <p:spPr>
          <a:xfrm>
            <a:off x="5389542" y="1467179"/>
            <a:ext cx="2857500" cy="4143375"/>
          </a:xfrm>
          <a:prstGeom prst="rect">
            <a:avLst/>
          </a:prstGeom>
        </p:spPr>
      </p:pic>
    </p:spTree>
    <p:extLst>
      <p:ext uri="{BB962C8B-B14F-4D97-AF65-F5344CB8AC3E}">
        <p14:creationId xmlns:p14="http://schemas.microsoft.com/office/powerpoint/2010/main" val="1273968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297" y="1086562"/>
            <a:ext cx="8586807" cy="704795"/>
          </a:xfrm>
        </p:spPr>
        <p:txBody>
          <a:bodyPr>
            <a:normAutofit fontScale="90000"/>
          </a:bodyPr>
          <a:lstStyle/>
          <a:p>
            <a:r>
              <a:rPr lang="en-US" b="1" i="1" dirty="0" smtClean="0"/>
              <a:t>What is the exposition setting the listener up for?</a:t>
            </a:r>
            <a:endParaRPr lang="en-US" b="1" i="1" dirty="0"/>
          </a:p>
        </p:txBody>
      </p:sp>
      <p:sp>
        <p:nvSpPr>
          <p:cNvPr id="3" name="Content Placeholder 2"/>
          <p:cNvSpPr>
            <a:spLocks noGrp="1"/>
          </p:cNvSpPr>
          <p:nvPr>
            <p:ph idx="1"/>
          </p:nvPr>
        </p:nvSpPr>
        <p:spPr>
          <a:xfrm>
            <a:off x="281297" y="4171160"/>
            <a:ext cx="3974738" cy="997191"/>
          </a:xfrm>
        </p:spPr>
        <p:txBody>
          <a:bodyPr>
            <a:normAutofit fontScale="55000" lnSpcReduction="20000"/>
          </a:bodyPr>
          <a:lstStyle/>
          <a:p>
            <a:r>
              <a:rPr lang="en-US" dirty="0" smtClean="0"/>
              <a:t>The groundwork for finding the truth?</a:t>
            </a:r>
          </a:p>
          <a:p>
            <a:r>
              <a:rPr lang="en-US" dirty="0" smtClean="0"/>
              <a:t>The groundwork for a good story?  </a:t>
            </a:r>
            <a:endParaRPr lang="en-US" dirty="0"/>
          </a:p>
        </p:txBody>
      </p:sp>
      <p:pic>
        <p:nvPicPr>
          <p:cNvPr id="1026" name="Picture 2" descr="https://timedotcom.files.wordpress.com/2014/10/sarah-koeinig.jpg?quality=75&amp;strip=color&amp;w=16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297" y="1791357"/>
            <a:ext cx="3571504" cy="2379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913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305" y="1015310"/>
            <a:ext cx="7886700" cy="994172"/>
          </a:xfrm>
        </p:spPr>
        <p:txBody>
          <a:bodyPr>
            <a:normAutofit/>
          </a:bodyPr>
          <a:lstStyle/>
          <a:p>
            <a:r>
              <a:rPr lang="en-US" b="1" i="1" dirty="0" smtClean="0"/>
              <a:t>The groundwork for a good story </a:t>
            </a:r>
            <a:endParaRPr lang="en-US" b="1" i="1" dirty="0"/>
          </a:p>
        </p:txBody>
      </p:sp>
      <p:sp>
        <p:nvSpPr>
          <p:cNvPr id="3" name="Content Placeholder 2"/>
          <p:cNvSpPr>
            <a:spLocks noGrp="1"/>
          </p:cNvSpPr>
          <p:nvPr>
            <p:ph idx="1"/>
          </p:nvPr>
        </p:nvSpPr>
        <p:spPr>
          <a:xfrm>
            <a:off x="652298" y="2009482"/>
            <a:ext cx="3771158" cy="3263504"/>
          </a:xfrm>
        </p:spPr>
        <p:txBody>
          <a:bodyPr>
            <a:normAutofit fontScale="62500" lnSpcReduction="20000"/>
          </a:bodyPr>
          <a:lstStyle/>
          <a:p>
            <a:r>
              <a:rPr lang="en-US" dirty="0" smtClean="0"/>
              <a:t>Did Serial start the story by investigating Jay and why he would give that testimony?</a:t>
            </a:r>
          </a:p>
          <a:p>
            <a:r>
              <a:rPr lang="en-US" dirty="0" smtClean="0"/>
              <a:t>Past trouble with the law?</a:t>
            </a:r>
          </a:p>
          <a:p>
            <a:r>
              <a:rPr lang="en-US" dirty="0" smtClean="0"/>
              <a:t>Reward money?</a:t>
            </a:r>
          </a:p>
          <a:p>
            <a:r>
              <a:rPr lang="en-US" dirty="0" smtClean="0"/>
              <a:t>How the investigators get him to cop to accessory (punishable by the death penalty)</a:t>
            </a:r>
          </a:p>
          <a:p>
            <a:r>
              <a:rPr lang="en-US" dirty="0" smtClean="0"/>
              <a:t>Did </a:t>
            </a:r>
            <a:r>
              <a:rPr lang="en-US" i="1" dirty="0" smtClean="0"/>
              <a:t>Serial</a:t>
            </a:r>
            <a:r>
              <a:rPr lang="en-US" dirty="0" smtClean="0"/>
              <a:t> look at how the investigators focused primarily on Adnan? </a:t>
            </a:r>
            <a:endParaRPr lang="en-US" dirty="0"/>
          </a:p>
        </p:txBody>
      </p:sp>
      <p:pic>
        <p:nvPicPr>
          <p:cNvPr id="4" name="Picture 3"/>
          <p:cNvPicPr>
            <a:picLocks noChangeAspect="1"/>
          </p:cNvPicPr>
          <p:nvPr/>
        </p:nvPicPr>
        <p:blipFill>
          <a:blip r:embed="rId2"/>
          <a:stretch>
            <a:fillRect/>
          </a:stretch>
        </p:blipFill>
        <p:spPr>
          <a:xfrm>
            <a:off x="4845132" y="2226469"/>
            <a:ext cx="3345061" cy="2009141"/>
          </a:xfrm>
          <a:prstGeom prst="rect">
            <a:avLst/>
          </a:prstGeom>
        </p:spPr>
      </p:pic>
    </p:spTree>
    <p:extLst>
      <p:ext uri="{BB962C8B-B14F-4D97-AF65-F5344CB8AC3E}">
        <p14:creationId xmlns:p14="http://schemas.microsoft.com/office/powerpoint/2010/main" val="189989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They were not building the foundation for finding the truth</a:t>
            </a:r>
            <a:endParaRPr lang="en-US" b="1" i="1" dirty="0"/>
          </a:p>
        </p:txBody>
      </p:sp>
      <p:sp>
        <p:nvSpPr>
          <p:cNvPr id="3" name="Content Placeholder 2"/>
          <p:cNvSpPr>
            <a:spLocks noGrp="1"/>
          </p:cNvSpPr>
          <p:nvPr>
            <p:ph idx="1"/>
          </p:nvPr>
        </p:nvSpPr>
        <p:spPr>
          <a:xfrm>
            <a:off x="628650" y="2226469"/>
            <a:ext cx="4403519" cy="3263504"/>
          </a:xfrm>
        </p:spPr>
        <p:txBody>
          <a:bodyPr>
            <a:normAutofit fontScale="70000" lnSpcReduction="20000"/>
          </a:bodyPr>
          <a:lstStyle/>
          <a:p>
            <a:r>
              <a:rPr lang="en-US" dirty="0" smtClean="0"/>
              <a:t>Serial sets up an amazing structure where each week we have certain aspects of the case revealed that lead us to question either Adnan or Jay</a:t>
            </a:r>
          </a:p>
          <a:p>
            <a:r>
              <a:rPr lang="en-US" dirty="0" smtClean="0"/>
              <a:t>The story she is following, is the story of the investigators and the prosecution</a:t>
            </a:r>
          </a:p>
          <a:p>
            <a:r>
              <a:rPr lang="en-US" dirty="0" smtClean="0"/>
              <a:t>That story is slanted and flawed </a:t>
            </a:r>
          </a:p>
          <a:p>
            <a:r>
              <a:rPr lang="en-US" dirty="0" smtClean="0"/>
              <a:t>It is incomplete </a:t>
            </a:r>
            <a:endParaRPr lang="en-US" dirty="0"/>
          </a:p>
        </p:txBody>
      </p:sp>
      <p:pic>
        <p:nvPicPr>
          <p:cNvPr id="5" name="Picture 4"/>
          <p:cNvPicPr>
            <a:picLocks noChangeAspect="1"/>
          </p:cNvPicPr>
          <p:nvPr/>
        </p:nvPicPr>
        <p:blipFill>
          <a:blip r:embed="rId2"/>
          <a:stretch>
            <a:fillRect/>
          </a:stretch>
        </p:blipFill>
        <p:spPr>
          <a:xfrm>
            <a:off x="5425044" y="2226469"/>
            <a:ext cx="3325462" cy="1937162"/>
          </a:xfrm>
          <a:prstGeom prst="rect">
            <a:avLst/>
          </a:prstGeom>
        </p:spPr>
      </p:pic>
    </p:spTree>
    <p:extLst>
      <p:ext uri="{BB962C8B-B14F-4D97-AF65-F5344CB8AC3E}">
        <p14:creationId xmlns:p14="http://schemas.microsoft.com/office/powerpoint/2010/main" val="1985347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299" y="1403050"/>
            <a:ext cx="7886700" cy="994172"/>
          </a:xfrm>
        </p:spPr>
        <p:txBody>
          <a:bodyPr/>
          <a:lstStyle/>
          <a:p>
            <a:r>
              <a:rPr lang="en-US" b="1" i="1" dirty="0" smtClean="0"/>
              <a:t>Arousing Suspicion </a:t>
            </a:r>
            <a:endParaRPr lang="en-US" b="1" i="1" dirty="0"/>
          </a:p>
        </p:txBody>
      </p:sp>
      <p:sp>
        <p:nvSpPr>
          <p:cNvPr id="3" name="Content Placeholder 2"/>
          <p:cNvSpPr>
            <a:spLocks noGrp="1"/>
          </p:cNvSpPr>
          <p:nvPr>
            <p:ph idx="1"/>
          </p:nvPr>
        </p:nvSpPr>
        <p:spPr>
          <a:xfrm>
            <a:off x="414894" y="4226899"/>
            <a:ext cx="7886700" cy="3263504"/>
          </a:xfrm>
        </p:spPr>
        <p:txBody>
          <a:bodyPr/>
          <a:lstStyle/>
          <a:p>
            <a:r>
              <a:rPr lang="en-US" dirty="0" smtClean="0"/>
              <a:t>Sarah gives the listener her story of being conflicted between the state’s (incomplete and flawed) investigation and her perception of Adnan</a:t>
            </a:r>
          </a:p>
          <a:p>
            <a:pPr marL="51435" indent="0">
              <a:buNone/>
            </a:pPr>
            <a:endParaRPr lang="en-US" dirty="0"/>
          </a:p>
        </p:txBody>
      </p:sp>
      <p:pic>
        <p:nvPicPr>
          <p:cNvPr id="4" name="Picture 3"/>
          <p:cNvPicPr>
            <a:picLocks noChangeAspect="1"/>
          </p:cNvPicPr>
          <p:nvPr/>
        </p:nvPicPr>
        <p:blipFill>
          <a:blip r:embed="rId2"/>
          <a:stretch>
            <a:fillRect/>
          </a:stretch>
        </p:blipFill>
        <p:spPr>
          <a:xfrm>
            <a:off x="594880" y="2125267"/>
            <a:ext cx="2655991" cy="1994480"/>
          </a:xfrm>
          <a:prstGeom prst="rect">
            <a:avLst/>
          </a:prstGeom>
        </p:spPr>
      </p:pic>
    </p:spTree>
    <p:extLst>
      <p:ext uri="{BB962C8B-B14F-4D97-AF65-F5344CB8AC3E}">
        <p14:creationId xmlns:p14="http://schemas.microsoft.com/office/powerpoint/2010/main" val="141970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79401"/>
            <a:ext cx="7886700" cy="994172"/>
          </a:xfrm>
        </p:spPr>
        <p:txBody>
          <a:bodyPr>
            <a:normAutofit/>
          </a:bodyPr>
          <a:lstStyle/>
          <a:p>
            <a:r>
              <a:rPr lang="en-US" b="1" i="1" dirty="0" smtClean="0"/>
              <a:t>Humanization of the Invisible </a:t>
            </a:r>
            <a:endParaRPr lang="en-US" b="1" i="1" dirty="0"/>
          </a:p>
        </p:txBody>
      </p:sp>
      <p:sp>
        <p:nvSpPr>
          <p:cNvPr id="3" name="Content Placeholder 2"/>
          <p:cNvSpPr>
            <a:spLocks noGrp="1"/>
          </p:cNvSpPr>
          <p:nvPr>
            <p:ph idx="1"/>
          </p:nvPr>
        </p:nvSpPr>
        <p:spPr>
          <a:xfrm>
            <a:off x="628650" y="4197298"/>
            <a:ext cx="7886700" cy="3263504"/>
          </a:xfrm>
        </p:spPr>
        <p:txBody>
          <a:bodyPr/>
          <a:lstStyle/>
          <a:p>
            <a:r>
              <a:rPr lang="en-US" dirty="0" smtClean="0"/>
              <a:t>In traditional crime stories characters like Adnan are not so richly humanized </a:t>
            </a:r>
          </a:p>
          <a:p>
            <a:r>
              <a:rPr lang="en-US" dirty="0" smtClean="0"/>
              <a:t>This is the most truthful aspect to the Serial Podcast</a:t>
            </a:r>
          </a:p>
          <a:p>
            <a:pPr marL="51435" indent="0">
              <a:buNone/>
            </a:pPr>
            <a:endParaRPr lang="en-US" dirty="0"/>
          </a:p>
        </p:txBody>
      </p:sp>
      <p:pic>
        <p:nvPicPr>
          <p:cNvPr id="4" name="Picture 3"/>
          <p:cNvPicPr>
            <a:picLocks noChangeAspect="1"/>
          </p:cNvPicPr>
          <p:nvPr/>
        </p:nvPicPr>
        <p:blipFill>
          <a:blip r:embed="rId2"/>
          <a:stretch>
            <a:fillRect/>
          </a:stretch>
        </p:blipFill>
        <p:spPr>
          <a:xfrm>
            <a:off x="628650" y="2125266"/>
            <a:ext cx="3681104" cy="2072033"/>
          </a:xfrm>
          <a:prstGeom prst="rect">
            <a:avLst/>
          </a:prstGeom>
        </p:spPr>
      </p:pic>
    </p:spTree>
    <p:extLst>
      <p:ext uri="{BB962C8B-B14F-4D97-AF65-F5344CB8AC3E}">
        <p14:creationId xmlns:p14="http://schemas.microsoft.com/office/powerpoint/2010/main" val="250836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Thin Blue Line (1988)</a:t>
            </a:r>
            <a:endParaRPr lang="en-US" dirty="0"/>
          </a:p>
        </p:txBody>
      </p:sp>
      <p:sp>
        <p:nvSpPr>
          <p:cNvPr id="3" name="Content Placeholder 2"/>
          <p:cNvSpPr>
            <a:spLocks noGrp="1"/>
          </p:cNvSpPr>
          <p:nvPr>
            <p:ph idx="1"/>
          </p:nvPr>
        </p:nvSpPr>
        <p:spPr>
          <a:xfrm>
            <a:off x="0" y="1600201"/>
            <a:ext cx="4492625" cy="4083050"/>
          </a:xfrm>
        </p:spPr>
        <p:txBody>
          <a:bodyPr/>
          <a:lstStyle/>
          <a:p>
            <a:r>
              <a:rPr lang="en-US" dirty="0" smtClean="0"/>
              <a:t>Documentary about the arrest and conviction of Randall Adams for the murder of a Dallas Policeman in 1976</a:t>
            </a:r>
          </a:p>
          <a:p>
            <a:endParaRPr lang="en-US" dirty="0"/>
          </a:p>
        </p:txBody>
      </p:sp>
      <p:pic>
        <p:nvPicPr>
          <p:cNvPr id="4" name="Picture 3" descr="000814_3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2800" y="1600200"/>
            <a:ext cx="4064000" cy="3048000"/>
          </a:xfrm>
          <a:prstGeom prst="rect">
            <a:avLst/>
          </a:prstGeom>
        </p:spPr>
      </p:pic>
    </p:spTree>
    <p:extLst>
      <p:ext uri="{BB962C8B-B14F-4D97-AF65-F5344CB8AC3E}">
        <p14:creationId xmlns:p14="http://schemas.microsoft.com/office/powerpoint/2010/main" val="15233565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Television </a:t>
            </a:r>
            <a:endParaRPr lang="en-US" dirty="0"/>
          </a:p>
        </p:txBody>
      </p:sp>
      <p:pic>
        <p:nvPicPr>
          <p:cNvPr id="5" name="Content Placeholder 4"/>
          <p:cNvPicPr>
            <a:picLocks noGrp="1" noChangeAspect="1"/>
          </p:cNvPicPr>
          <p:nvPr>
            <p:ph idx="1"/>
          </p:nvPr>
        </p:nvPicPr>
        <p:blipFill>
          <a:blip r:embed="rId2"/>
          <a:srcRect t="-35877" b="-35877"/>
          <a:stretch>
            <a:fillRect/>
          </a:stretch>
        </p:blipFill>
        <p:spPr/>
      </p:pic>
      <p:sp>
        <p:nvSpPr>
          <p:cNvPr id="4" name="Text Placeholder 3"/>
          <p:cNvSpPr>
            <a:spLocks noGrp="1"/>
          </p:cNvSpPr>
          <p:nvPr>
            <p:ph type="body" sz="half" idx="2"/>
          </p:nvPr>
        </p:nvSpPr>
        <p:spPr/>
        <p:txBody>
          <a:bodyPr/>
          <a:lstStyle/>
          <a:p>
            <a:r>
              <a:rPr lang="en-US" dirty="0" smtClean="0"/>
              <a:t>Gives us a conversation in images and not words </a:t>
            </a:r>
            <a:endParaRPr lang="en-US" dirty="0"/>
          </a:p>
        </p:txBody>
      </p:sp>
    </p:spTree>
    <p:extLst>
      <p:ext uri="{BB962C8B-B14F-4D97-AF65-F5344CB8AC3E}">
        <p14:creationId xmlns:p14="http://schemas.microsoft.com/office/powerpoint/2010/main" val="15734096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Documentary </a:t>
            </a:r>
            <a:endParaRPr lang="en-US" dirty="0"/>
          </a:p>
        </p:txBody>
      </p:sp>
      <p:sp>
        <p:nvSpPr>
          <p:cNvPr id="3" name="Content Placeholder 2"/>
          <p:cNvSpPr>
            <a:spLocks noGrp="1"/>
          </p:cNvSpPr>
          <p:nvPr>
            <p:ph idx="1"/>
          </p:nvPr>
        </p:nvSpPr>
        <p:spPr/>
        <p:txBody>
          <a:bodyPr/>
          <a:lstStyle/>
          <a:p>
            <a:r>
              <a:rPr lang="en-US" dirty="0" smtClean="0"/>
              <a:t>A documentary film is, at its heart, a document. The word comes from the Latin </a:t>
            </a:r>
            <a:r>
              <a:rPr lang="en-US" dirty="0" err="1" smtClean="0"/>
              <a:t>docere</a:t>
            </a:r>
            <a:r>
              <a:rPr lang="en-US" dirty="0" smtClean="0"/>
              <a:t>, to teach.</a:t>
            </a:r>
            <a:endParaRPr lang="en-US" dirty="0"/>
          </a:p>
        </p:txBody>
      </p:sp>
    </p:spTree>
    <p:extLst>
      <p:ext uri="{BB962C8B-B14F-4D97-AF65-F5344CB8AC3E}">
        <p14:creationId xmlns:p14="http://schemas.microsoft.com/office/powerpoint/2010/main" val="7536811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19575"/>
            <a:ext cx="8229600" cy="4525963"/>
          </a:xfrm>
        </p:spPr>
        <p:txBody>
          <a:bodyPr/>
          <a:lstStyle/>
          <a:p>
            <a:r>
              <a:rPr lang="en-US" dirty="0" smtClean="0"/>
              <a:t>In aiming to inform, teach or persuade, the documentarian can be a recorder of history, a political activist, an observer of humanity, or a visual poet.</a:t>
            </a:r>
          </a:p>
          <a:p>
            <a:endParaRPr lang="en-US" dirty="0"/>
          </a:p>
        </p:txBody>
      </p:sp>
      <p:pic>
        <p:nvPicPr>
          <p:cNvPr id="5" name="Picture 4" descr="Fallen offic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965200"/>
            <a:ext cx="6985000" cy="3022600"/>
          </a:xfrm>
          <a:prstGeom prst="rect">
            <a:avLst/>
          </a:prstGeom>
        </p:spPr>
      </p:pic>
    </p:spTree>
    <p:extLst>
      <p:ext uri="{BB962C8B-B14F-4D97-AF65-F5344CB8AC3E}">
        <p14:creationId xmlns:p14="http://schemas.microsoft.com/office/powerpoint/2010/main" val="12612607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In his search to uncover the facts in the case of a convicted murderer, Morris seeks not only to reveal the truth but also to right a wrong, becoming, in essence, a self-proclaimed investigator and a purveyor of justice.</a:t>
            </a:r>
            <a:endParaRPr lang="en-US" dirty="0"/>
          </a:p>
        </p:txBody>
      </p:sp>
    </p:spTree>
    <p:extLst>
      <p:ext uri="{BB962C8B-B14F-4D97-AF65-F5344CB8AC3E}">
        <p14:creationId xmlns:p14="http://schemas.microsoft.com/office/powerpoint/2010/main" val="1982616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Reflexive </a:t>
            </a:r>
            <a:endParaRPr lang="en-US" dirty="0"/>
          </a:p>
        </p:txBody>
      </p:sp>
      <p:sp>
        <p:nvSpPr>
          <p:cNvPr id="3" name="Content Placeholder 2"/>
          <p:cNvSpPr>
            <a:spLocks noGrp="1"/>
          </p:cNvSpPr>
          <p:nvPr>
            <p:ph idx="1"/>
          </p:nvPr>
        </p:nvSpPr>
        <p:spPr>
          <a:xfrm>
            <a:off x="457200" y="4981575"/>
            <a:ext cx="8229600" cy="4525963"/>
          </a:xfrm>
        </p:spPr>
        <p:txBody>
          <a:bodyPr/>
          <a:lstStyle/>
          <a:p>
            <a:r>
              <a:rPr lang="en-US" dirty="0" smtClean="0"/>
              <a:t>Draws attention to formal cinematic processes </a:t>
            </a:r>
          </a:p>
          <a:p>
            <a:endParaRPr lang="en-US" dirty="0"/>
          </a:p>
        </p:txBody>
      </p:sp>
      <p:pic>
        <p:nvPicPr>
          <p:cNvPr id="4" name="Picture 3" descr="TBL-post-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224089"/>
            <a:ext cx="4631414" cy="2474912"/>
          </a:xfrm>
          <a:prstGeom prst="rect">
            <a:avLst/>
          </a:prstGeom>
        </p:spPr>
      </p:pic>
    </p:spTree>
    <p:extLst>
      <p:ext uri="{BB962C8B-B14F-4D97-AF65-F5344CB8AC3E}">
        <p14:creationId xmlns:p14="http://schemas.microsoft.com/office/powerpoint/2010/main" val="12834922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Expressionistic </a:t>
            </a:r>
            <a:endParaRPr lang="en-US" dirty="0"/>
          </a:p>
        </p:txBody>
      </p:sp>
      <p:sp>
        <p:nvSpPr>
          <p:cNvPr id="3" name="Content Placeholder 2"/>
          <p:cNvSpPr>
            <a:spLocks noGrp="1"/>
          </p:cNvSpPr>
          <p:nvPr>
            <p:ph idx="1"/>
          </p:nvPr>
        </p:nvSpPr>
        <p:spPr/>
        <p:txBody>
          <a:bodyPr/>
          <a:lstStyle/>
          <a:p>
            <a:r>
              <a:rPr lang="en-US" dirty="0" smtClean="0"/>
              <a:t>Milkshake sailing through air in slow motion</a:t>
            </a:r>
          </a:p>
          <a:p>
            <a:r>
              <a:rPr lang="en-US" dirty="0" smtClean="0"/>
              <a:t>Stopwatch swinging back and forth</a:t>
            </a:r>
          </a:p>
          <a:p>
            <a:r>
              <a:rPr lang="en-US" dirty="0" smtClean="0"/>
              <a:t>News clippings shown in microscopic close-ups</a:t>
            </a:r>
          </a:p>
          <a:p>
            <a:r>
              <a:rPr lang="en-US" dirty="0" smtClean="0"/>
              <a:t>Stylized</a:t>
            </a:r>
          </a:p>
          <a:p>
            <a:r>
              <a:rPr lang="en-US" dirty="0" smtClean="0"/>
              <a:t>Calls for the viewer to question what they are seeing and reflect on what it means </a:t>
            </a:r>
            <a:endParaRPr lang="en-US" dirty="0"/>
          </a:p>
        </p:txBody>
      </p:sp>
    </p:spTree>
    <p:extLst>
      <p:ext uri="{BB962C8B-B14F-4D97-AF65-F5344CB8AC3E}">
        <p14:creationId xmlns:p14="http://schemas.microsoft.com/office/powerpoint/2010/main" val="1806418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330700"/>
            <a:ext cx="8229600" cy="4525963"/>
          </a:xfrm>
        </p:spPr>
        <p:txBody>
          <a:bodyPr/>
          <a:lstStyle/>
          <a:p>
            <a:r>
              <a:rPr lang="en-US" dirty="0" smtClean="0"/>
              <a:t>Allows Morris to expose the institutionalized “self-deception” that led to Adams’ conviction and life sentence </a:t>
            </a:r>
            <a:endParaRPr lang="en-US" dirty="0"/>
          </a:p>
        </p:txBody>
      </p:sp>
      <p:pic>
        <p:nvPicPr>
          <p:cNvPr id="4" name="Picture 3" descr="Red 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431" y="644258"/>
            <a:ext cx="5964693" cy="3482653"/>
          </a:xfrm>
          <a:prstGeom prst="rect">
            <a:avLst/>
          </a:prstGeom>
        </p:spPr>
      </p:pic>
    </p:spTree>
    <p:extLst>
      <p:ext uri="{BB962C8B-B14F-4D97-AF65-F5344CB8AC3E}">
        <p14:creationId xmlns:p14="http://schemas.microsoft.com/office/powerpoint/2010/main" val="16537007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Re-enactments </a:t>
            </a:r>
            <a:endParaRPr lang="en-US" dirty="0"/>
          </a:p>
        </p:txBody>
      </p:sp>
      <p:sp>
        <p:nvSpPr>
          <p:cNvPr id="3" name="Content Placeholder 2"/>
          <p:cNvSpPr>
            <a:spLocks noGrp="1"/>
          </p:cNvSpPr>
          <p:nvPr>
            <p:ph idx="1"/>
          </p:nvPr>
        </p:nvSpPr>
        <p:spPr>
          <a:xfrm>
            <a:off x="346075" y="3695700"/>
            <a:ext cx="8229600" cy="4525963"/>
          </a:xfrm>
        </p:spPr>
        <p:txBody>
          <a:bodyPr/>
          <a:lstStyle/>
          <a:p>
            <a:r>
              <a:rPr lang="en-US" dirty="0" smtClean="0"/>
              <a:t>Errol Morris’ crime re-enactments were meant to be hypnotic and expressive</a:t>
            </a:r>
          </a:p>
          <a:p>
            <a:r>
              <a:rPr lang="en-US" dirty="0" smtClean="0"/>
              <a:t>Draw attention to varying viewpoints</a:t>
            </a:r>
          </a:p>
          <a:p>
            <a:r>
              <a:rPr lang="en-US" dirty="0" smtClean="0"/>
              <a:t>The style has been used in countless “true-crime” shows since </a:t>
            </a:r>
            <a:endParaRPr lang="en-US" dirty="0"/>
          </a:p>
        </p:txBody>
      </p:sp>
      <p:pic>
        <p:nvPicPr>
          <p:cNvPr id="4" name="Picture 3" descr="Flying milkshak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231900"/>
            <a:ext cx="3289300" cy="2463800"/>
          </a:xfrm>
          <a:prstGeom prst="rect">
            <a:avLst/>
          </a:prstGeom>
        </p:spPr>
      </p:pic>
    </p:spTree>
    <p:extLst>
      <p:ext uri="{BB962C8B-B14F-4D97-AF65-F5344CB8AC3E}">
        <p14:creationId xmlns:p14="http://schemas.microsoft.com/office/powerpoint/2010/main" val="10152466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Errol Morris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Morris’ films have won many awards, including an Academy Award for Best Documentary Feature, an Emmy, the Grand Jury Prize at Sundance Film Festival, the Silver Bear at Berlin International Film Festival, the Golden Horse at the Taiwan International Film Festival and the Edgar from the Mystery Writers of America.</a:t>
            </a:r>
          </a:p>
          <a:p>
            <a:endParaRPr lang="en-US" dirty="0"/>
          </a:p>
          <a:p>
            <a:r>
              <a:rPr lang="en-US" dirty="0" smtClean="0"/>
              <a:t>The Tin Blue Line is one of the most acclaimed documentaries ever made </a:t>
            </a:r>
            <a:endParaRPr lang="en-US" dirty="0"/>
          </a:p>
        </p:txBody>
      </p:sp>
    </p:spTree>
    <p:extLst>
      <p:ext uri="{BB962C8B-B14F-4D97-AF65-F5344CB8AC3E}">
        <p14:creationId xmlns:p14="http://schemas.microsoft.com/office/powerpoint/2010/main" val="14923333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Errol Morris</a:t>
            </a:r>
            <a:endParaRPr lang="en-US" dirty="0"/>
          </a:p>
        </p:txBody>
      </p:sp>
      <p:sp>
        <p:nvSpPr>
          <p:cNvPr id="3" name="Content Placeholder 2"/>
          <p:cNvSpPr>
            <a:spLocks noGrp="1"/>
          </p:cNvSpPr>
          <p:nvPr>
            <p:ph idx="1"/>
          </p:nvPr>
        </p:nvSpPr>
        <p:spPr/>
        <p:txBody>
          <a:bodyPr/>
          <a:lstStyle/>
          <a:p>
            <a:pPr marL="0" indent="0">
              <a:buNone/>
            </a:pPr>
            <a:r>
              <a:rPr lang="en-US" dirty="0" smtClean="0"/>
              <a:t>He is a graduate of the University of Wisconsin-Madison and was a graduate student at Princeton University and the University of California-Berkeley.</a:t>
            </a:r>
          </a:p>
          <a:p>
            <a:pPr marL="0" indent="0">
              <a:buNone/>
            </a:pPr>
            <a:endParaRPr lang="en-US" dirty="0"/>
          </a:p>
          <a:p>
            <a:pPr marL="0" indent="0">
              <a:buNone/>
            </a:pPr>
            <a:r>
              <a:rPr lang="en-US" dirty="0" smtClean="0"/>
              <a:t>Went to a variety of graduate school programs, and after attending Berkeley for some time became a regular at the Pacific Film Archives</a:t>
            </a:r>
            <a:endParaRPr lang="en-US" dirty="0"/>
          </a:p>
        </p:txBody>
      </p:sp>
    </p:spTree>
    <p:extLst>
      <p:ext uri="{BB962C8B-B14F-4D97-AF65-F5344CB8AC3E}">
        <p14:creationId xmlns:p14="http://schemas.microsoft.com/office/powerpoint/2010/main" val="11844446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1075"/>
            <a:ext cx="8229600" cy="4525963"/>
          </a:xfrm>
        </p:spPr>
        <p:txBody>
          <a:bodyPr/>
          <a:lstStyle/>
          <a:p>
            <a:r>
              <a:rPr lang="en-US" dirty="0" smtClean="0"/>
              <a:t>Made two features (narratives) before making The </a:t>
            </a:r>
            <a:r>
              <a:rPr lang="en-US" i="1" dirty="0" smtClean="0"/>
              <a:t>Thin Blue Line</a:t>
            </a:r>
          </a:p>
          <a:p>
            <a:r>
              <a:rPr lang="en-US" i="1" dirty="0" smtClean="0"/>
              <a:t>Morris was interested in Dr. James </a:t>
            </a:r>
            <a:r>
              <a:rPr lang="en-US" i="1" dirty="0" err="1" smtClean="0"/>
              <a:t>Grigson</a:t>
            </a:r>
            <a:r>
              <a:rPr lang="en-US" i="1" dirty="0" smtClean="0"/>
              <a:t>, a psychiatrist in Dallas.  </a:t>
            </a:r>
          </a:p>
          <a:p>
            <a:r>
              <a:rPr lang="en-US" i="1" dirty="0" smtClean="0"/>
              <a:t>Met Randall Dale Adams (was unconvinced of his innocence)</a:t>
            </a:r>
          </a:p>
          <a:p>
            <a:r>
              <a:rPr lang="en-US" i="1" dirty="0" smtClean="0"/>
              <a:t>Not sure after reading transcripts and meeting David Harris </a:t>
            </a:r>
          </a:p>
          <a:p>
            <a:endParaRPr lang="en-US" i="1" dirty="0"/>
          </a:p>
        </p:txBody>
      </p:sp>
    </p:spTree>
    <p:extLst>
      <p:ext uri="{BB962C8B-B14F-4D97-AF65-F5344CB8AC3E}">
        <p14:creationId xmlns:p14="http://schemas.microsoft.com/office/powerpoint/2010/main" val="1935543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400048" cy="1162050"/>
          </a:xfrm>
        </p:spPr>
        <p:txBody>
          <a:bodyPr>
            <a:noAutofit/>
          </a:bodyPr>
          <a:lstStyle/>
          <a:p>
            <a:r>
              <a:rPr lang="en-US" sz="2800" dirty="0" smtClean="0"/>
              <a:t>The news of the day </a:t>
            </a:r>
            <a:endParaRPr lang="en-US" sz="2800" dirty="0"/>
          </a:p>
        </p:txBody>
      </p:sp>
      <p:pic>
        <p:nvPicPr>
          <p:cNvPr id="5" name="Content Placeholder 4"/>
          <p:cNvPicPr>
            <a:picLocks noGrp="1" noChangeAspect="1"/>
          </p:cNvPicPr>
          <p:nvPr>
            <p:ph idx="1"/>
          </p:nvPr>
        </p:nvPicPr>
        <p:blipFill>
          <a:blip r:embed="rId2"/>
          <a:srcRect t="4596" b="4596"/>
          <a:stretch>
            <a:fillRect/>
          </a:stretch>
        </p:blipFill>
        <p:spPr>
          <a:xfrm>
            <a:off x="3857248" y="539609"/>
            <a:ext cx="4389205" cy="5025776"/>
          </a:xfrm>
        </p:spPr>
      </p:pic>
      <p:sp>
        <p:nvSpPr>
          <p:cNvPr id="4" name="Text Placeholder 3"/>
          <p:cNvSpPr>
            <a:spLocks noGrp="1"/>
          </p:cNvSpPr>
          <p:nvPr>
            <p:ph type="body" sz="half" idx="2"/>
          </p:nvPr>
        </p:nvSpPr>
        <p:spPr>
          <a:xfrm>
            <a:off x="0" y="1449614"/>
            <a:ext cx="3641271" cy="4704443"/>
          </a:xfrm>
        </p:spPr>
        <p:txBody>
          <a:bodyPr/>
          <a:lstStyle/>
          <a:p>
            <a:r>
              <a:rPr lang="en-US" dirty="0" smtClean="0"/>
              <a:t>Comes from the telegraph</a:t>
            </a:r>
          </a:p>
          <a:p>
            <a:endParaRPr lang="en-US" dirty="0" smtClean="0"/>
          </a:p>
          <a:p>
            <a:r>
              <a:rPr lang="en-US" dirty="0" smtClean="0"/>
              <a:t>And is continued through the news media </a:t>
            </a:r>
          </a:p>
          <a:p>
            <a:endParaRPr lang="en-US" dirty="0" smtClean="0"/>
          </a:p>
          <a:p>
            <a:r>
              <a:rPr lang="en-US" dirty="0" smtClean="0"/>
              <a:t>Made it possible to move decontextualized information across vast distances </a:t>
            </a:r>
          </a:p>
          <a:p>
            <a:endParaRPr lang="en-US" dirty="0"/>
          </a:p>
          <a:p>
            <a:r>
              <a:rPr lang="en-US" dirty="0" smtClean="0"/>
              <a:t>Without a medium to create its form, the news of the day does not </a:t>
            </a:r>
            <a:r>
              <a:rPr lang="en-US" dirty="0" smtClean="0"/>
              <a:t>exist</a:t>
            </a:r>
          </a:p>
          <a:p>
            <a:endParaRPr lang="en-US" dirty="0"/>
          </a:p>
          <a:p>
            <a:r>
              <a:rPr lang="en-US" dirty="0" smtClean="0"/>
              <a:t>Aligns with </a:t>
            </a:r>
            <a:r>
              <a:rPr lang="en-US" dirty="0"/>
              <a:t>Marshall </a:t>
            </a:r>
            <a:r>
              <a:rPr lang="en-US" dirty="0" smtClean="0"/>
              <a:t>McLuhan in this instance</a:t>
            </a:r>
            <a:endParaRPr lang="en-US" dirty="0"/>
          </a:p>
          <a:p>
            <a:endParaRPr lang="en-US" dirty="0" smtClean="0"/>
          </a:p>
          <a:p>
            <a:r>
              <a:rPr lang="en-US" dirty="0" smtClean="0"/>
              <a:t>Postman </a:t>
            </a:r>
            <a:r>
              <a:rPr lang="en-US" dirty="0" smtClean="0"/>
              <a:t>agrees that the clearest way to see through a culture is to look at its tools of conversation </a:t>
            </a:r>
          </a:p>
        </p:txBody>
      </p:sp>
      <p:sp>
        <p:nvSpPr>
          <p:cNvPr id="6" name="TextBox 5"/>
          <p:cNvSpPr txBox="1"/>
          <p:nvPr/>
        </p:nvSpPr>
        <p:spPr>
          <a:xfrm>
            <a:off x="3857248" y="5741151"/>
            <a:ext cx="4593015" cy="923330"/>
          </a:xfrm>
          <a:prstGeom prst="rect">
            <a:avLst/>
          </a:prstGeom>
          <a:noFill/>
        </p:spPr>
        <p:txBody>
          <a:bodyPr wrap="square" rtlCol="0">
            <a:spAutoFit/>
          </a:bodyPr>
          <a:lstStyle/>
          <a:p>
            <a:r>
              <a:rPr lang="en-US" dirty="0" smtClean="0"/>
              <a:t>William Fothergill Cooke and Charles Wheatstone's electric telegraph ("needle telegraph") from 1837 </a:t>
            </a:r>
            <a:endParaRPr lang="en-US" dirty="0"/>
          </a:p>
        </p:txBody>
      </p:sp>
    </p:spTree>
    <p:extLst>
      <p:ext uri="{BB962C8B-B14F-4D97-AF65-F5344CB8AC3E}">
        <p14:creationId xmlns:p14="http://schemas.microsoft.com/office/powerpoint/2010/main" val="40476304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At the time Morris was a private detective </a:t>
            </a:r>
          </a:p>
          <a:p>
            <a:r>
              <a:rPr lang="en-US" dirty="0" smtClean="0"/>
              <a:t>Put together his skills with his interest in film </a:t>
            </a:r>
          </a:p>
          <a:p>
            <a:r>
              <a:rPr lang="en-US" dirty="0" smtClean="0"/>
              <a:t>His un-edited interviews were used in Adams’ appeal hearing</a:t>
            </a:r>
          </a:p>
          <a:p>
            <a:r>
              <a:rPr lang="en-US" dirty="0" smtClean="0"/>
              <a:t>Prosecution witnesses’ contradictions</a:t>
            </a:r>
            <a:endParaRPr lang="en-US" dirty="0"/>
          </a:p>
        </p:txBody>
      </p:sp>
    </p:spTree>
    <p:extLst>
      <p:ext uri="{BB962C8B-B14F-4D97-AF65-F5344CB8AC3E}">
        <p14:creationId xmlns:p14="http://schemas.microsoft.com/office/powerpoint/2010/main" val="20699763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Films Grafted Together”</a:t>
            </a:r>
            <a:endParaRPr lang="en-US" dirty="0"/>
          </a:p>
        </p:txBody>
      </p:sp>
      <p:sp>
        <p:nvSpPr>
          <p:cNvPr id="3" name="Content Placeholder 2"/>
          <p:cNvSpPr>
            <a:spLocks noGrp="1"/>
          </p:cNvSpPr>
          <p:nvPr>
            <p:ph idx="1"/>
          </p:nvPr>
        </p:nvSpPr>
        <p:spPr/>
        <p:txBody>
          <a:bodyPr/>
          <a:lstStyle/>
          <a:p>
            <a:r>
              <a:rPr lang="en-US" dirty="0" smtClean="0"/>
              <a:t>Simplest terms:  “Did he do it or not?”</a:t>
            </a:r>
          </a:p>
          <a:p>
            <a:r>
              <a:rPr lang="en-US" dirty="0" smtClean="0"/>
              <a:t>The film is also an essay on false history</a:t>
            </a:r>
          </a:p>
          <a:p>
            <a:r>
              <a:rPr lang="en-US" dirty="0" smtClean="0"/>
              <a:t>A group of people, literally everyone, believed a version of the world that was entirely wrong.</a:t>
            </a:r>
          </a:p>
          <a:p>
            <a:r>
              <a:rPr lang="en-US" dirty="0" smtClean="0"/>
              <a:t>His accidental investigation of the story provided a different version of what happened </a:t>
            </a:r>
            <a:endParaRPr lang="en-US" dirty="0"/>
          </a:p>
        </p:txBody>
      </p:sp>
    </p:spTree>
    <p:extLst>
      <p:ext uri="{BB962C8B-B14F-4D97-AF65-F5344CB8AC3E}">
        <p14:creationId xmlns:p14="http://schemas.microsoft.com/office/powerpoint/2010/main" val="8581893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Give an example of the film being reflexive</a:t>
            </a:r>
          </a:p>
          <a:p>
            <a:r>
              <a:rPr lang="en-US" dirty="0" smtClean="0"/>
              <a:t>Give an example of the film being expressionist</a:t>
            </a:r>
          </a:p>
          <a:p>
            <a:r>
              <a:rPr lang="en-US" dirty="0" smtClean="0"/>
              <a:t>How did your understanding of truth shift throughout the film?  </a:t>
            </a:r>
            <a:endParaRPr lang="en-US" dirty="0"/>
          </a:p>
        </p:txBody>
      </p:sp>
    </p:spTree>
    <p:extLst>
      <p:ext uri="{BB962C8B-B14F-4D97-AF65-F5344CB8AC3E}">
        <p14:creationId xmlns:p14="http://schemas.microsoft.com/office/powerpoint/2010/main" val="10884843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73241" y="534311"/>
            <a:ext cx="8229600" cy="1143000"/>
          </a:xfrm>
        </p:spPr>
        <p:txBody>
          <a:bodyPr/>
          <a:lstStyle/>
          <a:p>
            <a:r>
              <a:rPr lang="en-US" dirty="0" smtClean="0"/>
              <a:t>Metaphor </a:t>
            </a:r>
            <a:endParaRPr lang="en-US" dirty="0"/>
          </a:p>
        </p:txBody>
      </p:sp>
      <p:sp>
        <p:nvSpPr>
          <p:cNvPr id="6" name="Content Placeholder 5"/>
          <p:cNvSpPr>
            <a:spLocks noGrp="1"/>
          </p:cNvSpPr>
          <p:nvPr>
            <p:ph idx="1"/>
          </p:nvPr>
        </p:nvSpPr>
        <p:spPr>
          <a:xfrm>
            <a:off x="101112" y="1645406"/>
            <a:ext cx="4405573" cy="5212594"/>
          </a:xfrm>
        </p:spPr>
        <p:txBody>
          <a:bodyPr>
            <a:normAutofit/>
          </a:bodyPr>
          <a:lstStyle/>
          <a:p>
            <a:r>
              <a:rPr lang="en-US" sz="1600" dirty="0" smtClean="0"/>
              <a:t>Suggests what a thing is like by comparing it to something else </a:t>
            </a:r>
          </a:p>
          <a:p>
            <a:r>
              <a:rPr lang="en-US" sz="1600" dirty="0" smtClean="0"/>
              <a:t>Now metaphors are far more complex</a:t>
            </a:r>
          </a:p>
          <a:p>
            <a:r>
              <a:rPr lang="en-US" sz="1600" dirty="0" smtClean="0"/>
              <a:t>Symbolism as communication rather than critical thinking </a:t>
            </a:r>
            <a:endParaRPr lang="en-US" sz="1600" dirty="0" smtClean="0"/>
          </a:p>
          <a:p>
            <a:r>
              <a:rPr lang="en-US" sz="1600" dirty="0" smtClean="0"/>
              <a:t>Postman associates linear thinking in reading with critical thinking</a:t>
            </a:r>
            <a:endParaRPr lang="en-US" sz="1600" dirty="0" smtClean="0"/>
          </a:p>
        </p:txBody>
      </p:sp>
      <p:pic>
        <p:nvPicPr>
          <p:cNvPr id="7" name="Picture 6"/>
          <p:cNvPicPr>
            <a:picLocks noChangeAspect="1"/>
          </p:cNvPicPr>
          <p:nvPr/>
        </p:nvPicPr>
        <p:blipFill>
          <a:blip r:embed="rId2"/>
          <a:stretch>
            <a:fillRect/>
          </a:stretch>
        </p:blipFill>
        <p:spPr>
          <a:xfrm>
            <a:off x="4757529" y="1645406"/>
            <a:ext cx="3929271" cy="2681265"/>
          </a:xfrm>
          <a:prstGeom prst="rect">
            <a:avLst/>
          </a:prstGeom>
        </p:spPr>
      </p:pic>
    </p:spTree>
    <p:extLst>
      <p:ext uri="{BB962C8B-B14F-4D97-AF65-F5344CB8AC3E}">
        <p14:creationId xmlns:p14="http://schemas.microsoft.com/office/powerpoint/2010/main" val="325456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Medium vs. Metaphor </a:t>
            </a:r>
            <a:endParaRPr lang="en-US" dirty="0"/>
          </a:p>
        </p:txBody>
      </p:sp>
      <p:sp>
        <p:nvSpPr>
          <p:cNvPr id="6" name="Content Placeholder 5"/>
          <p:cNvSpPr>
            <a:spLocks noGrp="1"/>
          </p:cNvSpPr>
          <p:nvPr>
            <p:ph idx="1"/>
          </p:nvPr>
        </p:nvSpPr>
        <p:spPr>
          <a:xfrm>
            <a:off x="137401" y="1600200"/>
            <a:ext cx="8078250" cy="4846464"/>
          </a:xfrm>
        </p:spPr>
        <p:txBody>
          <a:bodyPr>
            <a:normAutofit fontScale="85000" lnSpcReduction="20000"/>
          </a:bodyPr>
          <a:lstStyle/>
          <a:p>
            <a:r>
              <a:rPr lang="en-US" dirty="0" smtClean="0"/>
              <a:t>Message: denotes a specific, concrete statement about the world </a:t>
            </a:r>
          </a:p>
          <a:p>
            <a:endParaRPr lang="en-US" dirty="0" smtClean="0"/>
          </a:p>
          <a:p>
            <a:r>
              <a:rPr lang="en-US" dirty="0" smtClean="0"/>
              <a:t>Our current forms of media, including the symbols through which they permit conversation, do not make such statements.  </a:t>
            </a:r>
          </a:p>
          <a:p>
            <a:endParaRPr lang="en-US" dirty="0"/>
          </a:p>
          <a:p>
            <a:r>
              <a:rPr lang="en-US" dirty="0" smtClean="0"/>
              <a:t>They are more like metaphors, working by unobtrusive but powerful implication to enforce their special definitions of reality </a:t>
            </a:r>
          </a:p>
          <a:p>
            <a:endParaRPr lang="en-US" dirty="0"/>
          </a:p>
          <a:p>
            <a:r>
              <a:rPr lang="en-US" dirty="0" smtClean="0">
                <a:hlinkClick r:id="rId2"/>
              </a:rPr>
              <a:t>Metaphor for American=Sizzler promotional video </a:t>
            </a:r>
            <a:endParaRPr lang="en-US" dirty="0"/>
          </a:p>
        </p:txBody>
      </p:sp>
    </p:spTree>
    <p:extLst>
      <p:ext uri="{BB962C8B-B14F-4D97-AF65-F5344CB8AC3E}">
        <p14:creationId xmlns:p14="http://schemas.microsoft.com/office/powerpoint/2010/main" val="11488977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1842" y="56112"/>
            <a:ext cx="8229600" cy="1143000"/>
          </a:xfrm>
        </p:spPr>
        <p:txBody>
          <a:bodyPr/>
          <a:lstStyle/>
          <a:p>
            <a:r>
              <a:rPr lang="en-US" dirty="0" smtClean="0"/>
              <a:t>Media and Truth </a:t>
            </a:r>
            <a:endParaRPr lang="en-US" dirty="0"/>
          </a:p>
        </p:txBody>
      </p:sp>
      <p:sp>
        <p:nvSpPr>
          <p:cNvPr id="3" name="Content Placeholder 2"/>
          <p:cNvSpPr>
            <a:spLocks noGrp="1"/>
          </p:cNvSpPr>
          <p:nvPr>
            <p:ph idx="1"/>
          </p:nvPr>
        </p:nvSpPr>
        <p:spPr>
          <a:xfrm>
            <a:off x="603394" y="4029146"/>
            <a:ext cx="7327650" cy="2695235"/>
          </a:xfrm>
        </p:spPr>
        <p:txBody>
          <a:bodyPr>
            <a:normAutofit fontScale="55000" lnSpcReduction="20000"/>
          </a:bodyPr>
          <a:lstStyle/>
          <a:p>
            <a:r>
              <a:rPr lang="en-US" dirty="0" smtClean="0"/>
              <a:t>There is no one way to know truth</a:t>
            </a:r>
          </a:p>
          <a:p>
            <a:pPr marL="0" indent="0">
              <a:buNone/>
            </a:pPr>
            <a:r>
              <a:rPr lang="en-US" dirty="0" smtClean="0"/>
              <a:t> </a:t>
            </a:r>
          </a:p>
          <a:p>
            <a:r>
              <a:rPr lang="en-US" dirty="0" smtClean="0"/>
              <a:t>A civilization’s media will determine that culture’s understanding of truth </a:t>
            </a:r>
          </a:p>
          <a:p>
            <a:endParaRPr lang="en-US" dirty="0" smtClean="0"/>
          </a:p>
          <a:p>
            <a:r>
              <a:rPr lang="en-US" dirty="0" smtClean="0"/>
              <a:t>Primitive oral cultures will value someone who has the ability to remember proverbs</a:t>
            </a:r>
          </a:p>
          <a:p>
            <a:endParaRPr lang="en-US" dirty="0" smtClean="0"/>
          </a:p>
          <a:p>
            <a:r>
              <a:rPr lang="en-US" dirty="0" smtClean="0"/>
              <a:t>A written culture may find proverbs quaint and value written word as the way to truth</a:t>
            </a:r>
          </a:p>
          <a:p>
            <a:endParaRPr lang="en-US" dirty="0"/>
          </a:p>
        </p:txBody>
      </p:sp>
      <p:pic>
        <p:nvPicPr>
          <p:cNvPr id="4" name="Picture 3" descr="screen shot 2015-08-20 at 8.33.18 a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394" y="1117469"/>
            <a:ext cx="5342850" cy="2672825"/>
          </a:xfrm>
          <a:prstGeom prst="rect">
            <a:avLst/>
          </a:prstGeom>
        </p:spPr>
      </p:pic>
    </p:spTree>
    <p:extLst>
      <p:ext uri="{BB962C8B-B14F-4D97-AF65-F5344CB8AC3E}">
        <p14:creationId xmlns:p14="http://schemas.microsoft.com/office/powerpoint/2010/main" val="12692408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“Truth, like time itself, is a product of a conversation man has with himself about and through the techniques of communication he has invented.” </a:t>
            </a:r>
          </a:p>
          <a:p>
            <a:endParaRPr lang="en-US" dirty="0"/>
          </a:p>
          <a:p>
            <a:r>
              <a:rPr lang="en-US" dirty="0" smtClean="0"/>
              <a:t>“Some ways of truth-telling are better than others, and therefore have a healthier influence on the cultures that adopt them.”</a:t>
            </a:r>
          </a:p>
          <a:p>
            <a:endParaRPr lang="en-US" dirty="0"/>
          </a:p>
        </p:txBody>
      </p:sp>
    </p:spTree>
    <p:extLst>
      <p:ext uri="{BB962C8B-B14F-4D97-AF65-F5344CB8AC3E}">
        <p14:creationId xmlns:p14="http://schemas.microsoft.com/office/powerpoint/2010/main" val="36409986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TV</a:t>
            </a:r>
            <a:endParaRPr lang="en-US" dirty="0"/>
          </a:p>
        </p:txBody>
      </p:sp>
      <p:sp>
        <p:nvSpPr>
          <p:cNvPr id="3" name="Content Placeholder 2"/>
          <p:cNvSpPr>
            <a:spLocks noGrp="1"/>
          </p:cNvSpPr>
          <p:nvPr>
            <p:ph idx="1"/>
          </p:nvPr>
        </p:nvSpPr>
        <p:spPr>
          <a:xfrm>
            <a:off x="190679" y="1798970"/>
            <a:ext cx="4195152" cy="2940584"/>
          </a:xfrm>
        </p:spPr>
        <p:txBody>
          <a:bodyPr>
            <a:normAutofit fontScale="62500" lnSpcReduction="20000"/>
          </a:bodyPr>
          <a:lstStyle/>
          <a:p>
            <a:r>
              <a:rPr lang="en-US" dirty="0" smtClean="0"/>
              <a:t>Postman speaks highly of TV as a form of entertainment</a:t>
            </a:r>
          </a:p>
          <a:p>
            <a:endParaRPr lang="en-US" dirty="0" smtClean="0"/>
          </a:p>
          <a:p>
            <a:r>
              <a:rPr lang="en-US" dirty="0" smtClean="0"/>
              <a:t>His concern is that entertainment has become a dominant form of communication </a:t>
            </a:r>
          </a:p>
          <a:p>
            <a:pPr marL="0" indent="0">
              <a:buNone/>
            </a:pPr>
            <a:endParaRPr lang="en-US" dirty="0" smtClean="0"/>
          </a:p>
          <a:p>
            <a:r>
              <a:rPr lang="en-US" dirty="0" smtClean="0"/>
              <a:t>Television influences: politics, education, religion, and journalism</a:t>
            </a:r>
            <a:endParaRPr lang="en-US" dirty="0"/>
          </a:p>
        </p:txBody>
      </p:sp>
      <p:pic>
        <p:nvPicPr>
          <p:cNvPr id="4" name="Picture 3"/>
          <p:cNvPicPr>
            <a:picLocks noChangeAspect="1"/>
          </p:cNvPicPr>
          <p:nvPr/>
        </p:nvPicPr>
        <p:blipFill>
          <a:blip r:embed="rId2"/>
          <a:stretch>
            <a:fillRect/>
          </a:stretch>
        </p:blipFill>
        <p:spPr>
          <a:xfrm>
            <a:off x="4884030" y="1798970"/>
            <a:ext cx="4259970" cy="2830819"/>
          </a:xfrm>
          <a:prstGeom prst="rect">
            <a:avLst/>
          </a:prstGeom>
        </p:spPr>
      </p:pic>
    </p:spTree>
    <p:extLst>
      <p:ext uri="{BB962C8B-B14F-4D97-AF65-F5344CB8AC3E}">
        <p14:creationId xmlns:p14="http://schemas.microsoft.com/office/powerpoint/2010/main" val="17026146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Typographic Mind </a:t>
            </a:r>
            <a:endParaRPr lang="en-US" dirty="0"/>
          </a:p>
        </p:txBody>
      </p:sp>
      <p:sp>
        <p:nvSpPr>
          <p:cNvPr id="3" name="Content Placeholder 2"/>
          <p:cNvSpPr>
            <a:spLocks noGrp="1"/>
          </p:cNvSpPr>
          <p:nvPr>
            <p:ph idx="1"/>
          </p:nvPr>
        </p:nvSpPr>
        <p:spPr/>
        <p:txBody>
          <a:bodyPr>
            <a:normAutofit/>
          </a:bodyPr>
          <a:lstStyle/>
          <a:p>
            <a:r>
              <a:rPr lang="en-US" dirty="0" smtClean="0"/>
              <a:t>Colonial-mid nineteenth century</a:t>
            </a:r>
          </a:p>
          <a:p>
            <a:r>
              <a:rPr lang="en-US" dirty="0" smtClean="0"/>
              <a:t>Early Americans were a literate culture</a:t>
            </a:r>
          </a:p>
          <a:p>
            <a:r>
              <a:rPr lang="en-US" dirty="0" smtClean="0"/>
              <a:t>Written </a:t>
            </a:r>
            <a:r>
              <a:rPr lang="en-US" dirty="0" smtClean="0"/>
              <a:t>word is rational discourse </a:t>
            </a:r>
          </a:p>
          <a:p>
            <a:r>
              <a:rPr lang="en-US" dirty="0" smtClean="0"/>
              <a:t>A written argument provides, exposition and makes points that are explained</a:t>
            </a:r>
          </a:p>
          <a:p>
            <a:r>
              <a:rPr lang="en-US" dirty="0" smtClean="0"/>
              <a:t>The reader makes a judgment about whether the statements are true or false (based on supporting evidence) </a:t>
            </a:r>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473833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14003</TotalTime>
  <Words>1348</Words>
  <Application>Microsoft Macintosh PowerPoint</Application>
  <PresentationFormat>On-screen Show (4:3)</PresentationFormat>
  <Paragraphs>149</Paragraphs>
  <Slides>32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Calibri</vt:lpstr>
      <vt:lpstr>Arial</vt:lpstr>
      <vt:lpstr>Office Theme</vt:lpstr>
      <vt:lpstr>William Howard Taft (27th President)</vt:lpstr>
      <vt:lpstr>Television </vt:lpstr>
      <vt:lpstr>The news of the day </vt:lpstr>
      <vt:lpstr>Metaphor </vt:lpstr>
      <vt:lpstr>Medium vs. Metaphor </vt:lpstr>
      <vt:lpstr>Media and Truth </vt:lpstr>
      <vt:lpstr>PowerPoint Presentation</vt:lpstr>
      <vt:lpstr>TV</vt:lpstr>
      <vt:lpstr>Typographic Mind </vt:lpstr>
      <vt:lpstr>The Telegraph and the News of the Day </vt:lpstr>
      <vt:lpstr>Serial: The Alibi (Exposition)</vt:lpstr>
      <vt:lpstr>As a crime reporter or a lawyer </vt:lpstr>
      <vt:lpstr>To write a crime story</vt:lpstr>
      <vt:lpstr>What is the exposition setting the listener up for?</vt:lpstr>
      <vt:lpstr>The groundwork for a good story </vt:lpstr>
      <vt:lpstr>They were not building the foundation for finding the truth</vt:lpstr>
      <vt:lpstr>Arousing Suspicion </vt:lpstr>
      <vt:lpstr>Humanization of the Invisible </vt:lpstr>
      <vt:lpstr>The Thin Blue Line (1988)</vt:lpstr>
      <vt:lpstr>Documentary </vt:lpstr>
      <vt:lpstr>PowerPoint Presentation</vt:lpstr>
      <vt:lpstr>PowerPoint Presentation</vt:lpstr>
      <vt:lpstr>Reflexive </vt:lpstr>
      <vt:lpstr>Expressionistic </vt:lpstr>
      <vt:lpstr>PowerPoint Presentation</vt:lpstr>
      <vt:lpstr>Re-enactments </vt:lpstr>
      <vt:lpstr>Errol Morris </vt:lpstr>
      <vt:lpstr>Errol Morris</vt:lpstr>
      <vt:lpstr>PowerPoint Presentation</vt:lpstr>
      <vt:lpstr>PowerPoint Presentation</vt:lpstr>
      <vt:lpstr>“Two Films Grafted Together”</vt:lpstr>
      <vt:lpstr>PowerPoint Presentation</vt:lpstr>
    </vt:vector>
  </TitlesOfParts>
  <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David Simon and Ed Burns</dc:title>
  <dc:creator>Microsoft Office User</dc:creator>
  <cp:lastModifiedBy>Microsoft Office User</cp:lastModifiedBy>
  <cp:revision>21</cp:revision>
  <dcterms:created xsi:type="dcterms:W3CDTF">2015-02-01T02:13:04Z</dcterms:created>
  <dcterms:modified xsi:type="dcterms:W3CDTF">2017-07-09T23:26:04Z</dcterms:modified>
</cp:coreProperties>
</file>