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gif" ContentType="image/gif"/>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5"/>
  </p:notesMasterIdLst>
  <p:sldIdLst>
    <p:sldId id="257" r:id="rId2"/>
    <p:sldId id="258" r:id="rId3"/>
    <p:sldId id="259" r:id="rId4"/>
    <p:sldId id="260" r:id="rId5"/>
    <p:sldId id="261" r:id="rId6"/>
    <p:sldId id="281" r:id="rId7"/>
    <p:sldId id="282" r:id="rId8"/>
    <p:sldId id="283" r:id="rId9"/>
    <p:sldId id="284" r:id="rId10"/>
    <p:sldId id="320" r:id="rId11"/>
    <p:sldId id="319"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5"/>
    <p:restoredTop sz="97406"/>
  </p:normalViewPr>
  <p:slideViewPr>
    <p:cSldViewPr snapToGrid="0" snapToObjects="1">
      <p:cViewPr varScale="1">
        <p:scale>
          <a:sx n="81" d="100"/>
          <a:sy n="81" d="100"/>
        </p:scale>
        <p:origin x="200" y="23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notesMaster" Target="notesMasters/notesMaster1.xml"/><Relationship Id="rId66" Type="http://schemas.openxmlformats.org/officeDocument/2006/relationships/presProps" Target="presProps.xml"/><Relationship Id="rId67" Type="http://schemas.openxmlformats.org/officeDocument/2006/relationships/viewProps" Target="viewProps.xml"/><Relationship Id="rId68" Type="http://schemas.openxmlformats.org/officeDocument/2006/relationships/theme" Target="theme/theme1.xml"/><Relationship Id="rId69"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4C9FCA-675A-0F4F-81B3-40595474F3F1}" type="datetimeFigureOut">
              <a:rPr lang="en-US" smtClean="0"/>
              <a:t>12/1/15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A87FB6-C3AE-8A49-96E5-700B95E0BA67}" type="slidenum">
              <a:rPr lang="en-US" smtClean="0"/>
              <a:t>‹#›</a:t>
            </a:fld>
            <a:endParaRPr lang="en-US"/>
          </a:p>
        </p:txBody>
      </p:sp>
    </p:spTree>
    <p:extLst>
      <p:ext uri="{BB962C8B-B14F-4D97-AF65-F5344CB8AC3E}">
        <p14:creationId xmlns:p14="http://schemas.microsoft.com/office/powerpoint/2010/main" val="479353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Furthermore, it guarantees the function of power, even when there is no one actually asserting it. It is in this respect that the </a:t>
            </a:r>
            <a:r>
              <a:rPr lang="en-US" dirty="0" err="1" smtClean="0"/>
              <a:t>Panopticon</a:t>
            </a:r>
            <a:r>
              <a:rPr lang="en-US" dirty="0" smtClean="0"/>
              <a:t> functions automatically. </a:t>
            </a:r>
          </a:p>
          <a:p>
            <a:r>
              <a:rPr lang="en-US" dirty="0" smtClean="0"/>
              <a:t>This design is also applicable for a laboratory. "It could be used as a machine to carry out experiments, to alter behavior  to train or correct individuals."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 it is in fact a figure of political technology that may and must be detached from any specific use.”</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 Each individual, in his place, is securely confined to a cell from which he is seen from the front by the supervisor; but the side walls prevent him from coming into contact with his companions. He is seen, but he does not see; he is the object of information, never a subject in communication. The arrangement of his room, opposite the central tower, imposes on him an axial visibility; but the divisions of the ring, those separated cells, imply a lateral invisibility. And this invisibility is a guarantee of order. If the inmates are convicts, there is no danger of a plot, an attempt at collective escape, the planning of new crimes for the future, bad reciprocal influences; if they are patients, there is no danger of contagion; if they are madmen there is no risk of their committing violence upon one another; if they are schoolchildren, there is no copying, no noise, no chatter, no waste of time; if they are workers, there are no disorders, no theft, no coalitions, none of those distractions that slow down the rate of work, make it less perfect or cause accidents. The crowd, a compact mass, a locus of multiple exchanges, individualities merging together, a collective effect, is abolished and replaced by a collection of separated individualities. From the point of view of the guardian, it is replaced by a multiplicity that can be numbered and supervised; from the point of view of the inmates, by a sequestered and observed solitude.</a:t>
            </a:r>
          </a:p>
          <a:p>
            <a:endParaRPr lang="en-US" dirty="0"/>
          </a:p>
        </p:txBody>
      </p:sp>
      <p:sp>
        <p:nvSpPr>
          <p:cNvPr id="4" name="Slide Number Placeholder 3"/>
          <p:cNvSpPr>
            <a:spLocks noGrp="1"/>
          </p:cNvSpPr>
          <p:nvPr>
            <p:ph type="sldNum" sz="quarter" idx="10"/>
          </p:nvPr>
        </p:nvSpPr>
        <p:spPr/>
        <p:txBody>
          <a:bodyPr/>
          <a:lstStyle/>
          <a:p>
            <a:fld id="{C7086DC4-5AE4-C848-B810-F3C4465E01B7}" type="slidenum">
              <a:rPr lang="en-US" smtClean="0"/>
              <a:t>1</a:t>
            </a:fld>
            <a:endParaRPr lang="en-US" dirty="0"/>
          </a:p>
        </p:txBody>
      </p:sp>
    </p:spTree>
    <p:extLst>
      <p:ext uri="{BB962C8B-B14F-4D97-AF65-F5344CB8AC3E}">
        <p14:creationId xmlns:p14="http://schemas.microsoft.com/office/powerpoint/2010/main" val="8304692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Moral legibility is (showing the problem,</a:t>
            </a:r>
            <a:r>
              <a:rPr lang="en-US" baseline="0" dirty="0" smtClean="0"/>
              <a:t> so that you have a sense of what justice should be) </a:t>
            </a:r>
          </a:p>
          <a:p>
            <a:r>
              <a:rPr lang="en-US" baseline="0" dirty="0" smtClean="0"/>
              <a:t>The best way to save the individuals is not through the help of a singular enlightened liberal hero, but through institutions working together to help </a:t>
            </a:r>
            <a:endParaRPr lang="en-US" dirty="0"/>
          </a:p>
        </p:txBody>
      </p:sp>
      <p:sp>
        <p:nvSpPr>
          <p:cNvPr id="4" name="Slide Number Placeholder 3"/>
          <p:cNvSpPr>
            <a:spLocks noGrp="1"/>
          </p:cNvSpPr>
          <p:nvPr>
            <p:ph type="sldNum" sz="quarter" idx="10"/>
          </p:nvPr>
        </p:nvSpPr>
        <p:spPr/>
        <p:txBody>
          <a:bodyPr/>
          <a:lstStyle/>
          <a:p>
            <a:fld id="{E7542C35-ACE1-1F4D-B361-120B075CEF05}" type="slidenum">
              <a:rPr lang="en-US" smtClean="0"/>
              <a:t>24</a:t>
            </a:fld>
            <a:endParaRPr lang="en-US"/>
          </a:p>
        </p:txBody>
      </p:sp>
    </p:spTree>
    <p:extLst>
      <p:ext uri="{BB962C8B-B14F-4D97-AF65-F5344CB8AC3E}">
        <p14:creationId xmlns:p14="http://schemas.microsoft.com/office/powerpoint/2010/main" val="17650839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Separating</a:t>
            </a:r>
            <a:r>
              <a:rPr lang="en-US" baseline="0" dirty="0" smtClean="0"/>
              <a:t> students due to expected performance </a:t>
            </a:r>
            <a:endParaRPr lang="en-US" dirty="0"/>
          </a:p>
        </p:txBody>
      </p:sp>
      <p:sp>
        <p:nvSpPr>
          <p:cNvPr id="4" name="Slide Number Placeholder 3"/>
          <p:cNvSpPr>
            <a:spLocks noGrp="1"/>
          </p:cNvSpPr>
          <p:nvPr>
            <p:ph type="sldNum" sz="quarter" idx="10"/>
          </p:nvPr>
        </p:nvSpPr>
        <p:spPr/>
        <p:txBody>
          <a:bodyPr/>
          <a:lstStyle/>
          <a:p>
            <a:fld id="{E7542C35-ACE1-1F4D-B361-120B075CEF05}" type="slidenum">
              <a:rPr lang="en-US" smtClean="0"/>
              <a:t>25</a:t>
            </a:fld>
            <a:endParaRPr lang="en-US"/>
          </a:p>
        </p:txBody>
      </p:sp>
    </p:spTree>
    <p:extLst>
      <p:ext uri="{BB962C8B-B14F-4D97-AF65-F5344CB8AC3E}">
        <p14:creationId xmlns:p14="http://schemas.microsoft.com/office/powerpoint/2010/main" val="13843407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By using suffering, showing the problems, and not providing easy solutions </a:t>
            </a:r>
            <a:endParaRPr lang="en-US" dirty="0"/>
          </a:p>
        </p:txBody>
      </p:sp>
      <p:sp>
        <p:nvSpPr>
          <p:cNvPr id="4" name="Slide Number Placeholder 3"/>
          <p:cNvSpPr>
            <a:spLocks noGrp="1"/>
          </p:cNvSpPr>
          <p:nvPr>
            <p:ph type="sldNum" sz="quarter" idx="10"/>
          </p:nvPr>
        </p:nvSpPr>
        <p:spPr/>
        <p:txBody>
          <a:bodyPr/>
          <a:lstStyle/>
          <a:p>
            <a:fld id="{E7542C35-ACE1-1F4D-B361-120B075CEF05}" type="slidenum">
              <a:rPr lang="en-US" smtClean="0"/>
              <a:t>29</a:t>
            </a:fld>
            <a:endParaRPr lang="en-US"/>
          </a:p>
        </p:txBody>
      </p:sp>
    </p:spTree>
    <p:extLst>
      <p:ext uri="{BB962C8B-B14F-4D97-AF65-F5344CB8AC3E}">
        <p14:creationId xmlns:p14="http://schemas.microsoft.com/office/powerpoint/2010/main" val="20016116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white spatial imaginary idealizes ‘pure’ and homogenous spaces, controlled environments, and predictable patterns of design and behavior” (</a:t>
            </a:r>
          </a:p>
          <a:p>
            <a:r>
              <a:rPr lang="en-US" dirty="0" smtClean="0"/>
              <a:t>e defined it as “that which is visible or thinkable for each society and culture, that which grants meaning to the social, to the individuals and their experiences”[2]. In other words, </a:t>
            </a:r>
            <a:r>
              <a:rPr lang="en-US" dirty="0" err="1" smtClean="0"/>
              <a:t>Castoriadis</a:t>
            </a:r>
            <a:r>
              <a:rPr lang="en-US" dirty="0" smtClean="0"/>
              <a:t> sees the Social Imaginary as a specific society’s comprehensive worldview of which they depend and where all meanings, affections, practices and discourses are shaped. This comprehensive worldview is expressed or makes itself visible through representations and visual constructions –whether regarding urban space configurations or an image, regardless if it is filmic or digital, produced in the mass media context or in the artistic sphere. These representations are what </a:t>
            </a:r>
            <a:r>
              <a:rPr lang="en-US" dirty="0" err="1" smtClean="0"/>
              <a:t>Castoriadis</a:t>
            </a:r>
            <a:r>
              <a:rPr lang="en-US" dirty="0" smtClean="0"/>
              <a:t> named “Secondary Imaginary” and are a symptom of the “Radical Imaginary”, which corresponds to the original creation of fantasies or the capacity of formulating that which is not there[3]. Therefore, the imaginary could be defined as the “creative capacity of generating representations and set of representations, affections and desires arising from the same”[4]. - See more at: http://</a:t>
            </a:r>
            <a:r>
              <a:rPr lang="en-US" dirty="0" err="1" smtClean="0"/>
              <a:t>interartive.org</a:t>
            </a:r>
            <a:r>
              <a:rPr lang="en-US" dirty="0" smtClean="0"/>
              <a:t>/2013/07/space-flows-social-imaginary-digital-art/#</a:t>
            </a:r>
            <a:r>
              <a:rPr lang="en-US" dirty="0" err="1" smtClean="0"/>
              <a:t>sthash.XPWmTcTV.dpuf</a:t>
            </a:r>
            <a:endParaRPr lang="en-US" dirty="0"/>
          </a:p>
        </p:txBody>
      </p:sp>
      <p:sp>
        <p:nvSpPr>
          <p:cNvPr id="4" name="Slide Number Placeholder 3"/>
          <p:cNvSpPr>
            <a:spLocks noGrp="1"/>
          </p:cNvSpPr>
          <p:nvPr>
            <p:ph type="sldNum" sz="quarter" idx="10"/>
          </p:nvPr>
        </p:nvSpPr>
        <p:spPr/>
        <p:txBody>
          <a:bodyPr/>
          <a:lstStyle/>
          <a:p>
            <a:fld id="{B51277CD-1355-DE4E-A746-5FB446E82E1F}" type="slidenum">
              <a:rPr lang="en-US" smtClean="0"/>
              <a:t>34</a:t>
            </a:fld>
            <a:endParaRPr lang="en-US"/>
          </a:p>
        </p:txBody>
      </p:sp>
    </p:spTree>
    <p:extLst>
      <p:ext uri="{BB962C8B-B14F-4D97-AF65-F5344CB8AC3E}">
        <p14:creationId xmlns:p14="http://schemas.microsoft.com/office/powerpoint/2010/main" val="1654974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phrase "Uncle Tom" has also become an epithet for a person who is slavish and excessively subservient to perceived authority figures, particularly a black person who behaves in a subservient manner to white people; or any person perceived to be complicit in the oppression of their own group.[1][2] The negative epithet is the result of later works derived from the original novel.</a:t>
            </a:r>
            <a:endParaRPr lang="en-US" dirty="0"/>
          </a:p>
        </p:txBody>
      </p:sp>
      <p:sp>
        <p:nvSpPr>
          <p:cNvPr id="4" name="Slide Number Placeholder 3"/>
          <p:cNvSpPr>
            <a:spLocks noGrp="1"/>
          </p:cNvSpPr>
          <p:nvPr>
            <p:ph type="sldNum" sz="quarter" idx="10"/>
          </p:nvPr>
        </p:nvSpPr>
        <p:spPr/>
        <p:txBody>
          <a:bodyPr/>
          <a:lstStyle/>
          <a:p>
            <a:fld id="{B51277CD-1355-DE4E-A746-5FB446E82E1F}" type="slidenum">
              <a:rPr lang="en-US" smtClean="0"/>
              <a:t>38</a:t>
            </a:fld>
            <a:endParaRPr lang="en-US"/>
          </a:p>
        </p:txBody>
      </p:sp>
    </p:spTree>
    <p:extLst>
      <p:ext uri="{BB962C8B-B14F-4D97-AF65-F5344CB8AC3E}">
        <p14:creationId xmlns:p14="http://schemas.microsoft.com/office/powerpoint/2010/main" val="1872751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American family from before slavery to emancipation </a:t>
            </a:r>
            <a:endParaRPr lang="en-US" dirty="0"/>
          </a:p>
        </p:txBody>
      </p:sp>
      <p:sp>
        <p:nvSpPr>
          <p:cNvPr id="4" name="Slide Number Placeholder 3"/>
          <p:cNvSpPr>
            <a:spLocks noGrp="1"/>
          </p:cNvSpPr>
          <p:nvPr>
            <p:ph type="sldNum" sz="quarter" idx="10"/>
          </p:nvPr>
        </p:nvSpPr>
        <p:spPr/>
        <p:txBody>
          <a:bodyPr/>
          <a:lstStyle/>
          <a:p>
            <a:fld id="{B51277CD-1355-DE4E-A746-5FB446E82E1F}" type="slidenum">
              <a:rPr lang="en-US" smtClean="0"/>
              <a:t>41</a:t>
            </a:fld>
            <a:endParaRPr lang="en-US"/>
          </a:p>
        </p:txBody>
      </p:sp>
    </p:spTree>
    <p:extLst>
      <p:ext uri="{BB962C8B-B14F-4D97-AF65-F5344CB8AC3E}">
        <p14:creationId xmlns:p14="http://schemas.microsoft.com/office/powerpoint/2010/main" val="13353718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neoliberal project is to turn the "nation-state" into a "market-state," one with the primary agenda of facilitating global capital accumulation unburdened from any legal regulations aimed at assuring welfare of citizens. In summary, neoliberalism seeks unbridled accumulation of capital through a rollback of the state, and limits its functions to minimal security and maintenance of law, fiscal and monetary discipline, flexible labor markets, and liberalization of trade and capital flows.</a:t>
            </a:r>
            <a:endParaRPr lang="en-US" dirty="0"/>
          </a:p>
        </p:txBody>
      </p:sp>
      <p:sp>
        <p:nvSpPr>
          <p:cNvPr id="4" name="Slide Number Placeholder 3"/>
          <p:cNvSpPr>
            <a:spLocks noGrp="1"/>
          </p:cNvSpPr>
          <p:nvPr>
            <p:ph type="sldNum" sz="quarter" idx="10"/>
          </p:nvPr>
        </p:nvSpPr>
        <p:spPr/>
        <p:txBody>
          <a:bodyPr/>
          <a:lstStyle/>
          <a:p>
            <a:fld id="{B51277CD-1355-DE4E-A746-5FB446E82E1F}" type="slidenum">
              <a:rPr lang="en-US" smtClean="0"/>
              <a:t>60</a:t>
            </a:fld>
            <a:endParaRPr lang="en-US"/>
          </a:p>
        </p:txBody>
      </p:sp>
    </p:spTree>
    <p:extLst>
      <p:ext uri="{BB962C8B-B14F-4D97-AF65-F5344CB8AC3E}">
        <p14:creationId xmlns:p14="http://schemas.microsoft.com/office/powerpoint/2010/main" val="12379399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 you felt docile because of surveillance?</a:t>
            </a:r>
          </a:p>
          <a:p>
            <a:r>
              <a:rPr lang="en-US" dirty="0" smtClean="0"/>
              <a:t>Has the thought of surveillance limited your movement</a:t>
            </a:r>
            <a:r>
              <a:rPr lang="en-US" baseline="0" dirty="0" smtClean="0"/>
              <a:t> in any way?</a:t>
            </a:r>
          </a:p>
          <a:p>
            <a:r>
              <a:rPr lang="en-US" baseline="0" dirty="0" smtClean="0"/>
              <a:t>Any other direct effects of surveillance on your life?  </a:t>
            </a:r>
          </a:p>
          <a:p>
            <a:endParaRPr lang="en-US" baseline="0" dirty="0" smtClean="0"/>
          </a:p>
          <a:p>
            <a:r>
              <a:rPr lang="en-US" baseline="0" dirty="0" smtClean="0"/>
              <a:t>Think about the idea of (always being watched and never being in contact with others) </a:t>
            </a:r>
            <a:endParaRPr lang="en-US" dirty="0"/>
          </a:p>
        </p:txBody>
      </p:sp>
      <p:sp>
        <p:nvSpPr>
          <p:cNvPr id="4" name="Slide Number Placeholder 3"/>
          <p:cNvSpPr>
            <a:spLocks noGrp="1"/>
          </p:cNvSpPr>
          <p:nvPr>
            <p:ph type="sldNum" sz="quarter" idx="10"/>
          </p:nvPr>
        </p:nvSpPr>
        <p:spPr/>
        <p:txBody>
          <a:bodyPr/>
          <a:lstStyle/>
          <a:p>
            <a:fld id="{E7542C35-ACE1-1F4D-B361-120B075CEF05}" type="slidenum">
              <a:rPr lang="en-US" smtClean="0"/>
              <a:t>2</a:t>
            </a:fld>
            <a:endParaRPr lang="en-US"/>
          </a:p>
        </p:txBody>
      </p:sp>
    </p:spTree>
    <p:extLst>
      <p:ext uri="{BB962C8B-B14F-4D97-AF65-F5344CB8AC3E}">
        <p14:creationId xmlns:p14="http://schemas.microsoft.com/office/powerpoint/2010/main" val="16464675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Are there clear representations of good and evil?</a:t>
            </a:r>
          </a:p>
          <a:p>
            <a:r>
              <a:rPr lang="en-US" dirty="0" smtClean="0"/>
              <a:t>Who</a:t>
            </a:r>
            <a:r>
              <a:rPr lang="en-US" baseline="0" dirty="0" smtClean="0"/>
              <a:t> is good and who is evil?</a:t>
            </a:r>
          </a:p>
          <a:p>
            <a:r>
              <a:rPr lang="en-US" baseline="0" dirty="0" smtClean="0"/>
              <a:t>Is there complexity?</a:t>
            </a:r>
          </a:p>
          <a:p>
            <a:endParaRPr lang="en-US" dirty="0"/>
          </a:p>
        </p:txBody>
      </p:sp>
      <p:sp>
        <p:nvSpPr>
          <p:cNvPr id="4" name="Slide Number Placeholder 3"/>
          <p:cNvSpPr>
            <a:spLocks noGrp="1"/>
          </p:cNvSpPr>
          <p:nvPr>
            <p:ph type="sldNum" sz="quarter" idx="10"/>
          </p:nvPr>
        </p:nvSpPr>
        <p:spPr/>
        <p:txBody>
          <a:bodyPr/>
          <a:lstStyle/>
          <a:p>
            <a:fld id="{E7542C35-ACE1-1F4D-B361-120B075CEF05}" type="slidenum">
              <a:rPr lang="en-US" smtClean="0"/>
              <a:t>3</a:t>
            </a:fld>
            <a:endParaRPr lang="en-US"/>
          </a:p>
        </p:txBody>
      </p:sp>
    </p:spTree>
    <p:extLst>
      <p:ext uri="{BB962C8B-B14F-4D97-AF65-F5344CB8AC3E}">
        <p14:creationId xmlns:p14="http://schemas.microsoft.com/office/powerpoint/2010/main" val="7656111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Like I’m supposed</a:t>
            </a:r>
            <a:r>
              <a:rPr lang="en-US" baseline="0" dirty="0" smtClean="0"/>
              <a:t> to cry and shit?</a:t>
            </a:r>
          </a:p>
          <a:p>
            <a:r>
              <a:rPr lang="en-US" baseline="0" dirty="0" smtClean="0"/>
              <a:t>If you got hard eyes you staring at the same tree missing the forest </a:t>
            </a:r>
          </a:p>
          <a:p>
            <a:r>
              <a:rPr lang="en-US" baseline="0" dirty="0" smtClean="0"/>
              <a:t>Ah </a:t>
            </a:r>
            <a:r>
              <a:rPr lang="en-US" baseline="0" dirty="0" err="1" smtClean="0"/>
              <a:t>zen</a:t>
            </a:r>
            <a:r>
              <a:rPr lang="en-US" baseline="0" dirty="0" smtClean="0"/>
              <a:t> shit </a:t>
            </a:r>
          </a:p>
          <a:p>
            <a:endParaRPr lang="en-US" baseline="0" dirty="0" smtClean="0"/>
          </a:p>
          <a:p>
            <a:r>
              <a:rPr lang="en-US" baseline="0" dirty="0" smtClean="0"/>
              <a:t>If you look really hard at one thing you miss the whole </a:t>
            </a:r>
          </a:p>
          <a:p>
            <a:endParaRPr lang="en-US" baseline="0" dirty="0" smtClean="0"/>
          </a:p>
          <a:p>
            <a:r>
              <a:rPr lang="en-US" baseline="0" dirty="0" smtClean="0"/>
              <a:t>That’s why she didn’t see that Bunk put the note: “Tater shot me”  </a:t>
            </a:r>
          </a:p>
          <a:p>
            <a:endParaRPr lang="en-US" baseline="0" dirty="0" smtClean="0"/>
          </a:p>
          <a:p>
            <a:r>
              <a:rPr lang="en-US" baseline="0" dirty="0" smtClean="0"/>
              <a:t>And how she finds out later that tater did really shoot him </a:t>
            </a:r>
            <a:endParaRPr lang="en-US" dirty="0"/>
          </a:p>
        </p:txBody>
      </p:sp>
      <p:sp>
        <p:nvSpPr>
          <p:cNvPr id="4" name="Slide Number Placeholder 3"/>
          <p:cNvSpPr>
            <a:spLocks noGrp="1"/>
          </p:cNvSpPr>
          <p:nvPr>
            <p:ph type="sldNum" sz="quarter" idx="10"/>
          </p:nvPr>
        </p:nvSpPr>
        <p:spPr/>
        <p:txBody>
          <a:bodyPr/>
          <a:lstStyle/>
          <a:p>
            <a:fld id="{C7086DC4-5AE4-C848-B810-F3C4465E01B7}" type="slidenum">
              <a:rPr lang="en-US" smtClean="0"/>
              <a:t>13</a:t>
            </a:fld>
            <a:endParaRPr lang="en-US" dirty="0"/>
          </a:p>
        </p:txBody>
      </p:sp>
    </p:spTree>
    <p:extLst>
      <p:ext uri="{BB962C8B-B14F-4D97-AF65-F5344CB8AC3E}">
        <p14:creationId xmlns:p14="http://schemas.microsoft.com/office/powerpoint/2010/main" val="4715955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Separation</a:t>
            </a:r>
            <a:r>
              <a:rPr lang="en-US" baseline="0" dirty="0" smtClean="0"/>
              <a:t> of criminals as well—that have to be isolated and watched </a:t>
            </a:r>
          </a:p>
          <a:p>
            <a:endParaRPr lang="en-US" baseline="0" dirty="0" smtClean="0"/>
          </a:p>
        </p:txBody>
      </p:sp>
      <p:sp>
        <p:nvSpPr>
          <p:cNvPr id="4" name="Slide Number Placeholder 3"/>
          <p:cNvSpPr>
            <a:spLocks noGrp="1"/>
          </p:cNvSpPr>
          <p:nvPr>
            <p:ph type="sldNum" sz="quarter" idx="10"/>
          </p:nvPr>
        </p:nvSpPr>
        <p:spPr/>
        <p:txBody>
          <a:bodyPr/>
          <a:lstStyle/>
          <a:p>
            <a:fld id="{E7542C35-ACE1-1F4D-B361-120B075CEF05}" type="slidenum">
              <a:rPr lang="en-US" smtClean="0"/>
              <a:t>14</a:t>
            </a:fld>
            <a:endParaRPr lang="en-US"/>
          </a:p>
        </p:txBody>
      </p:sp>
    </p:spTree>
    <p:extLst>
      <p:ext uri="{BB962C8B-B14F-4D97-AF65-F5344CB8AC3E}">
        <p14:creationId xmlns:p14="http://schemas.microsoft.com/office/powerpoint/2010/main" val="16811928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Alasdair</a:t>
            </a:r>
            <a:r>
              <a:rPr lang="en-US" baseline="0" dirty="0" smtClean="0"/>
              <a:t> </a:t>
            </a:r>
            <a:r>
              <a:rPr lang="en-US" baseline="0" dirty="0" err="1" smtClean="0"/>
              <a:t>Mcmillan</a:t>
            </a:r>
            <a:r>
              <a:rPr lang="en-US" baseline="0" dirty="0" smtClean="0"/>
              <a:t> </a:t>
            </a:r>
          </a:p>
          <a:p>
            <a:r>
              <a:rPr lang="en-US" baseline="0" dirty="0" smtClean="0"/>
              <a:t>Police in The Wire are foiled by the discipline of wary criminals </a:t>
            </a:r>
            <a:endParaRPr lang="en-US" dirty="0"/>
          </a:p>
        </p:txBody>
      </p:sp>
      <p:sp>
        <p:nvSpPr>
          <p:cNvPr id="4" name="Slide Number Placeholder 3"/>
          <p:cNvSpPr>
            <a:spLocks noGrp="1"/>
          </p:cNvSpPr>
          <p:nvPr>
            <p:ph type="sldNum" sz="quarter" idx="10"/>
          </p:nvPr>
        </p:nvSpPr>
        <p:spPr/>
        <p:txBody>
          <a:bodyPr/>
          <a:lstStyle/>
          <a:p>
            <a:fld id="{E7542C35-ACE1-1F4D-B361-120B075CEF05}" type="slidenum">
              <a:rPr lang="en-US" smtClean="0"/>
              <a:t>16</a:t>
            </a:fld>
            <a:endParaRPr lang="en-US"/>
          </a:p>
        </p:txBody>
      </p:sp>
    </p:spTree>
    <p:extLst>
      <p:ext uri="{BB962C8B-B14F-4D97-AF65-F5344CB8AC3E}">
        <p14:creationId xmlns:p14="http://schemas.microsoft.com/office/powerpoint/2010/main" val="3463043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086DC4-5AE4-C848-B810-F3C4465E01B7}" type="slidenum">
              <a:rPr lang="en-US" smtClean="0"/>
              <a:t>18</a:t>
            </a:fld>
            <a:endParaRPr lang="en-US" dirty="0"/>
          </a:p>
        </p:txBody>
      </p:sp>
    </p:spTree>
    <p:extLst>
      <p:ext uri="{BB962C8B-B14F-4D97-AF65-F5344CB8AC3E}">
        <p14:creationId xmlns:p14="http://schemas.microsoft.com/office/powerpoint/2010/main" val="5818609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086DC4-5AE4-C848-B810-F3C4465E01B7}" type="slidenum">
              <a:rPr lang="en-US" smtClean="0"/>
              <a:t>19</a:t>
            </a:fld>
            <a:endParaRPr lang="en-US" dirty="0"/>
          </a:p>
        </p:txBody>
      </p:sp>
    </p:spTree>
    <p:extLst>
      <p:ext uri="{BB962C8B-B14F-4D97-AF65-F5344CB8AC3E}">
        <p14:creationId xmlns:p14="http://schemas.microsoft.com/office/powerpoint/2010/main" val="15327805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Michael</a:t>
            </a:r>
            <a:r>
              <a:rPr lang="en-US" baseline="0" dirty="0" smtClean="0"/>
              <a:t> has limited options as well.</a:t>
            </a:r>
          </a:p>
          <a:p>
            <a:r>
              <a:rPr lang="en-US" baseline="0" dirty="0" smtClean="0"/>
              <a:t>He can’t go to a social worker to protect his brother</a:t>
            </a:r>
          </a:p>
          <a:p>
            <a:r>
              <a:rPr lang="en-US" baseline="0" dirty="0" smtClean="0"/>
              <a:t>He can’t accept friendliness or trust others</a:t>
            </a:r>
          </a:p>
          <a:p>
            <a:r>
              <a:rPr lang="en-US" baseline="0" dirty="0" smtClean="0"/>
              <a:t>There is nothing he feels he can do, but protect his family in a more criminal way.  The “power” or “law” that he seeks help from is not from the system which will undoubtedly fail him, but from “the king” </a:t>
            </a:r>
            <a:r>
              <a:rPr lang="en-US" baseline="0" dirty="0" err="1" smtClean="0"/>
              <a:t>Marlo</a:t>
            </a:r>
            <a:r>
              <a:rPr lang="en-US" baseline="0" dirty="0" smtClean="0"/>
              <a:t> </a:t>
            </a:r>
          </a:p>
          <a:p>
            <a:endParaRPr lang="en-US" dirty="0"/>
          </a:p>
        </p:txBody>
      </p:sp>
      <p:sp>
        <p:nvSpPr>
          <p:cNvPr id="4" name="Slide Number Placeholder 3"/>
          <p:cNvSpPr>
            <a:spLocks noGrp="1"/>
          </p:cNvSpPr>
          <p:nvPr>
            <p:ph type="sldNum" sz="quarter" idx="10"/>
          </p:nvPr>
        </p:nvSpPr>
        <p:spPr/>
        <p:txBody>
          <a:bodyPr/>
          <a:lstStyle/>
          <a:p>
            <a:fld id="{C7086DC4-5AE4-C848-B810-F3C4465E01B7}" type="slidenum">
              <a:rPr lang="en-US" smtClean="0"/>
              <a:t>22</a:t>
            </a:fld>
            <a:endParaRPr lang="en-US" dirty="0"/>
          </a:p>
        </p:txBody>
      </p:sp>
    </p:spTree>
    <p:extLst>
      <p:ext uri="{BB962C8B-B14F-4D97-AF65-F5344CB8AC3E}">
        <p14:creationId xmlns:p14="http://schemas.microsoft.com/office/powerpoint/2010/main" val="16167215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5FF1D19-B08E-7248-828B-5E5E8F33C032}" type="datetimeFigureOut">
              <a:rPr lang="en-US" smtClean="0"/>
              <a:t>12/1/15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13E63D-F25D-064A-87C5-BD0B25FEF828}" type="slidenum">
              <a:rPr lang="en-US" smtClean="0"/>
              <a:t>‹#›</a:t>
            </a:fld>
            <a:endParaRPr lang="en-US"/>
          </a:p>
        </p:txBody>
      </p:sp>
    </p:spTree>
    <p:extLst>
      <p:ext uri="{BB962C8B-B14F-4D97-AF65-F5344CB8AC3E}">
        <p14:creationId xmlns:p14="http://schemas.microsoft.com/office/powerpoint/2010/main" val="1952171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FF1D19-B08E-7248-828B-5E5E8F33C032}" type="datetimeFigureOut">
              <a:rPr lang="en-US" smtClean="0"/>
              <a:t>12/1/15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13E63D-F25D-064A-87C5-BD0B25FEF828}" type="slidenum">
              <a:rPr lang="en-US" smtClean="0"/>
              <a:t>‹#›</a:t>
            </a:fld>
            <a:endParaRPr lang="en-US"/>
          </a:p>
        </p:txBody>
      </p:sp>
    </p:spTree>
    <p:extLst>
      <p:ext uri="{BB962C8B-B14F-4D97-AF65-F5344CB8AC3E}">
        <p14:creationId xmlns:p14="http://schemas.microsoft.com/office/powerpoint/2010/main" val="18707426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FF1D19-B08E-7248-828B-5E5E8F33C032}" type="datetimeFigureOut">
              <a:rPr lang="en-US" smtClean="0"/>
              <a:t>12/1/15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13E63D-F25D-064A-87C5-BD0B25FEF828}" type="slidenum">
              <a:rPr lang="en-US" smtClean="0"/>
              <a:t>‹#›</a:t>
            </a:fld>
            <a:endParaRPr lang="en-US"/>
          </a:p>
        </p:txBody>
      </p:sp>
    </p:spTree>
    <p:extLst>
      <p:ext uri="{BB962C8B-B14F-4D97-AF65-F5344CB8AC3E}">
        <p14:creationId xmlns:p14="http://schemas.microsoft.com/office/powerpoint/2010/main" val="263172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FF1D19-B08E-7248-828B-5E5E8F33C032}" type="datetimeFigureOut">
              <a:rPr lang="en-US" smtClean="0"/>
              <a:t>12/1/15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13E63D-F25D-064A-87C5-BD0B25FEF828}" type="slidenum">
              <a:rPr lang="en-US" smtClean="0"/>
              <a:t>‹#›</a:t>
            </a:fld>
            <a:endParaRPr lang="en-US"/>
          </a:p>
        </p:txBody>
      </p:sp>
    </p:spTree>
    <p:extLst>
      <p:ext uri="{BB962C8B-B14F-4D97-AF65-F5344CB8AC3E}">
        <p14:creationId xmlns:p14="http://schemas.microsoft.com/office/powerpoint/2010/main" val="2195171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5FF1D19-B08E-7248-828B-5E5E8F33C032}" type="datetimeFigureOut">
              <a:rPr lang="en-US" smtClean="0"/>
              <a:t>12/1/15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13E63D-F25D-064A-87C5-BD0B25FEF828}" type="slidenum">
              <a:rPr lang="en-US" smtClean="0"/>
              <a:t>‹#›</a:t>
            </a:fld>
            <a:endParaRPr lang="en-US"/>
          </a:p>
        </p:txBody>
      </p:sp>
    </p:spTree>
    <p:extLst>
      <p:ext uri="{BB962C8B-B14F-4D97-AF65-F5344CB8AC3E}">
        <p14:creationId xmlns:p14="http://schemas.microsoft.com/office/powerpoint/2010/main" val="5375890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5FF1D19-B08E-7248-828B-5E5E8F33C032}" type="datetimeFigureOut">
              <a:rPr lang="en-US" smtClean="0"/>
              <a:t>12/1/15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13E63D-F25D-064A-87C5-BD0B25FEF828}" type="slidenum">
              <a:rPr lang="en-US" smtClean="0"/>
              <a:t>‹#›</a:t>
            </a:fld>
            <a:endParaRPr lang="en-US"/>
          </a:p>
        </p:txBody>
      </p:sp>
    </p:spTree>
    <p:extLst>
      <p:ext uri="{BB962C8B-B14F-4D97-AF65-F5344CB8AC3E}">
        <p14:creationId xmlns:p14="http://schemas.microsoft.com/office/powerpoint/2010/main" val="7959982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5FF1D19-B08E-7248-828B-5E5E8F33C032}" type="datetimeFigureOut">
              <a:rPr lang="en-US" smtClean="0"/>
              <a:t>12/1/15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13E63D-F25D-064A-87C5-BD0B25FEF828}" type="slidenum">
              <a:rPr lang="en-US" smtClean="0"/>
              <a:t>‹#›</a:t>
            </a:fld>
            <a:endParaRPr lang="en-US"/>
          </a:p>
        </p:txBody>
      </p:sp>
    </p:spTree>
    <p:extLst>
      <p:ext uri="{BB962C8B-B14F-4D97-AF65-F5344CB8AC3E}">
        <p14:creationId xmlns:p14="http://schemas.microsoft.com/office/powerpoint/2010/main" val="16668665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5FF1D19-B08E-7248-828B-5E5E8F33C032}" type="datetimeFigureOut">
              <a:rPr lang="en-US" smtClean="0"/>
              <a:t>12/1/15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13E63D-F25D-064A-87C5-BD0B25FEF828}" type="slidenum">
              <a:rPr lang="en-US" smtClean="0"/>
              <a:t>‹#›</a:t>
            </a:fld>
            <a:endParaRPr lang="en-US"/>
          </a:p>
        </p:txBody>
      </p:sp>
    </p:spTree>
    <p:extLst>
      <p:ext uri="{BB962C8B-B14F-4D97-AF65-F5344CB8AC3E}">
        <p14:creationId xmlns:p14="http://schemas.microsoft.com/office/powerpoint/2010/main" val="11019643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FF1D19-B08E-7248-828B-5E5E8F33C032}" type="datetimeFigureOut">
              <a:rPr lang="en-US" smtClean="0"/>
              <a:t>12/1/15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13E63D-F25D-064A-87C5-BD0B25FEF828}" type="slidenum">
              <a:rPr lang="en-US" smtClean="0"/>
              <a:t>‹#›</a:t>
            </a:fld>
            <a:endParaRPr lang="en-US"/>
          </a:p>
        </p:txBody>
      </p:sp>
    </p:spTree>
    <p:extLst>
      <p:ext uri="{BB962C8B-B14F-4D97-AF65-F5344CB8AC3E}">
        <p14:creationId xmlns:p14="http://schemas.microsoft.com/office/powerpoint/2010/main" val="8158419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FF1D19-B08E-7248-828B-5E5E8F33C032}" type="datetimeFigureOut">
              <a:rPr lang="en-US" smtClean="0"/>
              <a:t>12/1/15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13E63D-F25D-064A-87C5-BD0B25FEF828}" type="slidenum">
              <a:rPr lang="en-US" smtClean="0"/>
              <a:t>‹#›</a:t>
            </a:fld>
            <a:endParaRPr lang="en-US"/>
          </a:p>
        </p:txBody>
      </p:sp>
    </p:spTree>
    <p:extLst>
      <p:ext uri="{BB962C8B-B14F-4D97-AF65-F5344CB8AC3E}">
        <p14:creationId xmlns:p14="http://schemas.microsoft.com/office/powerpoint/2010/main" val="7530638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FF1D19-B08E-7248-828B-5E5E8F33C032}" type="datetimeFigureOut">
              <a:rPr lang="en-US" smtClean="0"/>
              <a:t>12/1/15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13E63D-F25D-064A-87C5-BD0B25FEF828}" type="slidenum">
              <a:rPr lang="en-US" smtClean="0"/>
              <a:t>‹#›</a:t>
            </a:fld>
            <a:endParaRPr lang="en-US"/>
          </a:p>
        </p:txBody>
      </p:sp>
    </p:spTree>
    <p:extLst>
      <p:ext uri="{BB962C8B-B14F-4D97-AF65-F5344CB8AC3E}">
        <p14:creationId xmlns:p14="http://schemas.microsoft.com/office/powerpoint/2010/main" val="162257500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FF1D19-B08E-7248-828B-5E5E8F33C032}" type="datetimeFigureOut">
              <a:rPr lang="en-US" smtClean="0"/>
              <a:t>12/1/15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13E63D-F25D-064A-87C5-BD0B25FEF828}" type="slidenum">
              <a:rPr lang="en-US" smtClean="0"/>
              <a:t>‹#›</a:t>
            </a:fld>
            <a:endParaRPr lang="en-US"/>
          </a:p>
        </p:txBody>
      </p:sp>
    </p:spTree>
    <p:extLst>
      <p:ext uri="{BB962C8B-B14F-4D97-AF65-F5344CB8AC3E}">
        <p14:creationId xmlns:p14="http://schemas.microsoft.com/office/powerpoint/2010/main" val="12394113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N8lyda_ZkLQ" TargetMode="External"/><Relationship Id="rId3" Type="http://schemas.openxmlformats.org/officeDocument/2006/relationships/image" Target="../media/image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0.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2.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3.tif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tif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tif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en.wikipedia.org/wiki/Social_group" TargetMode="External"/><Relationship Id="rId3" Type="http://schemas.openxmlformats.org/officeDocument/2006/relationships/image" Target="../media/image17.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gi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g"/><Relationship Id="rId3" Type="http://schemas.openxmlformats.org/officeDocument/2006/relationships/image" Target="../media/image20.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2.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5.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tif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tif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cla.purdue.edu/english/theory/newhistoricism/notes/foucaultdiscipline.html"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tiff"/><Relationship Id="rId3" Type="http://schemas.openxmlformats.org/officeDocument/2006/relationships/image" Target="../media/image34.tif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en.wikipedia.org/wiki/Ruling_class" TargetMode="External"/><Relationship Id="rId4" Type="http://schemas.openxmlformats.org/officeDocument/2006/relationships/hyperlink" Target="https://en.wikipedia.org/wiki/Worldview" TargetMode="External"/><Relationship Id="rId5" Type="http://schemas.openxmlformats.org/officeDocument/2006/relationships/hyperlink" Target="https://en.wikipedia.org/wiki/Norm_(sociology)" TargetMode="External"/><Relationship Id="rId6" Type="http://schemas.openxmlformats.org/officeDocument/2006/relationships/hyperlink" Target="https://en.wikipedia.org/wiki/Dominant_ideology" TargetMode="External"/><Relationship Id="rId7" Type="http://schemas.openxmlformats.org/officeDocument/2006/relationships/hyperlink" Target="https://en.wikipedia.org/wiki/Status_quo" TargetMode="External"/><Relationship Id="rId8" Type="http://schemas.openxmlformats.org/officeDocument/2006/relationships/hyperlink" Target="https://en.wikipedia.org/wiki/Social_constructionism" TargetMode="External"/><Relationship Id="rId9" Type="http://schemas.openxmlformats.org/officeDocument/2006/relationships/hyperlink" Target="https://en.wikipedia.org/wiki/Cultural_hegemony#cite_note-1" TargetMode="External"/><Relationship Id="rId10" Type="http://schemas.openxmlformats.org/officeDocument/2006/relationships/hyperlink" Target="https://en.wikipedia.org/wiki/Cultural_hegemony#cite_note-TheColumbia-2" TargetMode="External"/><Relationship Id="rId1" Type="http://schemas.openxmlformats.org/officeDocument/2006/relationships/slideLayout" Target="../slideLayouts/slideLayout2.xml"/><Relationship Id="rId2" Type="http://schemas.openxmlformats.org/officeDocument/2006/relationships/hyperlink" Target="https://en.wikipedia.org/wiki/Dominance_hierarchy"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Panopticism</a:t>
            </a:r>
            <a:r>
              <a:rPr lang="en-US" dirty="0" smtClean="0"/>
              <a:t> and Power </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By individualizing the subjects and placing them in a state of constant visibility, the efficiency of the institution is maximized. </a:t>
            </a:r>
          </a:p>
          <a:p>
            <a:endParaRPr lang="en-US" dirty="0" smtClean="0"/>
          </a:p>
          <a:p>
            <a:r>
              <a:rPr lang="en-US" dirty="0" smtClean="0"/>
              <a:t>These qualities also give an authoritative figure the "ability to penetrate men’s behavior" without difficulty. </a:t>
            </a:r>
          </a:p>
          <a:p>
            <a:endParaRPr lang="en-US" dirty="0" smtClean="0"/>
          </a:p>
          <a:p>
            <a:r>
              <a:rPr lang="en-US" dirty="0" smtClean="0"/>
              <a:t>"The </a:t>
            </a:r>
            <a:r>
              <a:rPr lang="en-US" dirty="0" err="1" smtClean="0"/>
              <a:t>Panopticon</a:t>
            </a:r>
            <a:r>
              <a:rPr lang="en-US" dirty="0" smtClean="0"/>
              <a:t> must not be understood as a dream building: it is the diagram of a mechanism of power reduced to its ideal form; its functioning, abstracted from any obstacle, resistance or friction, must be represented as a pure architectural and optical system</a:t>
            </a:r>
          </a:p>
          <a:p>
            <a:pPr marL="0" indent="0">
              <a:buNone/>
            </a:pPr>
            <a:endParaRPr lang="en-US" dirty="0" smtClean="0"/>
          </a:p>
          <a:p>
            <a:r>
              <a:rPr lang="en-US" dirty="0" smtClean="0"/>
              <a:t>In light of this fact Foucault compares jails, schools, and factories in their structural similarities.</a:t>
            </a:r>
          </a:p>
          <a:p>
            <a:endParaRPr lang="en-US" dirty="0" smtClean="0"/>
          </a:p>
          <a:p>
            <a:r>
              <a:rPr lang="en-US" dirty="0" smtClean="0"/>
              <a:t>The imprisoned plays both roles: he becomes the principle of his own subjection </a:t>
            </a:r>
          </a:p>
          <a:p>
            <a:endParaRPr lang="en-US" dirty="0"/>
          </a:p>
        </p:txBody>
      </p:sp>
    </p:spTree>
    <p:extLst>
      <p:ext uri="{BB962C8B-B14F-4D97-AF65-F5344CB8AC3E}">
        <p14:creationId xmlns:p14="http://schemas.microsoft.com/office/powerpoint/2010/main" val="3429925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Spatial Imaginary </a:t>
            </a:r>
            <a:endParaRPr lang="en-US" dirty="0"/>
          </a:p>
        </p:txBody>
      </p:sp>
      <p:sp>
        <p:nvSpPr>
          <p:cNvPr id="3" name="Content Placeholder 2"/>
          <p:cNvSpPr>
            <a:spLocks noGrp="1"/>
          </p:cNvSpPr>
          <p:nvPr>
            <p:ph idx="1"/>
          </p:nvPr>
        </p:nvSpPr>
        <p:spPr>
          <a:xfrm>
            <a:off x="838200" y="1516867"/>
            <a:ext cx="10515600" cy="4351338"/>
          </a:xfrm>
        </p:spPr>
        <p:txBody>
          <a:bodyPr>
            <a:normAutofit fontScale="92500" lnSpcReduction="10000"/>
          </a:bodyPr>
          <a:lstStyle/>
          <a:p>
            <a:r>
              <a:rPr lang="en-US" dirty="0"/>
              <a:t>A central mechanism for skewing opportunities and life chances in the U.S</a:t>
            </a:r>
            <a:r>
              <a:rPr lang="en-US" dirty="0" smtClean="0"/>
              <a:t>. along </a:t>
            </a:r>
            <a:r>
              <a:rPr lang="en-US" dirty="0"/>
              <a:t>racial </a:t>
            </a:r>
            <a:r>
              <a:rPr lang="en-US" dirty="0" smtClean="0"/>
              <a:t>lines</a:t>
            </a:r>
          </a:p>
          <a:p>
            <a:r>
              <a:rPr lang="en-US" dirty="0" smtClean="0"/>
              <a:t>Attempts to explain how white supremacy is transferred across generation and reproduced in the United States</a:t>
            </a:r>
          </a:p>
          <a:p>
            <a:r>
              <a:rPr lang="en-US" dirty="0" smtClean="0"/>
              <a:t>Names a form of privilege that has been foundational to the transfer of intergenerational wealth and power and why these forms of privilege remain invisible to a majority of Americans </a:t>
            </a:r>
          </a:p>
          <a:p>
            <a:r>
              <a:rPr lang="en-US" dirty="0" smtClean="0"/>
              <a:t>The imaginary refers to how predominantly white residential neighborhoods appear to be “natural” and how white supremacy became inscribed into residential neighborhoods where access to education, safety, opportunities to form friendships across racial/ethnic lines, upward mobility, and to wealth accumulation continue to exclude many people</a:t>
            </a:r>
            <a:endParaRPr lang="en-US" dirty="0"/>
          </a:p>
        </p:txBody>
      </p:sp>
    </p:spTree>
    <p:extLst>
      <p:ext uri="{BB962C8B-B14F-4D97-AF65-F5344CB8AC3E}">
        <p14:creationId xmlns:p14="http://schemas.microsoft.com/office/powerpoint/2010/main" val="4568350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White Spatial Imaginary   --G. </a:t>
            </a:r>
            <a:r>
              <a:rPr lang="en-US" dirty="0" err="1" smtClean="0"/>
              <a:t>Lipsitz</a:t>
            </a:r>
            <a:r>
              <a:rPr lang="en-US" dirty="0" smtClean="0"/>
              <a:t>  </a:t>
            </a:r>
            <a:endParaRPr lang="en-US" dirty="0"/>
          </a:p>
        </p:txBody>
      </p:sp>
      <p:sp>
        <p:nvSpPr>
          <p:cNvPr id="3" name="Content Placeholder 2"/>
          <p:cNvSpPr>
            <a:spLocks noGrp="1"/>
          </p:cNvSpPr>
          <p:nvPr>
            <p:ph idx="1"/>
          </p:nvPr>
        </p:nvSpPr>
        <p:spPr/>
        <p:txBody>
          <a:bodyPr/>
          <a:lstStyle/>
          <a:p>
            <a:r>
              <a:rPr lang="en-US" dirty="0" smtClean="0"/>
              <a:t>People of different races in U.S. live specifically different lives</a:t>
            </a:r>
          </a:p>
          <a:p>
            <a:r>
              <a:rPr lang="en-US" dirty="0" smtClean="0"/>
              <a:t>Zoning laws</a:t>
            </a:r>
          </a:p>
          <a:p>
            <a:r>
              <a:rPr lang="en-US" dirty="0" smtClean="0"/>
              <a:t>School district boundaries</a:t>
            </a:r>
          </a:p>
          <a:p>
            <a:r>
              <a:rPr lang="en-US" dirty="0" smtClean="0"/>
              <a:t>Police Practices </a:t>
            </a:r>
          </a:p>
          <a:p>
            <a:r>
              <a:rPr lang="en-US" dirty="0" smtClean="0"/>
              <a:t>Transit System Design</a:t>
            </a:r>
          </a:p>
          <a:p>
            <a:r>
              <a:rPr lang="en-US" dirty="0" smtClean="0"/>
              <a:t>Ideal of the pure American space– is the white spatial imaginary</a:t>
            </a:r>
          </a:p>
          <a:p>
            <a:r>
              <a:rPr lang="en-US" dirty="0" smtClean="0"/>
              <a:t>Public housing—Oscar Newman (Yonkers—1987)</a:t>
            </a:r>
          </a:p>
          <a:p>
            <a:pPr marL="0" indent="0">
              <a:buNone/>
            </a:pPr>
            <a:endParaRPr lang="en-US" dirty="0"/>
          </a:p>
        </p:txBody>
      </p:sp>
    </p:spTree>
    <p:extLst>
      <p:ext uri="{BB962C8B-B14F-4D97-AF65-F5344CB8AC3E}">
        <p14:creationId xmlns:p14="http://schemas.microsoft.com/office/powerpoint/2010/main" val="9510201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0812" y="3756073"/>
            <a:ext cx="8229600" cy="4525963"/>
          </a:xfrm>
        </p:spPr>
        <p:txBody>
          <a:bodyPr/>
          <a:lstStyle/>
          <a:p>
            <a:r>
              <a:rPr lang="en-US" dirty="0" smtClean="0"/>
              <a:t>Does a patrol car protect citizenry or does it keep citizenry in place?</a:t>
            </a:r>
          </a:p>
          <a:p>
            <a:r>
              <a:rPr lang="en-US" dirty="0" smtClean="0"/>
              <a:t>Does a patrol car maintain the status quo?</a:t>
            </a:r>
          </a:p>
          <a:p>
            <a:pPr marL="0" indent="0">
              <a:buNone/>
            </a:pPr>
            <a:endParaRPr lang="en-US" dirty="0"/>
          </a:p>
        </p:txBody>
      </p:sp>
      <p:pic>
        <p:nvPicPr>
          <p:cNvPr id="4" name="Picture 3" descr="police-patrol-residential-neighborhoo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0813" y="310637"/>
            <a:ext cx="5135077" cy="3425830"/>
          </a:xfrm>
          <a:prstGeom prst="rect">
            <a:avLst/>
          </a:prstGeom>
        </p:spPr>
      </p:pic>
    </p:spTree>
    <p:extLst>
      <p:ext uri="{BB962C8B-B14F-4D97-AF65-F5344CB8AC3E}">
        <p14:creationId xmlns:p14="http://schemas.microsoft.com/office/powerpoint/2010/main" val="94033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10330"/>
            <a:ext cx="3886200" cy="5996555"/>
          </a:xfrm>
        </p:spPr>
        <p:txBody>
          <a:bodyPr/>
          <a:lstStyle/>
          <a:p>
            <a:endParaRPr lang="en-US" dirty="0" smtClean="0"/>
          </a:p>
          <a:p>
            <a:endParaRPr lang="en-US" dirty="0"/>
          </a:p>
          <a:p>
            <a:endParaRPr lang="en-US" dirty="0" smtClean="0"/>
          </a:p>
          <a:p>
            <a:r>
              <a:rPr lang="en-US" dirty="0" smtClean="0"/>
              <a:t>The show has “Soft Eyes” in the sense that it attempts to take in the big picture </a:t>
            </a:r>
          </a:p>
          <a:p>
            <a:endParaRPr lang="en-US" dirty="0"/>
          </a:p>
        </p:txBody>
      </p:sp>
      <p:pic>
        <p:nvPicPr>
          <p:cNvPr id="4" name="Picture 3"/>
          <p:cNvPicPr>
            <a:picLocks noChangeAspect="1"/>
          </p:cNvPicPr>
          <p:nvPr/>
        </p:nvPicPr>
        <p:blipFill>
          <a:blip r:embed="rId3"/>
          <a:stretch>
            <a:fillRect/>
          </a:stretch>
        </p:blipFill>
        <p:spPr>
          <a:xfrm>
            <a:off x="4008066" y="110330"/>
            <a:ext cx="8026092" cy="4151427"/>
          </a:xfrm>
          <a:prstGeom prst="rect">
            <a:avLst/>
          </a:prstGeom>
        </p:spPr>
      </p:pic>
    </p:spTree>
    <p:extLst>
      <p:ext uri="{BB962C8B-B14F-4D97-AF65-F5344CB8AC3E}">
        <p14:creationId xmlns:p14="http://schemas.microsoft.com/office/powerpoint/2010/main" val="202599942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8791" y="538095"/>
            <a:ext cx="8229600" cy="1143000"/>
          </a:xfrm>
        </p:spPr>
        <p:txBody>
          <a:bodyPr>
            <a:normAutofit/>
          </a:bodyPr>
          <a:lstStyle/>
          <a:p>
            <a:r>
              <a:rPr lang="en-US" dirty="0" smtClean="0"/>
              <a:t>Proximate Surveillance “Soft Eyes”</a:t>
            </a:r>
            <a:endParaRPr lang="en-US" dirty="0"/>
          </a:p>
        </p:txBody>
      </p:sp>
      <p:pic>
        <p:nvPicPr>
          <p:cNvPr id="4" name="Content Placeholder 3" descr="thats-got-his-own-1024.jpg"/>
          <p:cNvPicPr>
            <a:picLocks noGrp="1" noChangeAspect="1"/>
          </p:cNvPicPr>
          <p:nvPr>
            <p:ph idx="1"/>
          </p:nvPr>
        </p:nvPicPr>
        <p:blipFill>
          <a:blip r:embed="rId3">
            <a:extLst>
              <a:ext uri="{28A0092B-C50C-407E-A947-70E740481C1C}">
                <a14:useLocalDpi xmlns:a14="http://schemas.microsoft.com/office/drawing/2010/main" val="0"/>
              </a:ext>
            </a:extLst>
          </a:blip>
          <a:srcRect t="2761" b="2761"/>
          <a:stretch>
            <a:fillRect/>
          </a:stretch>
        </p:blipFill>
        <p:spPr>
          <a:xfrm>
            <a:off x="6107491" y="1752601"/>
            <a:ext cx="4300900" cy="2285683"/>
          </a:xfrm>
        </p:spPr>
      </p:pic>
      <p:sp>
        <p:nvSpPr>
          <p:cNvPr id="5" name="TextBox 4"/>
          <p:cNvSpPr txBox="1"/>
          <p:nvPr/>
        </p:nvSpPr>
        <p:spPr>
          <a:xfrm>
            <a:off x="146957" y="1681096"/>
            <a:ext cx="5552719" cy="3970318"/>
          </a:xfrm>
          <a:prstGeom prst="rect">
            <a:avLst/>
          </a:prstGeom>
          <a:noFill/>
        </p:spPr>
        <p:txBody>
          <a:bodyPr wrap="square" rtlCol="0">
            <a:spAutoFit/>
          </a:bodyPr>
          <a:lstStyle/>
          <a:p>
            <a:pPr marL="285750" indent="-285750">
              <a:buFont typeface="Arial" charset="0"/>
              <a:buChar char="•"/>
            </a:pPr>
            <a:r>
              <a:rPr lang="en-US" dirty="0"/>
              <a:t>In Bentham’s model, the watchtower wasn’t the only mode of control </a:t>
            </a:r>
          </a:p>
          <a:p>
            <a:pPr marL="285750" indent="-285750">
              <a:buFont typeface="Arial" charset="0"/>
              <a:buChar char="•"/>
            </a:pPr>
            <a:endParaRPr lang="en-US" dirty="0"/>
          </a:p>
          <a:p>
            <a:pPr marL="285750" indent="-285750">
              <a:buFont typeface="Arial" charset="0"/>
              <a:buChar char="•"/>
            </a:pPr>
            <a:r>
              <a:rPr lang="en-US" dirty="0"/>
              <a:t>A kindly eye, a soft eye, a proximate eye can be the best thing that can happen to a young person, a dope fiend, or a policed neighborhood</a:t>
            </a:r>
          </a:p>
          <a:p>
            <a:pPr marL="285750" indent="-285750">
              <a:buFont typeface="Arial" charset="0"/>
              <a:buChar char="•"/>
            </a:pPr>
            <a:endParaRPr lang="en-US" dirty="0"/>
          </a:p>
          <a:p>
            <a:pPr marL="285750" indent="-285750">
              <a:buFont typeface="Arial" charset="0"/>
              <a:buChar char="•"/>
            </a:pPr>
            <a:r>
              <a:rPr lang="en-US" dirty="0"/>
              <a:t>Not all surveillance is destructive </a:t>
            </a:r>
          </a:p>
          <a:p>
            <a:pPr marL="285750" indent="-285750">
              <a:buFont typeface="Arial" charset="0"/>
              <a:buChar char="•"/>
            </a:pPr>
            <a:endParaRPr lang="en-US" dirty="0"/>
          </a:p>
          <a:p>
            <a:pPr marL="285750" indent="-285750">
              <a:buFont typeface="Arial" charset="0"/>
              <a:buChar char="•"/>
            </a:pPr>
            <a:r>
              <a:rPr lang="en-US" dirty="0"/>
              <a:t>Conversely: The Wire repeatedly shows the foiling of “Hard Eyes” </a:t>
            </a:r>
            <a:endParaRPr lang="en-US" dirty="0" smtClean="0"/>
          </a:p>
          <a:p>
            <a:pPr marL="285750" indent="-285750">
              <a:buFont typeface="Arial" charset="0"/>
              <a:buChar char="•"/>
            </a:pPr>
            <a:endParaRPr lang="en-US" dirty="0"/>
          </a:p>
          <a:p>
            <a:pPr marL="285750" indent="-285750">
              <a:buFont typeface="Arial" charset="0"/>
              <a:buChar char="•"/>
            </a:pPr>
            <a:r>
              <a:rPr lang="en-US" dirty="0" smtClean="0"/>
              <a:t>Is it making a case for “Soft Eyes”?</a:t>
            </a:r>
            <a:endParaRPr lang="en-US" dirty="0"/>
          </a:p>
          <a:p>
            <a:endParaRPr lang="en-US" dirty="0"/>
          </a:p>
        </p:txBody>
      </p:sp>
    </p:spTree>
    <p:extLst>
      <p:ext uri="{BB962C8B-B14F-4D97-AF65-F5344CB8AC3E}">
        <p14:creationId xmlns:p14="http://schemas.microsoft.com/office/powerpoint/2010/main" val="1891398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dissolv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dissolve">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dissolve">
                                      <p:cBhvr>
                                        <p:cTn id="22" dur="500"/>
                                        <p:tgtEl>
                                          <p:spTgt spid="5">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animEffect transition="in" filter="dissolve">
                                      <p:cBhvr>
                                        <p:cTn id="27"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Docile Bodies in the Classroom </a:t>
            </a:r>
            <a:endParaRPr lang="en-US" dirty="0"/>
          </a:p>
        </p:txBody>
      </p:sp>
      <p:sp>
        <p:nvSpPr>
          <p:cNvPr id="3" name="Content Placeholder 2"/>
          <p:cNvSpPr>
            <a:spLocks noGrp="1"/>
          </p:cNvSpPr>
          <p:nvPr>
            <p:ph idx="1"/>
          </p:nvPr>
        </p:nvSpPr>
        <p:spPr>
          <a:xfrm>
            <a:off x="1789321" y="1600201"/>
            <a:ext cx="3279893" cy="3105039"/>
          </a:xfrm>
        </p:spPr>
        <p:txBody>
          <a:bodyPr>
            <a:normAutofit fontScale="62500" lnSpcReduction="20000"/>
          </a:bodyPr>
          <a:lstStyle/>
          <a:p>
            <a:r>
              <a:rPr lang="en-US" dirty="0" smtClean="0"/>
              <a:t>Season 4 shows how teaching is like policing</a:t>
            </a:r>
          </a:p>
          <a:p>
            <a:endParaRPr lang="en-US" dirty="0" smtClean="0"/>
          </a:p>
          <a:p>
            <a:r>
              <a:rPr lang="en-US" dirty="0" smtClean="0"/>
              <a:t>Windows closed to make them drowsy</a:t>
            </a:r>
          </a:p>
          <a:p>
            <a:endParaRPr lang="en-US" dirty="0" smtClean="0"/>
          </a:p>
          <a:p>
            <a:r>
              <a:rPr lang="en-US" dirty="0" smtClean="0"/>
              <a:t>Busywork to keep them off guard </a:t>
            </a:r>
          </a:p>
          <a:p>
            <a:pPr marL="0" indent="0">
              <a:buNone/>
            </a:pPr>
            <a:endParaRPr lang="en-US" dirty="0" smtClean="0"/>
          </a:p>
          <a:p>
            <a:r>
              <a:rPr lang="en-US" dirty="0" smtClean="0"/>
              <a:t>An older teacher says: “You need soft eyes”</a:t>
            </a:r>
            <a:endParaRPr lang="en-US" dirty="0"/>
          </a:p>
        </p:txBody>
      </p:sp>
      <p:pic>
        <p:nvPicPr>
          <p:cNvPr id="4" name="Picture 3" descr="ep41_0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6027" y="1600201"/>
            <a:ext cx="4752546" cy="2967993"/>
          </a:xfrm>
          <a:prstGeom prst="rect">
            <a:avLst/>
          </a:prstGeom>
        </p:spPr>
      </p:pic>
    </p:spTree>
    <p:extLst>
      <p:ext uri="{BB962C8B-B14F-4D97-AF65-F5344CB8AC3E}">
        <p14:creationId xmlns:p14="http://schemas.microsoft.com/office/powerpoint/2010/main" val="1365331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dissolv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dissolv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Opening Credits of the Show </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Depict technologies of surveillance</a:t>
            </a:r>
          </a:p>
          <a:p>
            <a:endParaRPr lang="en-US" dirty="0" smtClean="0"/>
          </a:p>
          <a:p>
            <a:r>
              <a:rPr lang="en-US" dirty="0" smtClean="0"/>
              <a:t>Destruction of those technologies </a:t>
            </a:r>
          </a:p>
          <a:p>
            <a:endParaRPr lang="en-US" dirty="0" smtClean="0"/>
          </a:p>
          <a:p>
            <a:r>
              <a:rPr lang="en-US" dirty="0" err="1" smtClean="0"/>
              <a:t>Panopticism</a:t>
            </a:r>
            <a:r>
              <a:rPr lang="en-US" dirty="0" smtClean="0"/>
              <a:t> is flawed, because it aims to suppress the deviancy of crime, but produces the deviants it tries to suppress </a:t>
            </a:r>
          </a:p>
          <a:p>
            <a:endParaRPr lang="en-US" dirty="0" smtClean="0"/>
          </a:p>
          <a:p>
            <a:r>
              <a:rPr lang="en-US" dirty="0" smtClean="0"/>
              <a:t>The more surveillance exists the more potential to resist it increases </a:t>
            </a:r>
          </a:p>
          <a:p>
            <a:endParaRPr lang="en-US" dirty="0" smtClean="0"/>
          </a:p>
          <a:p>
            <a:r>
              <a:rPr lang="en-US" dirty="0" smtClean="0"/>
              <a:t>Systems of surveillance are only as good as the people who use them </a:t>
            </a:r>
            <a:endParaRPr lang="en-US" dirty="0"/>
          </a:p>
        </p:txBody>
      </p:sp>
    </p:spTree>
    <p:extLst>
      <p:ext uri="{BB962C8B-B14F-4D97-AF65-F5344CB8AC3E}">
        <p14:creationId xmlns:p14="http://schemas.microsoft.com/office/powerpoint/2010/main" val="1267785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dissolv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dissolv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dissolve">
                                      <p:cBhvr>
                                        <p:cTn id="2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School </a:t>
            </a:r>
            <a:endParaRPr lang="en-US" dirty="0"/>
          </a:p>
        </p:txBody>
      </p:sp>
      <p:sp>
        <p:nvSpPr>
          <p:cNvPr id="3" name="Content Placeholder 2"/>
          <p:cNvSpPr>
            <a:spLocks noGrp="1"/>
          </p:cNvSpPr>
          <p:nvPr>
            <p:ph idx="1"/>
          </p:nvPr>
        </p:nvSpPr>
        <p:spPr>
          <a:xfrm>
            <a:off x="567775" y="1583871"/>
            <a:ext cx="5334191" cy="4359728"/>
          </a:xfrm>
        </p:spPr>
        <p:txBody>
          <a:bodyPr/>
          <a:lstStyle/>
          <a:p>
            <a:r>
              <a:rPr lang="en-US" dirty="0" smtClean="0"/>
              <a:t>Significance of the Chess Game </a:t>
            </a:r>
          </a:p>
          <a:p>
            <a:r>
              <a:rPr lang="en-US" dirty="0" smtClean="0"/>
              <a:t>Expendable Role in The Game </a:t>
            </a:r>
          </a:p>
          <a:p>
            <a:r>
              <a:rPr lang="en-US" dirty="0" smtClean="0"/>
              <a:t>The game isn’t fair and democratic like they want it to be </a:t>
            </a:r>
          </a:p>
          <a:p>
            <a:r>
              <a:rPr lang="en-US" dirty="0" smtClean="0">
                <a:hlinkClick r:id="rId2"/>
              </a:rPr>
              <a:t>https://www.youtube.com/watch?v=N8lyda_ZkLQ</a:t>
            </a:r>
            <a:endParaRPr lang="en-US" dirty="0" smtClean="0"/>
          </a:p>
          <a:p>
            <a:endParaRPr lang="en-US" dirty="0"/>
          </a:p>
        </p:txBody>
      </p:sp>
      <p:pic>
        <p:nvPicPr>
          <p:cNvPr id="4" name="Picture 3" descr="imgr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2391" y="1583871"/>
            <a:ext cx="5332091" cy="3788591"/>
          </a:xfrm>
          <a:prstGeom prst="rect">
            <a:avLst/>
          </a:prstGeom>
        </p:spPr>
      </p:pic>
    </p:spTree>
    <p:extLst>
      <p:ext uri="{BB962C8B-B14F-4D97-AF65-F5344CB8AC3E}">
        <p14:creationId xmlns:p14="http://schemas.microsoft.com/office/powerpoint/2010/main" val="656711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dissolve">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Soft Eyes </a:t>
            </a:r>
            <a:endParaRPr lang="en-US" dirty="0"/>
          </a:p>
        </p:txBody>
      </p:sp>
      <p:sp>
        <p:nvSpPr>
          <p:cNvPr id="3" name="Content Placeholder 2"/>
          <p:cNvSpPr>
            <a:spLocks noGrp="1"/>
          </p:cNvSpPr>
          <p:nvPr>
            <p:ph idx="1"/>
          </p:nvPr>
        </p:nvSpPr>
        <p:spPr>
          <a:xfrm>
            <a:off x="1981200" y="4858972"/>
            <a:ext cx="8229600" cy="4373563"/>
          </a:xfrm>
        </p:spPr>
        <p:txBody>
          <a:bodyPr/>
          <a:lstStyle/>
          <a:p>
            <a:r>
              <a:rPr lang="en-US" dirty="0" smtClean="0"/>
              <a:t>If you have soft eyes you can see the whole thing</a:t>
            </a:r>
          </a:p>
          <a:p>
            <a:r>
              <a:rPr lang="en-US" dirty="0" smtClean="0"/>
              <a:t>That’s why </a:t>
            </a:r>
            <a:r>
              <a:rPr lang="en-US" dirty="0" err="1" smtClean="0"/>
              <a:t>Kima</a:t>
            </a:r>
            <a:r>
              <a:rPr lang="en-US" dirty="0" smtClean="0"/>
              <a:t> is able to solve the crime</a:t>
            </a:r>
          </a:p>
          <a:p>
            <a:r>
              <a:rPr lang="en-US" dirty="0" err="1" smtClean="0"/>
              <a:t>Prez</a:t>
            </a:r>
            <a:r>
              <a:rPr lang="en-US" dirty="0" smtClean="0"/>
              <a:t> watches over instead of </a:t>
            </a:r>
            <a:r>
              <a:rPr lang="en-US" dirty="0" err="1" smtClean="0"/>
              <a:t>surveilling</a:t>
            </a:r>
            <a:r>
              <a:rPr lang="en-US" dirty="0" smtClean="0"/>
              <a:t> his class </a:t>
            </a:r>
            <a:endParaRPr lang="en-US" dirty="0"/>
          </a:p>
        </p:txBody>
      </p:sp>
      <p:pic>
        <p:nvPicPr>
          <p:cNvPr id="4" name="Picture 3" descr="vlcsnap-1270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5699" y="1936914"/>
            <a:ext cx="4129991" cy="2819513"/>
          </a:xfrm>
          <a:prstGeom prst="rect">
            <a:avLst/>
          </a:prstGeom>
        </p:spPr>
      </p:pic>
    </p:spTree>
    <p:extLst>
      <p:ext uri="{BB962C8B-B14F-4D97-AF65-F5344CB8AC3E}">
        <p14:creationId xmlns:p14="http://schemas.microsoft.com/office/powerpoint/2010/main" val="1439399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Soft Eyes </a:t>
            </a:r>
            <a:endParaRPr lang="en-US" dirty="0"/>
          </a:p>
        </p:txBody>
      </p:sp>
      <p:sp>
        <p:nvSpPr>
          <p:cNvPr id="3" name="Content Placeholder 2"/>
          <p:cNvSpPr>
            <a:spLocks noGrp="1"/>
          </p:cNvSpPr>
          <p:nvPr>
            <p:ph idx="1"/>
          </p:nvPr>
        </p:nvSpPr>
        <p:spPr/>
        <p:txBody>
          <a:bodyPr/>
          <a:lstStyle/>
          <a:p>
            <a:r>
              <a:rPr lang="en-US" dirty="0" smtClean="0"/>
              <a:t>Multi-Sited Ethnography</a:t>
            </a:r>
          </a:p>
          <a:p>
            <a:r>
              <a:rPr lang="en-US" dirty="0" smtClean="0"/>
              <a:t>Gives greater breadth and scope to the discipline (or story)</a:t>
            </a:r>
          </a:p>
          <a:p>
            <a:r>
              <a:rPr lang="en-US" dirty="0" smtClean="0"/>
              <a:t>As opposed to the unique, single sited, perspective </a:t>
            </a:r>
            <a:endParaRPr lang="en-US" dirty="0" smtClean="0"/>
          </a:p>
          <a:p>
            <a:r>
              <a:rPr lang="en-US" dirty="0" smtClean="0"/>
              <a:t>Takes </a:t>
            </a:r>
            <a:r>
              <a:rPr lang="en-US" dirty="0" smtClean="0"/>
              <a:t>multiple forms of information about an interconnected whole situation and its contexts of significance </a:t>
            </a:r>
            <a:endParaRPr lang="en-US" dirty="0"/>
          </a:p>
        </p:txBody>
      </p:sp>
    </p:spTree>
    <p:extLst>
      <p:ext uri="{BB962C8B-B14F-4D97-AF65-F5344CB8AC3E}">
        <p14:creationId xmlns:p14="http://schemas.microsoft.com/office/powerpoint/2010/main" val="1843219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Surveillance and You </a:t>
            </a:r>
            <a:endParaRPr lang="en-US" dirty="0"/>
          </a:p>
        </p:txBody>
      </p:sp>
      <p:sp>
        <p:nvSpPr>
          <p:cNvPr id="3" name="Content Placeholder 2"/>
          <p:cNvSpPr>
            <a:spLocks noGrp="1"/>
          </p:cNvSpPr>
          <p:nvPr>
            <p:ph idx="1"/>
          </p:nvPr>
        </p:nvSpPr>
        <p:spPr/>
        <p:txBody>
          <a:bodyPr/>
          <a:lstStyle/>
          <a:p>
            <a:r>
              <a:rPr lang="en-US" dirty="0" smtClean="0"/>
              <a:t>Talk about your experience with surveillance.  </a:t>
            </a:r>
            <a:endParaRPr lang="en-US" dirty="0"/>
          </a:p>
        </p:txBody>
      </p:sp>
    </p:spTree>
    <p:extLst>
      <p:ext uri="{BB962C8B-B14F-4D97-AF65-F5344CB8AC3E}">
        <p14:creationId xmlns:p14="http://schemas.microsoft.com/office/powerpoint/2010/main" val="12001435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Soft Eyes are a Liability </a:t>
            </a:r>
            <a:endParaRPr lang="en-US" dirty="0"/>
          </a:p>
        </p:txBody>
      </p:sp>
      <p:sp>
        <p:nvSpPr>
          <p:cNvPr id="3" name="Content Placeholder 2"/>
          <p:cNvSpPr>
            <a:spLocks noGrp="1"/>
          </p:cNvSpPr>
          <p:nvPr>
            <p:ph idx="1"/>
          </p:nvPr>
        </p:nvSpPr>
        <p:spPr>
          <a:xfrm>
            <a:off x="270642" y="1666846"/>
            <a:ext cx="7154918" cy="5191154"/>
          </a:xfrm>
        </p:spPr>
        <p:txBody>
          <a:bodyPr>
            <a:normAutofit fontScale="85000" lnSpcReduction="20000"/>
          </a:bodyPr>
          <a:lstStyle/>
          <a:p>
            <a:r>
              <a:rPr lang="en-US" dirty="0" smtClean="0"/>
              <a:t>The little bit of softness required to observe without reacting with defensive violence is a useless skill in the world of the students in </a:t>
            </a:r>
            <a:r>
              <a:rPr lang="en-US" dirty="0" err="1" smtClean="0"/>
              <a:t>Prez’s</a:t>
            </a:r>
            <a:r>
              <a:rPr lang="en-US" dirty="0" smtClean="0"/>
              <a:t> class.</a:t>
            </a:r>
          </a:p>
          <a:p>
            <a:endParaRPr lang="en-US" dirty="0" smtClean="0"/>
          </a:p>
          <a:p>
            <a:r>
              <a:rPr lang="en-US" dirty="0" err="1" smtClean="0"/>
              <a:t>Kima</a:t>
            </a:r>
            <a:r>
              <a:rPr lang="en-US" dirty="0" smtClean="0"/>
              <a:t> can risk a gamble on </a:t>
            </a:r>
            <a:r>
              <a:rPr lang="en-US" dirty="0" smtClean="0"/>
              <a:t>softness  </a:t>
            </a:r>
            <a:endParaRPr lang="en-US" dirty="0" smtClean="0"/>
          </a:p>
          <a:p>
            <a:endParaRPr lang="en-US" dirty="0" smtClean="0"/>
          </a:p>
          <a:p>
            <a:r>
              <a:rPr lang="en-US" dirty="0" smtClean="0"/>
              <a:t>Throughout the many seasons of The Wire, anyone from The Corner is in danger when they exhibit “softness”</a:t>
            </a:r>
          </a:p>
          <a:p>
            <a:endParaRPr lang="en-US" dirty="0" smtClean="0"/>
          </a:p>
          <a:p>
            <a:r>
              <a:rPr lang="en-US" dirty="0" smtClean="0"/>
              <a:t>These characters have to put on blinders to the suffering of others or become victims themselves </a:t>
            </a:r>
          </a:p>
          <a:p>
            <a:endParaRPr lang="en-US" dirty="0" smtClean="0"/>
          </a:p>
          <a:p>
            <a:r>
              <a:rPr lang="en-US" dirty="0" smtClean="0"/>
              <a:t>A character like </a:t>
            </a:r>
            <a:r>
              <a:rPr lang="en-US" dirty="0" err="1" smtClean="0"/>
              <a:t>Dukie</a:t>
            </a:r>
            <a:r>
              <a:rPr lang="en-US" dirty="0" smtClean="0"/>
              <a:t> is not able to harden himself like Michael </a:t>
            </a:r>
            <a:endParaRPr lang="en-US" dirty="0"/>
          </a:p>
        </p:txBody>
      </p:sp>
      <p:pic>
        <p:nvPicPr>
          <p:cNvPr id="5" name="Picture 4" descr="the-wire-2006090800335959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8005" y="2163654"/>
            <a:ext cx="4622418" cy="2873938"/>
          </a:xfrm>
          <a:prstGeom prst="rect">
            <a:avLst/>
          </a:prstGeom>
        </p:spPr>
      </p:pic>
    </p:spTree>
    <p:extLst>
      <p:ext uri="{BB962C8B-B14F-4D97-AF65-F5344CB8AC3E}">
        <p14:creationId xmlns:p14="http://schemas.microsoft.com/office/powerpoint/2010/main" val="228555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dissolv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dissolv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dissolve">
                                      <p:cBhvr>
                                        <p:cTn id="2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273629" y="2013858"/>
            <a:ext cx="4386943" cy="4373563"/>
          </a:xfrm>
        </p:spPr>
        <p:txBody>
          <a:bodyPr>
            <a:normAutofit lnSpcReduction="10000"/>
          </a:bodyPr>
          <a:lstStyle/>
          <a:p>
            <a:r>
              <a:rPr lang="en-US" dirty="0" smtClean="0"/>
              <a:t>Soft eyes can make </a:t>
            </a:r>
            <a:r>
              <a:rPr lang="en-US" dirty="0" err="1" smtClean="0"/>
              <a:t>Kima</a:t>
            </a:r>
            <a:r>
              <a:rPr lang="en-US" dirty="0" smtClean="0"/>
              <a:t> a better cop and </a:t>
            </a:r>
            <a:r>
              <a:rPr lang="en-US" dirty="0" err="1" smtClean="0"/>
              <a:t>Prez</a:t>
            </a:r>
            <a:r>
              <a:rPr lang="en-US" dirty="0" smtClean="0"/>
              <a:t> a better teacher, but they are a liability for someone like </a:t>
            </a:r>
            <a:r>
              <a:rPr lang="en-US" dirty="0" err="1" smtClean="0"/>
              <a:t>Dukie</a:t>
            </a:r>
            <a:r>
              <a:rPr lang="en-US" dirty="0" smtClean="0"/>
              <a:t> </a:t>
            </a:r>
          </a:p>
          <a:p>
            <a:r>
              <a:rPr lang="en-US" dirty="0" smtClean="0"/>
              <a:t>How does </a:t>
            </a:r>
            <a:r>
              <a:rPr lang="en-US" dirty="0" err="1" smtClean="0"/>
              <a:t>Dukie</a:t>
            </a:r>
            <a:r>
              <a:rPr lang="en-US" dirty="0" smtClean="0"/>
              <a:t> get from where he is, to somewhere else?</a:t>
            </a:r>
          </a:p>
          <a:p>
            <a:r>
              <a:rPr lang="en-US" dirty="0" smtClean="0"/>
              <a:t>Soft eyes are a privilege for people who have more options</a:t>
            </a:r>
          </a:p>
          <a:p>
            <a:pPr marL="0" indent="0">
              <a:buNone/>
            </a:pPr>
            <a:endParaRPr lang="en-US" dirty="0"/>
          </a:p>
        </p:txBody>
      </p:sp>
      <p:pic>
        <p:nvPicPr>
          <p:cNvPr id="2" name="Picture 1"/>
          <p:cNvPicPr>
            <a:picLocks noChangeAspect="1"/>
          </p:cNvPicPr>
          <p:nvPr/>
        </p:nvPicPr>
        <p:blipFill>
          <a:blip r:embed="rId2"/>
          <a:stretch>
            <a:fillRect/>
          </a:stretch>
        </p:blipFill>
        <p:spPr>
          <a:xfrm>
            <a:off x="5823857" y="2013858"/>
            <a:ext cx="4724400" cy="3543300"/>
          </a:xfrm>
          <a:prstGeom prst="rect">
            <a:avLst/>
          </a:prstGeom>
        </p:spPr>
      </p:pic>
    </p:spTree>
    <p:extLst>
      <p:ext uri="{BB962C8B-B14F-4D97-AF65-F5344CB8AC3E}">
        <p14:creationId xmlns:p14="http://schemas.microsoft.com/office/powerpoint/2010/main" val="1624888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96043" y="468037"/>
            <a:ext cx="5894613" cy="4414410"/>
          </a:xfrm>
          <a:prstGeom prst="rect">
            <a:avLst/>
          </a:prstGeom>
        </p:spPr>
      </p:pic>
      <p:sp>
        <p:nvSpPr>
          <p:cNvPr id="4" name="TextBox 3"/>
          <p:cNvSpPr txBox="1"/>
          <p:nvPr/>
        </p:nvSpPr>
        <p:spPr>
          <a:xfrm>
            <a:off x="996043" y="5055866"/>
            <a:ext cx="10938454" cy="646331"/>
          </a:xfrm>
          <a:prstGeom prst="rect">
            <a:avLst/>
          </a:prstGeom>
          <a:noFill/>
        </p:spPr>
        <p:txBody>
          <a:bodyPr wrap="square" rtlCol="0">
            <a:spAutoFit/>
          </a:bodyPr>
          <a:lstStyle/>
          <a:p>
            <a:r>
              <a:rPr lang="en-US" smtClean="0"/>
              <a:t>Soft </a:t>
            </a:r>
            <a:r>
              <a:rPr lang="en-US" smtClean="0"/>
              <a:t>eyes are </a:t>
            </a:r>
            <a:r>
              <a:rPr lang="en-US" dirty="0" smtClean="0"/>
              <a:t>only available to those who with a future stake in the culture in which they live, to those more fortunate beings who do not have to harden themselves to merely survive </a:t>
            </a:r>
            <a:endParaRPr lang="en-US" dirty="0"/>
          </a:p>
        </p:txBody>
      </p:sp>
    </p:spTree>
    <p:extLst>
      <p:ext uri="{BB962C8B-B14F-4D97-AF65-F5344CB8AC3E}">
        <p14:creationId xmlns:p14="http://schemas.microsoft.com/office/powerpoint/2010/main" val="2105670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dissolve">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Namond</a:t>
            </a:r>
            <a:r>
              <a:rPr lang="en-US" dirty="0" smtClean="0"/>
              <a:t> </a:t>
            </a:r>
            <a:endParaRPr lang="en-US" dirty="0"/>
          </a:p>
        </p:txBody>
      </p:sp>
      <p:sp>
        <p:nvSpPr>
          <p:cNvPr id="3" name="Content Placeholder 2"/>
          <p:cNvSpPr>
            <a:spLocks noGrp="1"/>
          </p:cNvSpPr>
          <p:nvPr>
            <p:ph idx="1"/>
          </p:nvPr>
        </p:nvSpPr>
        <p:spPr>
          <a:xfrm>
            <a:off x="838200" y="1303111"/>
            <a:ext cx="5056414" cy="4134304"/>
          </a:xfrm>
        </p:spPr>
        <p:txBody>
          <a:bodyPr/>
          <a:lstStyle/>
          <a:p>
            <a:r>
              <a:rPr lang="en-US" dirty="0" smtClean="0"/>
              <a:t>Doesn’t want to deal drugs</a:t>
            </a:r>
          </a:p>
          <a:p>
            <a:r>
              <a:rPr lang="en-US" dirty="0" smtClean="0"/>
              <a:t>Can’t be hard like Michael</a:t>
            </a:r>
          </a:p>
          <a:p>
            <a:r>
              <a:rPr lang="en-US" dirty="0" smtClean="0"/>
              <a:t>Takes his pent up frustrations out on </a:t>
            </a:r>
            <a:r>
              <a:rPr lang="en-US" dirty="0" err="1" smtClean="0"/>
              <a:t>Dukie</a:t>
            </a:r>
            <a:r>
              <a:rPr lang="en-US" dirty="0" smtClean="0"/>
              <a:t> </a:t>
            </a:r>
          </a:p>
          <a:p>
            <a:r>
              <a:rPr lang="en-US" dirty="0" smtClean="0"/>
              <a:t>His mom gives him no other opportunity</a:t>
            </a:r>
            <a:endParaRPr lang="en-US" dirty="0"/>
          </a:p>
        </p:txBody>
      </p:sp>
      <p:pic>
        <p:nvPicPr>
          <p:cNvPr id="5" name="Picture 4"/>
          <p:cNvPicPr>
            <a:picLocks noChangeAspect="1"/>
          </p:cNvPicPr>
          <p:nvPr/>
        </p:nvPicPr>
        <p:blipFill>
          <a:blip r:embed="rId2"/>
          <a:stretch>
            <a:fillRect/>
          </a:stretch>
        </p:blipFill>
        <p:spPr>
          <a:xfrm>
            <a:off x="6096000" y="365125"/>
            <a:ext cx="4649837" cy="5758089"/>
          </a:xfrm>
          <a:prstGeom prst="rect">
            <a:avLst/>
          </a:prstGeom>
        </p:spPr>
      </p:pic>
    </p:spTree>
    <p:extLst>
      <p:ext uri="{BB962C8B-B14F-4D97-AF65-F5344CB8AC3E}">
        <p14:creationId xmlns:p14="http://schemas.microsoft.com/office/powerpoint/2010/main" val="128908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 y="584729"/>
            <a:ext cx="6092826" cy="5550959"/>
          </a:xfrm>
        </p:spPr>
        <p:txBody>
          <a:bodyPr>
            <a:normAutofit fontScale="85000" lnSpcReduction="20000"/>
          </a:bodyPr>
          <a:lstStyle/>
          <a:p>
            <a:r>
              <a:rPr lang="en-US" dirty="0" smtClean="0"/>
              <a:t>Generic School Melodrama </a:t>
            </a:r>
          </a:p>
          <a:p>
            <a:endParaRPr lang="en-US" dirty="0" smtClean="0"/>
          </a:p>
          <a:p>
            <a:r>
              <a:rPr lang="en-US" dirty="0" smtClean="0"/>
              <a:t>The Wire, Season 4 turns it on its head by allowing “The Corner” students the opportunity to teach the teachers</a:t>
            </a:r>
          </a:p>
          <a:p>
            <a:endParaRPr lang="en-US" dirty="0" smtClean="0"/>
          </a:p>
          <a:p>
            <a:r>
              <a:rPr lang="en-US" dirty="0" smtClean="0"/>
              <a:t>The cliché: An enlightened teacher who succeeds at teaching and breaks through defensive hardness to enlighten the kids </a:t>
            </a:r>
          </a:p>
          <a:p>
            <a:endParaRPr lang="en-US" dirty="0" smtClean="0"/>
          </a:p>
          <a:p>
            <a:r>
              <a:rPr lang="en-US" dirty="0" smtClean="0"/>
              <a:t>A different viewpoint:  </a:t>
            </a:r>
            <a:r>
              <a:rPr lang="en-US" i="1" dirty="0" smtClean="0"/>
              <a:t>The Wire </a:t>
            </a:r>
            <a:r>
              <a:rPr lang="en-US" dirty="0" smtClean="0"/>
              <a:t>focuses on moral legibility on the institutional level </a:t>
            </a:r>
          </a:p>
          <a:p>
            <a:endParaRPr lang="en-US" dirty="0" smtClean="0"/>
          </a:p>
          <a:p>
            <a:r>
              <a:rPr lang="en-US" dirty="0" smtClean="0"/>
              <a:t>Personal goodness can’t trump institutional failure</a:t>
            </a:r>
          </a:p>
          <a:p>
            <a:pPr marL="0" indent="0">
              <a:buNone/>
            </a:pPr>
            <a:r>
              <a:rPr lang="en-US" dirty="0" smtClean="0"/>
              <a:t> </a:t>
            </a:r>
            <a:endParaRPr lang="en-US" dirty="0"/>
          </a:p>
        </p:txBody>
      </p:sp>
      <p:pic>
        <p:nvPicPr>
          <p:cNvPr id="4" name="Picture 3" descr="dangerdang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5929" y="584729"/>
            <a:ext cx="3561477" cy="5180331"/>
          </a:xfrm>
          <a:prstGeom prst="rect">
            <a:avLst/>
          </a:prstGeom>
        </p:spPr>
      </p:pic>
    </p:spTree>
    <p:extLst>
      <p:ext uri="{BB962C8B-B14F-4D97-AF65-F5344CB8AC3E}">
        <p14:creationId xmlns:p14="http://schemas.microsoft.com/office/powerpoint/2010/main" val="1905458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dissolv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dissolv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dissolve">
                                      <p:cBhvr>
                                        <p:cTn id="2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72367" y="4049485"/>
            <a:ext cx="11418890" cy="6506955"/>
          </a:xfrm>
        </p:spPr>
        <p:txBody>
          <a:bodyPr/>
          <a:lstStyle/>
          <a:p>
            <a:r>
              <a:rPr lang="en-US" dirty="0" smtClean="0"/>
              <a:t>Surveillance, on </a:t>
            </a:r>
            <a:r>
              <a:rPr lang="en-US" i="1" dirty="0" smtClean="0"/>
              <a:t>The Wire </a:t>
            </a:r>
            <a:r>
              <a:rPr lang="en-US" dirty="0" smtClean="0"/>
              <a:t>is quite often useless</a:t>
            </a:r>
          </a:p>
          <a:p>
            <a:endParaRPr lang="en-US" dirty="0" smtClean="0"/>
          </a:p>
          <a:p>
            <a:r>
              <a:rPr lang="en-US" dirty="0" smtClean="0"/>
              <a:t>Soft Eyes are better ways to gain knowledge, but are unavailable or unadvisable to people who have to survive on the street </a:t>
            </a:r>
          </a:p>
          <a:p>
            <a:endParaRPr lang="en-US" dirty="0" smtClean="0"/>
          </a:p>
          <a:p>
            <a:pPr marL="0" indent="0">
              <a:buNone/>
            </a:pPr>
            <a:endParaRPr lang="en-US" dirty="0"/>
          </a:p>
        </p:txBody>
      </p:sp>
      <p:pic>
        <p:nvPicPr>
          <p:cNvPr id="2" name="Picture 1"/>
          <p:cNvPicPr>
            <a:picLocks noChangeAspect="1"/>
          </p:cNvPicPr>
          <p:nvPr/>
        </p:nvPicPr>
        <p:blipFill>
          <a:blip r:embed="rId3"/>
          <a:stretch>
            <a:fillRect/>
          </a:stretch>
        </p:blipFill>
        <p:spPr>
          <a:xfrm>
            <a:off x="272367" y="197646"/>
            <a:ext cx="5458962" cy="3409154"/>
          </a:xfrm>
          <a:prstGeom prst="rect">
            <a:avLst/>
          </a:prstGeom>
        </p:spPr>
      </p:pic>
    </p:spTree>
    <p:extLst>
      <p:ext uri="{BB962C8B-B14F-4D97-AF65-F5344CB8AC3E}">
        <p14:creationId xmlns:p14="http://schemas.microsoft.com/office/powerpoint/2010/main" val="426461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557" y="4270988"/>
            <a:ext cx="10482943" cy="2585323"/>
          </a:xfrm>
          <a:prstGeom prst="rect">
            <a:avLst/>
          </a:prstGeom>
        </p:spPr>
        <p:txBody>
          <a:bodyPr wrap="square">
            <a:spAutoFit/>
          </a:bodyPr>
          <a:lstStyle/>
          <a:p>
            <a:pPr marL="285750" indent="-285750">
              <a:buFont typeface="Arial" charset="0"/>
              <a:buChar char="•"/>
            </a:pPr>
            <a:r>
              <a:rPr lang="en-US" dirty="0"/>
              <a:t>Soft Eyes on the part of the educators and not the hard eyes of surveillance, offer the students in the special class a safe place for the moment </a:t>
            </a:r>
            <a:endParaRPr lang="en-US" dirty="0" smtClean="0"/>
          </a:p>
          <a:p>
            <a:pPr marL="285750" indent="-285750">
              <a:buFont typeface="Arial" charset="0"/>
              <a:buChar char="•"/>
            </a:pPr>
            <a:endParaRPr lang="en-US" dirty="0"/>
          </a:p>
          <a:p>
            <a:pPr marL="285750" indent="-285750">
              <a:buFont typeface="Arial" charset="0"/>
              <a:buChar char="•"/>
            </a:pPr>
            <a:r>
              <a:rPr lang="en-US" dirty="0" smtClean="0"/>
              <a:t>Offers supervision rather than surveillance </a:t>
            </a:r>
            <a:endParaRPr lang="en-US" dirty="0"/>
          </a:p>
          <a:p>
            <a:pPr marL="285750" indent="-285750">
              <a:buFont typeface="Arial" charset="0"/>
              <a:buChar char="•"/>
            </a:pPr>
            <a:endParaRPr lang="en-US" dirty="0"/>
          </a:p>
          <a:p>
            <a:pPr marL="285750" indent="-285750">
              <a:buFont typeface="Arial" charset="0"/>
              <a:buChar char="•"/>
            </a:pPr>
            <a:r>
              <a:rPr lang="en-US" dirty="0"/>
              <a:t>Those who run the program are accused of “tracking”</a:t>
            </a:r>
          </a:p>
          <a:p>
            <a:pPr marL="285750" indent="-285750">
              <a:buFont typeface="Arial" charset="0"/>
              <a:buChar char="•"/>
            </a:pPr>
            <a:endParaRPr lang="en-US" dirty="0"/>
          </a:p>
          <a:p>
            <a:pPr marL="285750" indent="-285750">
              <a:buFont typeface="Arial" charset="0"/>
              <a:buChar char="•"/>
            </a:pPr>
            <a:r>
              <a:rPr lang="en-US" dirty="0"/>
              <a:t>The accusation of “tracking” is based on the false assumption of an otherwise equal society </a:t>
            </a:r>
            <a:r>
              <a:rPr lang="en-US" dirty="0" smtClean="0"/>
              <a:t>  “White Spatial Imaginary”  </a:t>
            </a:r>
            <a:endParaRPr lang="en-US" dirty="0"/>
          </a:p>
        </p:txBody>
      </p:sp>
      <p:pic>
        <p:nvPicPr>
          <p:cNvPr id="3" name="Picture 2"/>
          <p:cNvPicPr>
            <a:picLocks noChangeAspect="1"/>
          </p:cNvPicPr>
          <p:nvPr/>
        </p:nvPicPr>
        <p:blipFill>
          <a:blip r:embed="rId2"/>
          <a:stretch>
            <a:fillRect/>
          </a:stretch>
        </p:blipFill>
        <p:spPr>
          <a:xfrm>
            <a:off x="247681" y="964543"/>
            <a:ext cx="5299529" cy="3306445"/>
          </a:xfrm>
          <a:prstGeom prst="rect">
            <a:avLst/>
          </a:prstGeom>
        </p:spPr>
      </p:pic>
      <p:sp>
        <p:nvSpPr>
          <p:cNvPr id="4" name="TextBox 3"/>
          <p:cNvSpPr txBox="1"/>
          <p:nvPr/>
        </p:nvSpPr>
        <p:spPr>
          <a:xfrm>
            <a:off x="247681" y="223619"/>
            <a:ext cx="11098924" cy="923330"/>
          </a:xfrm>
          <a:prstGeom prst="rect">
            <a:avLst/>
          </a:prstGeom>
          <a:noFill/>
        </p:spPr>
        <p:txBody>
          <a:bodyPr wrap="square" rtlCol="0">
            <a:spAutoFit/>
          </a:bodyPr>
          <a:lstStyle/>
          <a:p>
            <a:r>
              <a:rPr lang="en-US" sz="3600" dirty="0"/>
              <a:t>Supervision vs. Surveillance </a:t>
            </a:r>
          </a:p>
          <a:p>
            <a:endParaRPr lang="en-US" dirty="0"/>
          </a:p>
        </p:txBody>
      </p:sp>
    </p:spTree>
    <p:extLst>
      <p:ext uri="{BB962C8B-B14F-4D97-AF65-F5344CB8AC3E}">
        <p14:creationId xmlns:p14="http://schemas.microsoft.com/office/powerpoint/2010/main" val="777624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dissolv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dissolve">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dissolve">
                                      <p:cBhvr>
                                        <p:cTn id="2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788979" y="530622"/>
            <a:ext cx="7948613" cy="6034088"/>
          </a:xfrm>
        </p:spPr>
        <p:txBody>
          <a:bodyPr>
            <a:normAutofit fontScale="92500"/>
          </a:bodyPr>
          <a:lstStyle/>
          <a:p>
            <a:r>
              <a:rPr lang="en-US" dirty="0" smtClean="0"/>
              <a:t>The spy melodrama and the school melodrama are both rewritten by </a:t>
            </a:r>
            <a:r>
              <a:rPr lang="en-US" i="1" dirty="0" smtClean="0"/>
              <a:t>The Wire </a:t>
            </a:r>
          </a:p>
          <a:p>
            <a:endParaRPr lang="en-US" dirty="0" smtClean="0"/>
          </a:p>
          <a:p>
            <a:r>
              <a:rPr lang="en-US" dirty="0" smtClean="0"/>
              <a:t>One is about surveillance as a tool to protect “the good”</a:t>
            </a:r>
          </a:p>
          <a:p>
            <a:endParaRPr lang="en-US" dirty="0" smtClean="0"/>
          </a:p>
          <a:p>
            <a:r>
              <a:rPr lang="en-US" dirty="0" smtClean="0"/>
              <a:t>The other argues that the value of “softness” (liberal, democratic values) is a good that can be taught </a:t>
            </a:r>
          </a:p>
          <a:p>
            <a:endParaRPr lang="en-US" dirty="0" smtClean="0"/>
          </a:p>
          <a:p>
            <a:r>
              <a:rPr lang="en-US" i="1" dirty="0" smtClean="0"/>
              <a:t>The Wire </a:t>
            </a:r>
            <a:r>
              <a:rPr lang="en-US" dirty="0" smtClean="0"/>
              <a:t>teaches that surveillance and teaching can’t overcome larger systems of inequality </a:t>
            </a:r>
          </a:p>
          <a:p>
            <a:endParaRPr lang="en-US" dirty="0" smtClean="0"/>
          </a:p>
          <a:p>
            <a:r>
              <a:rPr lang="en-US" dirty="0" smtClean="0"/>
              <a:t>The show brings the two genres together and explores the limitations of both </a:t>
            </a:r>
          </a:p>
          <a:p>
            <a:endParaRPr lang="en-US" dirty="0"/>
          </a:p>
        </p:txBody>
      </p:sp>
    </p:spTree>
    <p:extLst>
      <p:ext uri="{BB962C8B-B14F-4D97-AF65-F5344CB8AC3E}">
        <p14:creationId xmlns:p14="http://schemas.microsoft.com/office/powerpoint/2010/main" val="2092744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dissolv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dissolv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dissolve">
                                      <p:cBhvr>
                                        <p:cTn id="2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 y="4829184"/>
            <a:ext cx="9503229" cy="4373563"/>
          </a:xfrm>
        </p:spPr>
        <p:txBody>
          <a:bodyPr/>
          <a:lstStyle/>
          <a:p>
            <a:r>
              <a:rPr lang="en-US" dirty="0" smtClean="0"/>
              <a:t>Surveillance is not the key to better policing and magical teaching is not the solution to better schools</a:t>
            </a:r>
          </a:p>
          <a:p>
            <a:endParaRPr lang="en-US" dirty="0"/>
          </a:p>
        </p:txBody>
      </p:sp>
      <p:pic>
        <p:nvPicPr>
          <p:cNvPr id="2" name="Picture 1"/>
          <p:cNvPicPr>
            <a:picLocks noChangeAspect="1"/>
          </p:cNvPicPr>
          <p:nvPr/>
        </p:nvPicPr>
        <p:blipFill>
          <a:blip r:embed="rId2"/>
          <a:stretch>
            <a:fillRect/>
          </a:stretch>
        </p:blipFill>
        <p:spPr>
          <a:xfrm>
            <a:off x="116113" y="0"/>
            <a:ext cx="8814715" cy="4829184"/>
          </a:xfrm>
          <a:prstGeom prst="rect">
            <a:avLst/>
          </a:prstGeom>
        </p:spPr>
      </p:pic>
    </p:spTree>
    <p:extLst>
      <p:ext uri="{BB962C8B-B14F-4D97-AF65-F5344CB8AC3E}">
        <p14:creationId xmlns:p14="http://schemas.microsoft.com/office/powerpoint/2010/main" val="1263607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524001" y="895351"/>
            <a:ext cx="5135563" cy="5230813"/>
          </a:xfrm>
        </p:spPr>
        <p:txBody>
          <a:bodyPr>
            <a:normAutofit fontScale="85000" lnSpcReduction="20000"/>
          </a:bodyPr>
          <a:lstStyle/>
          <a:p>
            <a:r>
              <a:rPr lang="en-US" dirty="0" smtClean="0"/>
              <a:t>Many academics have admitted that The Wire is more than pedagogically defensible—it has the ability to teach as effectively as many educators can </a:t>
            </a:r>
          </a:p>
          <a:p>
            <a:endParaRPr lang="en-US" dirty="0" smtClean="0"/>
          </a:p>
          <a:p>
            <a:r>
              <a:rPr lang="en-US" dirty="0" smtClean="0"/>
              <a:t>It turns the school melodrama into an extraordinary one through its breadth and depth (over time) </a:t>
            </a:r>
          </a:p>
          <a:p>
            <a:endParaRPr lang="en-US" dirty="0" smtClean="0"/>
          </a:p>
          <a:p>
            <a:r>
              <a:rPr lang="en-US" i="1" dirty="0" smtClean="0"/>
              <a:t>The Wire </a:t>
            </a:r>
            <a:r>
              <a:rPr lang="en-US" dirty="0" smtClean="0"/>
              <a:t>doesn’t focus on the liberal righteousness of the teachers—like other inner-city school melodramas </a:t>
            </a:r>
          </a:p>
          <a:p>
            <a:endParaRPr lang="en-US" dirty="0" smtClean="0"/>
          </a:p>
          <a:p>
            <a:r>
              <a:rPr lang="en-US" dirty="0" smtClean="0"/>
              <a:t>It focuses instead on better opportunity for all  (by presenting the lack of it in our current state) </a:t>
            </a:r>
          </a:p>
          <a:p>
            <a:endParaRPr lang="en-US" dirty="0"/>
          </a:p>
        </p:txBody>
      </p:sp>
      <p:pic>
        <p:nvPicPr>
          <p:cNvPr id="4" name="Picture 3" descr="TheWire3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1661" y="1069237"/>
            <a:ext cx="3810000" cy="2374900"/>
          </a:xfrm>
          <a:prstGeom prst="rect">
            <a:avLst/>
          </a:prstGeom>
        </p:spPr>
      </p:pic>
    </p:spTree>
    <p:extLst>
      <p:ext uri="{BB962C8B-B14F-4D97-AF65-F5344CB8AC3E}">
        <p14:creationId xmlns:p14="http://schemas.microsoft.com/office/powerpoint/2010/main" val="980778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dissolv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dissolv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Surveillance in Popular Culture </a:t>
            </a:r>
            <a:endParaRPr lang="en-US" dirty="0"/>
          </a:p>
        </p:txBody>
      </p:sp>
      <p:sp>
        <p:nvSpPr>
          <p:cNvPr id="3" name="Content Placeholder 2"/>
          <p:cNvSpPr>
            <a:spLocks noGrp="1"/>
          </p:cNvSpPr>
          <p:nvPr>
            <p:ph idx="1"/>
          </p:nvPr>
        </p:nvSpPr>
        <p:spPr/>
        <p:txBody>
          <a:bodyPr/>
          <a:lstStyle/>
          <a:p>
            <a:r>
              <a:rPr lang="en-US" dirty="0" smtClean="0"/>
              <a:t>Describe the power dynamic of surveillance in 24 and Homeland </a:t>
            </a:r>
            <a:endParaRPr lang="en-US" dirty="0"/>
          </a:p>
        </p:txBody>
      </p:sp>
    </p:spTree>
    <p:extLst>
      <p:ext uri="{BB962C8B-B14F-4D97-AF65-F5344CB8AC3E}">
        <p14:creationId xmlns:p14="http://schemas.microsoft.com/office/powerpoint/2010/main" val="185288427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1982" y="454231"/>
            <a:ext cx="8229600" cy="1143000"/>
          </a:xfrm>
        </p:spPr>
        <p:txBody>
          <a:bodyPr/>
          <a:lstStyle/>
          <a:p>
            <a:r>
              <a:rPr lang="en-US" dirty="0" smtClean="0"/>
              <a:t>The Imaginary </a:t>
            </a:r>
            <a:endParaRPr lang="en-US" dirty="0"/>
          </a:p>
        </p:txBody>
      </p:sp>
      <p:sp>
        <p:nvSpPr>
          <p:cNvPr id="3" name="Content Placeholder 2"/>
          <p:cNvSpPr>
            <a:spLocks noGrp="1"/>
          </p:cNvSpPr>
          <p:nvPr>
            <p:ph idx="1"/>
          </p:nvPr>
        </p:nvSpPr>
        <p:spPr>
          <a:xfrm>
            <a:off x="928915" y="1597231"/>
            <a:ext cx="4097867" cy="4123267"/>
          </a:xfrm>
        </p:spPr>
        <p:txBody>
          <a:bodyPr>
            <a:normAutofit fontScale="92500" lnSpcReduction="20000"/>
          </a:bodyPr>
          <a:lstStyle/>
          <a:p>
            <a:r>
              <a:rPr lang="en-US" dirty="0" smtClean="0"/>
              <a:t>A comprehensive </a:t>
            </a:r>
            <a:r>
              <a:rPr lang="en-US" dirty="0" smtClean="0"/>
              <a:t>worldview—seen as natural</a:t>
            </a:r>
          </a:p>
          <a:p>
            <a:r>
              <a:rPr lang="en-US" dirty="0"/>
              <a:t> is the set of values, institutions, laws, and symbols common to a particular </a:t>
            </a:r>
            <a:r>
              <a:rPr lang="en-US" dirty="0">
                <a:hlinkClick r:id="rId2" tooltip="Social group"/>
              </a:rPr>
              <a:t>social group</a:t>
            </a:r>
            <a:r>
              <a:rPr lang="en-US" dirty="0"/>
              <a:t> and the corresponding society through which people imagine their social whole. </a:t>
            </a:r>
            <a:endParaRPr lang="en-US" dirty="0" smtClean="0"/>
          </a:p>
          <a:p>
            <a:r>
              <a:rPr lang="en-US" dirty="0" smtClean="0"/>
              <a:t>makes </a:t>
            </a:r>
            <a:r>
              <a:rPr lang="en-US" dirty="0" smtClean="0"/>
              <a:t>itself visible through representations and visual constructions </a:t>
            </a:r>
            <a:r>
              <a:rPr lang="en-US" dirty="0" smtClean="0"/>
              <a:t>–</a:t>
            </a:r>
          </a:p>
          <a:p>
            <a:endParaRPr lang="en-US" dirty="0"/>
          </a:p>
        </p:txBody>
      </p:sp>
      <p:pic>
        <p:nvPicPr>
          <p:cNvPr id="4" name="Picture 3" descr="Uncle-Tom-and-Ev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8210" y="1600200"/>
            <a:ext cx="3125390" cy="4267200"/>
          </a:xfrm>
          <a:prstGeom prst="rect">
            <a:avLst/>
          </a:prstGeom>
        </p:spPr>
      </p:pic>
    </p:spTree>
    <p:extLst>
      <p:ext uri="{BB962C8B-B14F-4D97-AF65-F5344CB8AC3E}">
        <p14:creationId xmlns:p14="http://schemas.microsoft.com/office/powerpoint/2010/main" val="19849836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2" y="329671"/>
            <a:ext cx="8229600" cy="1143000"/>
          </a:xfrm>
        </p:spPr>
        <p:txBody>
          <a:bodyPr/>
          <a:lstStyle/>
          <a:p>
            <a:r>
              <a:rPr lang="en-US" dirty="0" smtClean="0"/>
              <a:t>Hegemony</a:t>
            </a:r>
            <a:endParaRPr lang="en-US" dirty="0"/>
          </a:p>
        </p:txBody>
      </p:sp>
      <p:sp>
        <p:nvSpPr>
          <p:cNvPr id="3" name="Content Placeholder 2"/>
          <p:cNvSpPr>
            <a:spLocks noGrp="1"/>
          </p:cNvSpPr>
          <p:nvPr>
            <p:ph idx="1"/>
          </p:nvPr>
        </p:nvSpPr>
        <p:spPr>
          <a:xfrm>
            <a:off x="1524002" y="3932239"/>
            <a:ext cx="8178799" cy="2688695"/>
          </a:xfrm>
        </p:spPr>
        <p:txBody>
          <a:bodyPr>
            <a:normAutofit/>
          </a:bodyPr>
          <a:lstStyle/>
          <a:p>
            <a:r>
              <a:rPr lang="en-US" dirty="0" smtClean="0"/>
              <a:t> the idea that the ruling class can manipulate the </a:t>
            </a:r>
            <a:r>
              <a:rPr lang="en-US" dirty="0" smtClean="0">
                <a:solidFill>
                  <a:srgbClr val="000000"/>
                </a:solidFill>
              </a:rPr>
              <a:t>value system and mores of a society, so that</a:t>
            </a:r>
            <a:r>
              <a:rPr lang="en-US" dirty="0" smtClean="0"/>
              <a:t> their view becomes the world view </a:t>
            </a:r>
          </a:p>
          <a:p>
            <a:r>
              <a:rPr lang="en-US" dirty="0" smtClean="0"/>
              <a:t>i.e. </a:t>
            </a:r>
            <a:r>
              <a:rPr lang="en-US" dirty="0"/>
              <a:t>a</a:t>
            </a:r>
            <a:r>
              <a:rPr lang="en-US" dirty="0" smtClean="0"/>
              <a:t> white male is invisible (has no identity) and is just considered a person not a gendered or </a:t>
            </a:r>
            <a:r>
              <a:rPr lang="en-US" dirty="0" err="1" smtClean="0"/>
              <a:t>racialized</a:t>
            </a:r>
            <a:r>
              <a:rPr lang="en-US" dirty="0" smtClean="0"/>
              <a:t> person </a:t>
            </a:r>
            <a:endParaRPr lang="en-US" dirty="0"/>
          </a:p>
        </p:txBody>
      </p:sp>
      <p:pic>
        <p:nvPicPr>
          <p:cNvPr id="4" name="Picture 3" descr="race.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2874" y="1172105"/>
            <a:ext cx="4861719" cy="2489200"/>
          </a:xfrm>
          <a:prstGeom prst="rect">
            <a:avLst/>
          </a:prstGeom>
        </p:spPr>
      </p:pic>
    </p:spTree>
    <p:extLst>
      <p:ext uri="{BB962C8B-B14F-4D97-AF65-F5344CB8AC3E}">
        <p14:creationId xmlns:p14="http://schemas.microsoft.com/office/powerpoint/2010/main" val="4610098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George </a:t>
            </a:r>
            <a:r>
              <a:rPr lang="en-US" dirty="0" err="1" smtClean="0"/>
              <a:t>Lipsitz</a:t>
            </a:r>
            <a:r>
              <a:rPr lang="en-US" dirty="0" smtClean="0"/>
              <a:t> </a:t>
            </a:r>
            <a:endParaRPr lang="en-US" dirty="0"/>
          </a:p>
        </p:txBody>
      </p:sp>
      <p:sp>
        <p:nvSpPr>
          <p:cNvPr id="3" name="Content Placeholder 2"/>
          <p:cNvSpPr>
            <a:spLocks noGrp="1"/>
          </p:cNvSpPr>
          <p:nvPr>
            <p:ph idx="1"/>
          </p:nvPr>
        </p:nvSpPr>
        <p:spPr/>
        <p:txBody>
          <a:bodyPr/>
          <a:lstStyle/>
          <a:p>
            <a:r>
              <a:rPr lang="en-US" dirty="0" smtClean="0"/>
              <a:t>Wrote negatively about </a:t>
            </a:r>
            <a:r>
              <a:rPr lang="en-US" i="1" dirty="0" smtClean="0"/>
              <a:t>The Wire </a:t>
            </a:r>
          </a:p>
          <a:p>
            <a:r>
              <a:rPr lang="en-US" dirty="0" smtClean="0"/>
              <a:t>Difference between white and black spatial imaginaries </a:t>
            </a:r>
          </a:p>
          <a:p>
            <a:r>
              <a:rPr lang="en-US" dirty="0" smtClean="0"/>
              <a:t>The white suburban home is the privileged moral center of culture </a:t>
            </a:r>
          </a:p>
          <a:p>
            <a:r>
              <a:rPr lang="en-US" i="1" dirty="0" smtClean="0"/>
              <a:t>The Wire </a:t>
            </a:r>
            <a:r>
              <a:rPr lang="en-US" dirty="0" smtClean="0"/>
              <a:t>does not include historical (institutional racism) that created racial inequality </a:t>
            </a:r>
            <a:endParaRPr lang="en-US" dirty="0" smtClean="0"/>
          </a:p>
          <a:p>
            <a:r>
              <a:rPr lang="en-US" dirty="0" smtClean="0"/>
              <a:t>Linda Williams argues that this would be an entirely different show—and that issues of geography and privilege are central to the show’s multi-sited storytelling </a:t>
            </a:r>
            <a:endParaRPr lang="en-US" dirty="0"/>
          </a:p>
        </p:txBody>
      </p:sp>
    </p:spTree>
    <p:extLst>
      <p:ext uri="{BB962C8B-B14F-4D97-AF65-F5344CB8AC3E}">
        <p14:creationId xmlns:p14="http://schemas.microsoft.com/office/powerpoint/2010/main" val="723405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Wanted The Wire to explain Baltimore’s failure to provide fair market housing to blacks</a:t>
            </a:r>
          </a:p>
          <a:p>
            <a:r>
              <a:rPr lang="en-US" dirty="0" smtClean="0"/>
              <a:t>The 1993 protests against public housing </a:t>
            </a:r>
          </a:p>
          <a:p>
            <a:r>
              <a:rPr lang="en-US" dirty="0" smtClean="0"/>
              <a:t>HUD’s four decade violation of the 1968 Fair Housing Act </a:t>
            </a:r>
            <a:endParaRPr lang="en-US" dirty="0"/>
          </a:p>
        </p:txBody>
      </p:sp>
    </p:spTree>
    <p:extLst>
      <p:ext uri="{BB962C8B-B14F-4D97-AF65-F5344CB8AC3E}">
        <p14:creationId xmlns:p14="http://schemas.microsoft.com/office/powerpoint/2010/main" val="3510897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Linda Williams disagrees claiming that an approach like that would turn The Wire into a period piece </a:t>
            </a:r>
          </a:p>
          <a:p>
            <a:r>
              <a:rPr lang="en-US" i="1" dirty="0" smtClean="0"/>
              <a:t>The Wire  </a:t>
            </a:r>
            <a:r>
              <a:rPr lang="en-US" dirty="0" smtClean="0"/>
              <a:t>also “assiduously builds and constantly compares white and black spatial imaginaries”</a:t>
            </a:r>
            <a:endParaRPr lang="en-US" dirty="0"/>
          </a:p>
        </p:txBody>
      </p:sp>
    </p:spTree>
    <p:extLst>
      <p:ext uri="{BB962C8B-B14F-4D97-AF65-F5344CB8AC3E}">
        <p14:creationId xmlns:p14="http://schemas.microsoft.com/office/powerpoint/2010/main" val="16273289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1"/>
            <a:ext cx="8415867" cy="2480733"/>
          </a:xfrm>
        </p:spPr>
        <p:txBody>
          <a:bodyPr>
            <a:normAutofit/>
          </a:bodyPr>
          <a:lstStyle/>
          <a:p>
            <a:r>
              <a:rPr lang="en-US" dirty="0" smtClean="0"/>
              <a:t>Season 1: Bubbles in the suburbs</a:t>
            </a:r>
          </a:p>
          <a:p>
            <a:r>
              <a:rPr lang="en-US" dirty="0" smtClean="0"/>
              <a:t>The scene is presented completely from Bubbles’ point of view</a:t>
            </a:r>
          </a:p>
          <a:p>
            <a:r>
              <a:rPr lang="en-US" dirty="0" smtClean="0"/>
              <a:t>Gives both, the inner-city and the suburbs meaning</a:t>
            </a:r>
          </a:p>
          <a:p>
            <a:endParaRPr lang="en-US" dirty="0"/>
          </a:p>
        </p:txBody>
      </p:sp>
      <p:sp>
        <p:nvSpPr>
          <p:cNvPr id="4" name="TextBox 3"/>
          <p:cNvSpPr txBox="1"/>
          <p:nvPr/>
        </p:nvSpPr>
        <p:spPr>
          <a:xfrm>
            <a:off x="1981200" y="338667"/>
            <a:ext cx="7484534" cy="646331"/>
          </a:xfrm>
          <a:prstGeom prst="rect">
            <a:avLst/>
          </a:prstGeom>
          <a:noFill/>
        </p:spPr>
        <p:txBody>
          <a:bodyPr wrap="square" rtlCol="0">
            <a:spAutoFit/>
          </a:bodyPr>
          <a:lstStyle/>
          <a:p>
            <a:r>
              <a:rPr lang="en-US" sz="3600" dirty="0"/>
              <a:t>Black and White Spatial Imaginaries</a:t>
            </a:r>
            <a:endParaRPr lang="en-US" sz="3600" dirty="0"/>
          </a:p>
        </p:txBody>
      </p:sp>
      <p:sp>
        <p:nvSpPr>
          <p:cNvPr id="5" name="Rectangle 4"/>
          <p:cNvSpPr/>
          <p:nvPr/>
        </p:nvSpPr>
        <p:spPr>
          <a:xfrm>
            <a:off x="1981200" y="4138769"/>
            <a:ext cx="4572000" cy="646331"/>
          </a:xfrm>
          <a:prstGeom prst="rect">
            <a:avLst/>
          </a:prstGeom>
        </p:spPr>
        <p:txBody>
          <a:bodyPr>
            <a:spAutoFit/>
          </a:bodyPr>
          <a:lstStyle/>
          <a:p>
            <a:r>
              <a:rPr lang="en-US" dirty="0"/>
              <a:t>https://</a:t>
            </a:r>
            <a:r>
              <a:rPr lang="en-US" dirty="0" err="1"/>
              <a:t>www.youtube.com</a:t>
            </a:r>
            <a:r>
              <a:rPr lang="en-US" dirty="0"/>
              <a:t>/</a:t>
            </a:r>
            <a:r>
              <a:rPr lang="en-US" dirty="0" err="1"/>
              <a:t>watch?v</a:t>
            </a:r>
            <a:r>
              <a:rPr lang="en-US" dirty="0"/>
              <a:t>=sEQUR7Fts-w</a:t>
            </a:r>
            <a:endParaRPr lang="en-US" dirty="0"/>
          </a:p>
        </p:txBody>
      </p:sp>
    </p:spTree>
    <p:extLst>
      <p:ext uri="{BB962C8B-B14F-4D97-AF65-F5344CB8AC3E}">
        <p14:creationId xmlns:p14="http://schemas.microsoft.com/office/powerpoint/2010/main" val="5247562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Baltimore Demographics </a:t>
            </a:r>
            <a:endParaRPr lang="en-US" dirty="0"/>
          </a:p>
        </p:txBody>
      </p:sp>
      <p:sp>
        <p:nvSpPr>
          <p:cNvPr id="3" name="Content Placeholder 2"/>
          <p:cNvSpPr>
            <a:spLocks noGrp="1"/>
          </p:cNvSpPr>
          <p:nvPr>
            <p:ph idx="1"/>
          </p:nvPr>
        </p:nvSpPr>
        <p:spPr>
          <a:xfrm>
            <a:off x="1524000" y="1600201"/>
            <a:ext cx="4521200" cy="4525963"/>
          </a:xfrm>
        </p:spPr>
        <p:txBody>
          <a:bodyPr/>
          <a:lstStyle/>
          <a:p>
            <a:r>
              <a:rPr lang="en-US" dirty="0" smtClean="0"/>
              <a:t>African Americans are in the majority in Baltimore</a:t>
            </a:r>
          </a:p>
          <a:p>
            <a:r>
              <a:rPr lang="en-US" dirty="0" smtClean="0"/>
              <a:t>The show presents wide array of black characters </a:t>
            </a:r>
          </a:p>
          <a:p>
            <a:r>
              <a:rPr lang="en-US" dirty="0" smtClean="0"/>
              <a:t>Generates both sympathy and respect </a:t>
            </a:r>
            <a:endParaRPr lang="en-US" dirty="0"/>
          </a:p>
        </p:txBody>
      </p:sp>
      <p:pic>
        <p:nvPicPr>
          <p:cNvPr id="4" name="Picture 3" descr="225px-TheWire4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0367" y="1810682"/>
            <a:ext cx="3460615" cy="2168652"/>
          </a:xfrm>
          <a:prstGeom prst="rect">
            <a:avLst/>
          </a:prstGeom>
        </p:spPr>
      </p:pic>
      <p:pic>
        <p:nvPicPr>
          <p:cNvPr id="5" name="Picture 4" descr="imag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0367" y="3979335"/>
            <a:ext cx="3460615" cy="2146829"/>
          </a:xfrm>
          <a:prstGeom prst="rect">
            <a:avLst/>
          </a:prstGeom>
        </p:spPr>
      </p:pic>
    </p:spTree>
    <p:extLst>
      <p:ext uri="{BB962C8B-B14F-4D97-AF65-F5344CB8AC3E}">
        <p14:creationId xmlns:p14="http://schemas.microsoft.com/office/powerpoint/2010/main" val="20107248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1600201"/>
            <a:ext cx="8229600" cy="4525963"/>
          </a:xfrm>
        </p:spPr>
        <p:txBody>
          <a:bodyPr/>
          <a:lstStyle/>
          <a:p>
            <a:r>
              <a:rPr lang="en-US" dirty="0" smtClean="0"/>
              <a:t>Racially aware</a:t>
            </a:r>
          </a:p>
          <a:p>
            <a:r>
              <a:rPr lang="en-US" dirty="0" smtClean="0"/>
              <a:t>Class aware </a:t>
            </a:r>
          </a:p>
          <a:p>
            <a:r>
              <a:rPr lang="en-US" dirty="0" smtClean="0"/>
              <a:t>And Queer aware </a:t>
            </a:r>
          </a:p>
          <a:p>
            <a:r>
              <a:rPr lang="en-US" dirty="0" smtClean="0"/>
              <a:t>(Though </a:t>
            </a:r>
            <a:r>
              <a:rPr lang="en-US" dirty="0" smtClean="0"/>
              <a:t>according to Williams—</a:t>
            </a:r>
          </a:p>
          <a:p>
            <a:r>
              <a:rPr lang="en-US" dirty="0" smtClean="0"/>
              <a:t>not </a:t>
            </a:r>
            <a:r>
              <a:rPr lang="en-US" dirty="0" smtClean="0"/>
              <a:t>gender aware) </a:t>
            </a:r>
            <a:endParaRPr lang="en-US" dirty="0" smtClean="0"/>
          </a:p>
        </p:txBody>
      </p:sp>
      <p:pic>
        <p:nvPicPr>
          <p:cNvPr id="5" name="Picture 4" descr="imgr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0" y="1600200"/>
            <a:ext cx="2895600" cy="2298700"/>
          </a:xfrm>
          <a:prstGeom prst="rect">
            <a:avLst/>
          </a:prstGeom>
        </p:spPr>
      </p:pic>
    </p:spTree>
    <p:extLst>
      <p:ext uri="{BB962C8B-B14F-4D97-AF65-F5344CB8AC3E}">
        <p14:creationId xmlns:p14="http://schemas.microsoft.com/office/powerpoint/2010/main" val="14505066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697971"/>
            <a:ext cx="8229600" cy="1143000"/>
          </a:xfrm>
        </p:spPr>
        <p:txBody>
          <a:bodyPr>
            <a:noAutofit/>
          </a:bodyPr>
          <a:lstStyle/>
          <a:p>
            <a:r>
              <a:rPr lang="en-US" sz="2800" dirty="0"/>
              <a:t>Uncle Tom’s Cabin, Harriet Beecher Stowe (1852)</a:t>
            </a:r>
            <a:br>
              <a:rPr lang="en-US" sz="2800" dirty="0"/>
            </a:br>
            <a:endParaRPr lang="en-US" sz="2800" dirty="0"/>
          </a:p>
        </p:txBody>
      </p:sp>
      <p:sp>
        <p:nvSpPr>
          <p:cNvPr id="3" name="Content Placeholder 2"/>
          <p:cNvSpPr>
            <a:spLocks noGrp="1"/>
          </p:cNvSpPr>
          <p:nvPr>
            <p:ph idx="1"/>
          </p:nvPr>
        </p:nvSpPr>
        <p:spPr>
          <a:xfrm>
            <a:off x="1981201" y="1600201"/>
            <a:ext cx="4182533" cy="4525963"/>
          </a:xfrm>
        </p:spPr>
        <p:txBody>
          <a:bodyPr>
            <a:normAutofit/>
          </a:bodyPr>
          <a:lstStyle/>
          <a:p>
            <a:r>
              <a:rPr lang="en-US" dirty="0" smtClean="0"/>
              <a:t>First racial melodrama that was compelling to a wide American audience </a:t>
            </a:r>
          </a:p>
          <a:p>
            <a:endParaRPr lang="en-US" dirty="0" smtClean="0"/>
          </a:p>
          <a:p>
            <a:r>
              <a:rPr lang="en-US" dirty="0" smtClean="0"/>
              <a:t>Story of a black Christian </a:t>
            </a:r>
            <a:r>
              <a:rPr lang="en-US" dirty="0" smtClean="0"/>
              <a:t>slave—the story moved </a:t>
            </a:r>
            <a:r>
              <a:rPr lang="en-US" dirty="0" smtClean="0"/>
              <a:t>primarily white viewers </a:t>
            </a:r>
          </a:p>
          <a:p>
            <a:endParaRPr lang="en-US" dirty="0" smtClean="0"/>
          </a:p>
          <a:p>
            <a:r>
              <a:rPr lang="en-US" dirty="0" smtClean="0"/>
              <a:t>Christian slave as virtuous sufferer </a:t>
            </a:r>
            <a:endParaRPr lang="en-US" dirty="0"/>
          </a:p>
        </p:txBody>
      </p:sp>
      <p:pic>
        <p:nvPicPr>
          <p:cNvPr id="4" name="Picture 3" descr="uncle-to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6531" y="1840972"/>
            <a:ext cx="3265519" cy="2460097"/>
          </a:xfrm>
          <a:prstGeom prst="rect">
            <a:avLst/>
          </a:prstGeom>
        </p:spPr>
      </p:pic>
    </p:spTree>
    <p:extLst>
      <p:ext uri="{BB962C8B-B14F-4D97-AF65-F5344CB8AC3E}">
        <p14:creationId xmlns:p14="http://schemas.microsoft.com/office/powerpoint/2010/main" val="4303511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Birth of a Nation, DW Griffith 1915</a:t>
            </a:r>
            <a:endParaRPr lang="en-US" dirty="0"/>
          </a:p>
        </p:txBody>
      </p:sp>
      <p:sp>
        <p:nvSpPr>
          <p:cNvPr id="3" name="Content Placeholder 2"/>
          <p:cNvSpPr>
            <a:spLocks noGrp="1"/>
          </p:cNvSpPr>
          <p:nvPr>
            <p:ph idx="1"/>
          </p:nvPr>
        </p:nvSpPr>
        <p:spPr>
          <a:xfrm>
            <a:off x="1981201" y="1600201"/>
            <a:ext cx="5164667" cy="4525963"/>
          </a:xfrm>
        </p:spPr>
        <p:txBody>
          <a:bodyPr>
            <a:normAutofit/>
          </a:bodyPr>
          <a:lstStyle/>
          <a:p>
            <a:r>
              <a:rPr lang="en-US" dirty="0" smtClean="0"/>
              <a:t>The Clansman, by Thomas S. Dixon </a:t>
            </a:r>
          </a:p>
          <a:p>
            <a:r>
              <a:rPr lang="en-US" dirty="0" smtClean="0"/>
              <a:t>Racial sympathy was redirected to the sexually threatened white woman </a:t>
            </a:r>
          </a:p>
          <a:p>
            <a:r>
              <a:rPr lang="en-US" dirty="0" smtClean="0"/>
              <a:t>Racial hatred was engendered towards rapacious unruly former slaves </a:t>
            </a:r>
            <a:endParaRPr lang="en-US" dirty="0"/>
          </a:p>
        </p:txBody>
      </p:sp>
      <p:pic>
        <p:nvPicPr>
          <p:cNvPr id="4" name="Picture 3" descr="687474703a2f2f616e696d6174696f6e626567696e732e66696c65732e776f726470726573732e636f6d2f323031322f30332f7573616772696666697468322e6a706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5868" y="1600201"/>
            <a:ext cx="3166533" cy="4624805"/>
          </a:xfrm>
          <a:prstGeom prst="rect">
            <a:avLst/>
          </a:prstGeom>
        </p:spPr>
      </p:pic>
    </p:spTree>
    <p:extLst>
      <p:ext uri="{BB962C8B-B14F-4D97-AF65-F5344CB8AC3E}">
        <p14:creationId xmlns:p14="http://schemas.microsoft.com/office/powerpoint/2010/main" val="14695502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 so Docile Bodies </a:t>
            </a:r>
            <a:endParaRPr lang="en-US" dirty="0"/>
          </a:p>
        </p:txBody>
      </p:sp>
      <p:sp>
        <p:nvSpPr>
          <p:cNvPr id="3" name="Content Placeholder 2"/>
          <p:cNvSpPr>
            <a:spLocks noGrp="1"/>
          </p:cNvSpPr>
          <p:nvPr>
            <p:ph idx="1"/>
          </p:nvPr>
        </p:nvSpPr>
        <p:spPr>
          <a:xfrm>
            <a:off x="1981201" y="1600201"/>
            <a:ext cx="3992591" cy="4525963"/>
          </a:xfrm>
        </p:spPr>
        <p:txBody>
          <a:bodyPr>
            <a:normAutofit/>
          </a:bodyPr>
          <a:lstStyle/>
          <a:p>
            <a:r>
              <a:rPr lang="en-US" dirty="0" smtClean="0"/>
              <a:t>Surveillance in </a:t>
            </a:r>
            <a:r>
              <a:rPr lang="en-US" i="1" dirty="0" smtClean="0"/>
              <a:t>The Wire</a:t>
            </a:r>
            <a:r>
              <a:rPr lang="en-US" dirty="0" smtClean="0"/>
              <a:t> is thwarted on many occasions </a:t>
            </a:r>
          </a:p>
          <a:p>
            <a:r>
              <a:rPr lang="en-US" dirty="0" smtClean="0"/>
              <a:t>Happy Symbiosis between institutions</a:t>
            </a:r>
          </a:p>
          <a:p>
            <a:r>
              <a:rPr lang="en-US" dirty="0" smtClean="0"/>
              <a:t>Both institutions: The Dealers and the police need the war on drugs to stay in business</a:t>
            </a:r>
          </a:p>
          <a:p>
            <a:endParaRPr lang="en-US" dirty="0"/>
          </a:p>
        </p:txBody>
      </p:sp>
      <p:pic>
        <p:nvPicPr>
          <p:cNvPr id="4" name="Picture 3" descr="1.4bomb.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3947" y="1700701"/>
            <a:ext cx="3859655" cy="2922311"/>
          </a:xfrm>
          <a:prstGeom prst="rect">
            <a:avLst/>
          </a:prstGeom>
        </p:spPr>
      </p:pic>
    </p:spTree>
    <p:extLst>
      <p:ext uri="{BB962C8B-B14F-4D97-AF65-F5344CB8AC3E}">
        <p14:creationId xmlns:p14="http://schemas.microsoft.com/office/powerpoint/2010/main" val="205230417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Gone with the Wind 1939 </a:t>
            </a:r>
            <a:endParaRPr lang="en-US" dirty="0"/>
          </a:p>
        </p:txBody>
      </p:sp>
      <p:sp>
        <p:nvSpPr>
          <p:cNvPr id="3" name="Content Placeholder 2"/>
          <p:cNvSpPr>
            <a:spLocks noGrp="1"/>
          </p:cNvSpPr>
          <p:nvPr>
            <p:ph idx="1"/>
          </p:nvPr>
        </p:nvSpPr>
        <p:spPr>
          <a:xfrm>
            <a:off x="1981200" y="1600201"/>
            <a:ext cx="4064000" cy="4525963"/>
          </a:xfrm>
        </p:spPr>
        <p:txBody>
          <a:bodyPr>
            <a:normAutofit/>
          </a:bodyPr>
          <a:lstStyle/>
          <a:p>
            <a:r>
              <a:rPr lang="en-US" dirty="0" smtClean="0"/>
              <a:t>Couldn’t be overtly racist (like </a:t>
            </a:r>
            <a:r>
              <a:rPr lang="en-US" i="1" dirty="0" smtClean="0"/>
              <a:t>Birth of a Nation)</a:t>
            </a:r>
          </a:p>
          <a:p>
            <a:r>
              <a:rPr lang="en-US" dirty="0" smtClean="0"/>
              <a:t>Hollywood films tended to portray blacks as either background smiling servants or vague threats </a:t>
            </a:r>
            <a:endParaRPr lang="en-US" dirty="0"/>
          </a:p>
        </p:txBody>
      </p:sp>
      <p:pic>
        <p:nvPicPr>
          <p:cNvPr id="4" name="Picture 3" descr="gwtw.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6934" y="1783823"/>
            <a:ext cx="3369733" cy="2258774"/>
          </a:xfrm>
          <a:prstGeom prst="rect">
            <a:avLst/>
          </a:prstGeom>
        </p:spPr>
      </p:pic>
    </p:spTree>
    <p:extLst>
      <p:ext uri="{BB962C8B-B14F-4D97-AF65-F5344CB8AC3E}">
        <p14:creationId xmlns:p14="http://schemas.microsoft.com/office/powerpoint/2010/main" val="5215939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Roots 1977 </a:t>
            </a:r>
            <a:endParaRPr lang="en-US" dirty="0"/>
          </a:p>
        </p:txBody>
      </p:sp>
      <p:sp>
        <p:nvSpPr>
          <p:cNvPr id="3" name="Content Placeholder 2"/>
          <p:cNvSpPr>
            <a:spLocks noGrp="1"/>
          </p:cNvSpPr>
          <p:nvPr>
            <p:ph idx="1"/>
          </p:nvPr>
        </p:nvSpPr>
        <p:spPr>
          <a:xfrm>
            <a:off x="1981201" y="1600201"/>
            <a:ext cx="4047067" cy="3666067"/>
          </a:xfrm>
        </p:spPr>
        <p:txBody>
          <a:bodyPr>
            <a:normAutofit/>
          </a:bodyPr>
          <a:lstStyle/>
          <a:p>
            <a:r>
              <a:rPr lang="en-US" dirty="0" smtClean="0"/>
              <a:t>“Broke the monopoly of white authorship”</a:t>
            </a:r>
          </a:p>
          <a:p>
            <a:r>
              <a:rPr lang="en-US" dirty="0" smtClean="0"/>
              <a:t>An “American Family” could finally be imagined as black in mainstream American culture </a:t>
            </a:r>
          </a:p>
          <a:p>
            <a:endParaRPr lang="en-US" dirty="0"/>
          </a:p>
        </p:txBody>
      </p:sp>
      <p:pic>
        <p:nvPicPr>
          <p:cNvPr id="4" name="Picture 3" descr="abc_levar_burton_root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200" y="1600200"/>
            <a:ext cx="4368801" cy="2457451"/>
          </a:xfrm>
          <a:prstGeom prst="rect">
            <a:avLst/>
          </a:prstGeom>
        </p:spPr>
      </p:pic>
    </p:spTree>
    <p:extLst>
      <p:ext uri="{BB962C8B-B14F-4D97-AF65-F5344CB8AC3E}">
        <p14:creationId xmlns:p14="http://schemas.microsoft.com/office/powerpoint/2010/main" val="4019260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Uncle Tom vs. Birth of a Nation </a:t>
            </a:r>
            <a:endParaRPr lang="en-US" dirty="0"/>
          </a:p>
        </p:txBody>
      </p:sp>
      <p:sp>
        <p:nvSpPr>
          <p:cNvPr id="3" name="Content Placeholder 2"/>
          <p:cNvSpPr>
            <a:spLocks noGrp="1"/>
          </p:cNvSpPr>
          <p:nvPr>
            <p:ph idx="1"/>
          </p:nvPr>
        </p:nvSpPr>
        <p:spPr>
          <a:xfrm>
            <a:off x="1524001" y="1600201"/>
            <a:ext cx="8957733" cy="4525963"/>
          </a:xfrm>
        </p:spPr>
        <p:txBody>
          <a:bodyPr>
            <a:normAutofit/>
          </a:bodyPr>
          <a:lstStyle/>
          <a:p>
            <a:r>
              <a:rPr lang="en-US" dirty="0" smtClean="0"/>
              <a:t>Williams suggests that the older melodramas of race still exist—</a:t>
            </a:r>
          </a:p>
          <a:p>
            <a:r>
              <a:rPr lang="en-US" dirty="0" smtClean="0"/>
              <a:t>Rodney King as sympathetic oppressed by evil white men, but also as “the other” </a:t>
            </a:r>
          </a:p>
          <a:p>
            <a:r>
              <a:rPr lang="en-US" dirty="0" smtClean="0"/>
              <a:t>OJ Simpson, white as oppressed by black villain (depending on whether one thinks he is evil)  </a:t>
            </a:r>
          </a:p>
          <a:p>
            <a:r>
              <a:rPr lang="en-US" dirty="0" smtClean="0"/>
              <a:t>White, then black quests to flourish from victimization have reached an impasse </a:t>
            </a:r>
          </a:p>
          <a:p>
            <a:r>
              <a:rPr lang="en-US" dirty="0" smtClean="0"/>
              <a:t>Contribute to racial animosity rather than contribute to solutions for racial animosity </a:t>
            </a:r>
          </a:p>
          <a:p>
            <a:pPr marL="0" indent="0">
              <a:buNone/>
            </a:pPr>
            <a:endParaRPr lang="en-US" dirty="0" smtClean="0"/>
          </a:p>
          <a:p>
            <a:endParaRPr lang="en-US" dirty="0"/>
          </a:p>
        </p:txBody>
      </p:sp>
    </p:spTree>
    <p:extLst>
      <p:ext uri="{BB962C8B-B14F-4D97-AF65-F5344CB8AC3E}">
        <p14:creationId xmlns:p14="http://schemas.microsoft.com/office/powerpoint/2010/main" val="2433906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f-They-Gunned-Me-Down-August-2014-BellaNaija.com-012.jpg"/>
          <p:cNvPicPr>
            <a:picLocks noGrp="1" noChangeAspect="1"/>
          </p:cNvPicPr>
          <p:nvPr>
            <p:ph idx="1"/>
          </p:nvPr>
        </p:nvPicPr>
        <p:blipFill>
          <a:blip r:embed="rId2">
            <a:extLst>
              <a:ext uri="{28A0092B-C50C-407E-A947-70E740481C1C}">
                <a14:useLocalDpi xmlns:a14="http://schemas.microsoft.com/office/drawing/2010/main" val="0"/>
              </a:ext>
            </a:extLst>
          </a:blip>
          <a:srcRect t="14540" b="14540"/>
          <a:stretch>
            <a:fillRect/>
          </a:stretch>
        </p:blipFill>
        <p:spPr>
          <a:xfrm>
            <a:off x="1905658" y="880534"/>
            <a:ext cx="8440610" cy="4642010"/>
          </a:xfrm>
          <a:prstGeom prst="rect">
            <a:avLst/>
          </a:prstGeom>
        </p:spPr>
      </p:pic>
    </p:spTree>
    <p:extLst>
      <p:ext uri="{BB962C8B-B14F-4D97-AF65-F5344CB8AC3E}">
        <p14:creationId xmlns:p14="http://schemas.microsoft.com/office/powerpoint/2010/main" val="18582780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024467"/>
            <a:ext cx="8229600" cy="4525963"/>
          </a:xfrm>
        </p:spPr>
        <p:txBody>
          <a:bodyPr>
            <a:normAutofit/>
          </a:bodyPr>
          <a:lstStyle/>
          <a:p>
            <a:r>
              <a:rPr lang="en-US" dirty="0" smtClean="0"/>
              <a:t>This encourages forms of racial resentment that only dig deeper trenches of now (often unspoken animosity) </a:t>
            </a:r>
          </a:p>
          <a:p>
            <a:pPr marL="0" indent="0">
              <a:buNone/>
            </a:pPr>
            <a:endParaRPr lang="en-US" dirty="0" smtClean="0"/>
          </a:p>
          <a:p>
            <a:r>
              <a:rPr lang="en-US" dirty="0" smtClean="0"/>
              <a:t>In a neoliberal era no longer inclined to to correct social injustices but to blame them on the morally failed character of the disenfranchised, playing the race card can only be regressive </a:t>
            </a:r>
            <a:endParaRPr lang="en-US" dirty="0"/>
          </a:p>
        </p:txBody>
      </p:sp>
    </p:spTree>
    <p:extLst>
      <p:ext uri="{BB962C8B-B14F-4D97-AF65-F5344CB8AC3E}">
        <p14:creationId xmlns:p14="http://schemas.microsoft.com/office/powerpoint/2010/main" val="12247601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Linda Williams claims that The Wire does not perpetuate a “melodramatic racial fix”</a:t>
            </a:r>
          </a:p>
          <a:p>
            <a:endParaRPr lang="en-US" dirty="0" smtClean="0"/>
          </a:p>
          <a:p>
            <a:r>
              <a:rPr lang="en-US" dirty="0" smtClean="0"/>
              <a:t>Or keep score of racial injury, and fear and suspicion of the racial “other”</a:t>
            </a:r>
            <a:endParaRPr lang="en-US" dirty="0"/>
          </a:p>
        </p:txBody>
      </p:sp>
    </p:spTree>
    <p:extLst>
      <p:ext uri="{BB962C8B-B14F-4D97-AF65-F5344CB8AC3E}">
        <p14:creationId xmlns:p14="http://schemas.microsoft.com/office/powerpoint/2010/main" val="9128156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Green Mile, 1999</a:t>
            </a:r>
            <a:endParaRPr lang="en-US" dirty="0"/>
          </a:p>
        </p:txBody>
      </p:sp>
      <p:sp>
        <p:nvSpPr>
          <p:cNvPr id="3" name="Content Placeholder 2"/>
          <p:cNvSpPr>
            <a:spLocks noGrp="1"/>
          </p:cNvSpPr>
          <p:nvPr>
            <p:ph idx="1"/>
          </p:nvPr>
        </p:nvSpPr>
        <p:spPr>
          <a:xfrm>
            <a:off x="1549400" y="1600201"/>
            <a:ext cx="5232400" cy="4525963"/>
          </a:xfrm>
        </p:spPr>
        <p:txBody>
          <a:bodyPr>
            <a:normAutofit/>
          </a:bodyPr>
          <a:lstStyle/>
          <a:p>
            <a:r>
              <a:rPr lang="en-US" dirty="0" smtClean="0"/>
              <a:t>Mainstream American audiences have a great deal of sympathy for black characters</a:t>
            </a:r>
          </a:p>
          <a:p>
            <a:r>
              <a:rPr lang="en-US" dirty="0" smtClean="0"/>
              <a:t>Poor, educated, rural</a:t>
            </a:r>
          </a:p>
          <a:p>
            <a:r>
              <a:rPr lang="en-US" dirty="0" smtClean="0"/>
              <a:t>Christ-like (Tom) </a:t>
            </a:r>
            <a:r>
              <a:rPr lang="en-US" dirty="0" smtClean="0"/>
              <a:t>John Coffey </a:t>
            </a:r>
            <a:endParaRPr lang="en-US" dirty="0" smtClean="0"/>
          </a:p>
          <a:p>
            <a:r>
              <a:rPr lang="en-US" dirty="0" smtClean="0"/>
              <a:t>Blaxploitation antiheroes like Shaft and </a:t>
            </a:r>
            <a:r>
              <a:rPr lang="en-US" dirty="0" err="1" smtClean="0"/>
              <a:t>Sweetback</a:t>
            </a:r>
            <a:r>
              <a:rPr lang="en-US" dirty="0" smtClean="0"/>
              <a:t> were “bad” to counter the saintliness of the emasculated Tom</a:t>
            </a:r>
            <a:endParaRPr lang="en-US" dirty="0"/>
          </a:p>
        </p:txBody>
      </p:sp>
      <p:pic>
        <p:nvPicPr>
          <p:cNvPr id="4" name="Picture 3" descr="images.jpg"/>
          <p:cNvPicPr>
            <a:picLocks noChangeAspect="1"/>
          </p:cNvPicPr>
          <p:nvPr/>
        </p:nvPicPr>
        <p:blipFill>
          <a:blip r:embed="rId2">
            <a:grayscl/>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115023" y="1600201"/>
            <a:ext cx="3552977" cy="1989667"/>
          </a:xfrm>
          <a:prstGeom prst="rect">
            <a:avLst/>
          </a:prstGeom>
        </p:spPr>
      </p:pic>
      <p:pic>
        <p:nvPicPr>
          <p:cNvPr id="5" name="Picture 4" descr="shaft-197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5023" y="3589868"/>
            <a:ext cx="3552977" cy="1968071"/>
          </a:xfrm>
          <a:prstGeom prst="rect">
            <a:avLst/>
          </a:prstGeom>
        </p:spPr>
      </p:pic>
    </p:spTree>
    <p:extLst>
      <p:ext uri="{BB962C8B-B14F-4D97-AF65-F5344CB8AC3E}">
        <p14:creationId xmlns:p14="http://schemas.microsoft.com/office/powerpoint/2010/main" val="693377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61067" y="1684867"/>
            <a:ext cx="8788400" cy="6477000"/>
          </a:xfrm>
        </p:spPr>
        <p:txBody>
          <a:bodyPr>
            <a:normAutofit/>
          </a:bodyPr>
          <a:lstStyle/>
          <a:p>
            <a:r>
              <a:rPr lang="en-US" dirty="0" smtClean="0"/>
              <a:t>“Magical Negro” –Spike Lee </a:t>
            </a:r>
          </a:p>
          <a:p>
            <a:r>
              <a:rPr lang="en-US" dirty="0" smtClean="0"/>
              <a:t>A supporting role designed to guide the more troubled and sophisticated white often through supernatural powers </a:t>
            </a:r>
          </a:p>
          <a:p>
            <a:r>
              <a:rPr lang="en-US" dirty="0" smtClean="0"/>
              <a:t>Designed to reestablish racial harmony from a white hegemonic point of view </a:t>
            </a:r>
          </a:p>
          <a:p>
            <a:r>
              <a:rPr lang="en-US" dirty="0" smtClean="0"/>
              <a:t>Interracial sympathy </a:t>
            </a:r>
          </a:p>
          <a:p>
            <a:endParaRPr lang="en-US" dirty="0" smtClean="0"/>
          </a:p>
          <a:p>
            <a:endParaRPr lang="en-US" dirty="0"/>
          </a:p>
        </p:txBody>
      </p:sp>
    </p:spTree>
    <p:extLst>
      <p:ext uri="{BB962C8B-B14F-4D97-AF65-F5344CB8AC3E}">
        <p14:creationId xmlns:p14="http://schemas.microsoft.com/office/powerpoint/2010/main" val="14231418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Magical John Coffey </a:t>
            </a:r>
            <a:endParaRPr lang="en-US" dirty="0"/>
          </a:p>
        </p:txBody>
      </p:sp>
      <p:sp>
        <p:nvSpPr>
          <p:cNvPr id="3" name="Content Placeholder 2"/>
          <p:cNvSpPr>
            <a:spLocks noGrp="1"/>
          </p:cNvSpPr>
          <p:nvPr>
            <p:ph idx="1"/>
          </p:nvPr>
        </p:nvSpPr>
        <p:spPr>
          <a:xfrm>
            <a:off x="838200" y="4682331"/>
            <a:ext cx="10515600" cy="4351338"/>
          </a:xfrm>
        </p:spPr>
        <p:txBody>
          <a:bodyPr/>
          <a:lstStyle/>
          <a:p>
            <a:r>
              <a:rPr lang="en-US" dirty="0" smtClean="0"/>
              <a:t> John Coffey relieves the troubles of white jailors </a:t>
            </a:r>
          </a:p>
          <a:p>
            <a:r>
              <a:rPr lang="en-US" dirty="0" smtClean="0"/>
              <a:t>Does not use his “magical powers” to help himself </a:t>
            </a:r>
          </a:p>
          <a:p>
            <a:r>
              <a:rPr lang="en-US" dirty="0" smtClean="0"/>
              <a:t>Black punishment by white authority as kindness</a:t>
            </a:r>
          </a:p>
          <a:p>
            <a:endParaRPr lang="en-US" dirty="0"/>
          </a:p>
        </p:txBody>
      </p:sp>
      <p:pic>
        <p:nvPicPr>
          <p:cNvPr id="4" name="Picture 3"/>
          <p:cNvPicPr>
            <a:picLocks noChangeAspect="1"/>
          </p:cNvPicPr>
          <p:nvPr/>
        </p:nvPicPr>
        <p:blipFill>
          <a:blip r:embed="rId2"/>
          <a:stretch>
            <a:fillRect/>
          </a:stretch>
        </p:blipFill>
        <p:spPr>
          <a:xfrm>
            <a:off x="1016000" y="1690688"/>
            <a:ext cx="5080000" cy="2857500"/>
          </a:xfrm>
          <a:prstGeom prst="rect">
            <a:avLst/>
          </a:prstGeom>
        </p:spPr>
      </p:pic>
    </p:spTree>
    <p:extLst>
      <p:ext uri="{BB962C8B-B14F-4D97-AF65-F5344CB8AC3E}">
        <p14:creationId xmlns:p14="http://schemas.microsoft.com/office/powerpoint/2010/main" val="723303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61067" y="1143001"/>
            <a:ext cx="8229600" cy="4525963"/>
          </a:xfrm>
        </p:spPr>
        <p:txBody>
          <a:bodyPr/>
          <a:lstStyle/>
          <a:p>
            <a:r>
              <a:rPr lang="en-US" dirty="0" smtClean="0"/>
              <a:t>“Random acts of kindness” will neither change the world nor alter the basic conditions that have produced greater segregation and incarceration of blacks than was experienced in the 1960’s and 70’s.</a:t>
            </a:r>
          </a:p>
          <a:p>
            <a:endParaRPr lang="en-US" dirty="0" smtClean="0"/>
          </a:p>
          <a:p>
            <a:r>
              <a:rPr lang="en-US" dirty="0" smtClean="0"/>
              <a:t>These films make whites feel good about their own good feelings towards blacks </a:t>
            </a:r>
            <a:endParaRPr lang="en-US" dirty="0"/>
          </a:p>
        </p:txBody>
      </p:sp>
    </p:spTree>
    <p:extLst>
      <p:ext uri="{BB962C8B-B14F-4D97-AF65-F5344CB8AC3E}">
        <p14:creationId xmlns:p14="http://schemas.microsoft.com/office/powerpoint/2010/main" val="1798263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Surveillance and The Wire </a:t>
            </a:r>
            <a:endParaRPr lang="en-US" dirty="0"/>
          </a:p>
        </p:txBody>
      </p:sp>
      <p:sp>
        <p:nvSpPr>
          <p:cNvPr id="3" name="Content Placeholder 2"/>
          <p:cNvSpPr>
            <a:spLocks noGrp="1"/>
          </p:cNvSpPr>
          <p:nvPr>
            <p:ph idx="1"/>
          </p:nvPr>
        </p:nvSpPr>
        <p:spPr/>
        <p:txBody>
          <a:bodyPr>
            <a:normAutofit/>
          </a:bodyPr>
          <a:lstStyle/>
          <a:p>
            <a:r>
              <a:rPr lang="en-US" dirty="0" smtClean="0"/>
              <a:t>The War on Drugs, produces many arrests—mostly of black men, but doesn’t make a dent in the problem</a:t>
            </a:r>
          </a:p>
          <a:p>
            <a:r>
              <a:rPr lang="en-US" dirty="0" smtClean="0"/>
              <a:t>Unwillingness to follow </a:t>
            </a:r>
            <a:r>
              <a:rPr lang="en-US" smtClean="0"/>
              <a:t>the money (Season 4)</a:t>
            </a:r>
            <a:endParaRPr lang="en-US" dirty="0" smtClean="0"/>
          </a:p>
          <a:p>
            <a:r>
              <a:rPr lang="en-US" dirty="0" smtClean="0"/>
              <a:t>Even state-of-the-art technology does not get the police the information that they seek </a:t>
            </a:r>
          </a:p>
          <a:p>
            <a:r>
              <a:rPr lang="en-US" dirty="0" smtClean="0"/>
              <a:t>The Wire is neither a CSI style celebration of crime-solving technologies nor designed to inspire confidence in other state or government authorities in a post 9/11 world </a:t>
            </a:r>
          </a:p>
          <a:p>
            <a:endParaRPr lang="en-US" dirty="0"/>
          </a:p>
        </p:txBody>
      </p:sp>
    </p:spTree>
    <p:extLst>
      <p:ext uri="{BB962C8B-B14F-4D97-AF65-F5344CB8AC3E}">
        <p14:creationId xmlns:p14="http://schemas.microsoft.com/office/powerpoint/2010/main" val="19386388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Dialectic </a:t>
            </a:r>
            <a:endParaRPr lang="en-US" dirty="0"/>
          </a:p>
        </p:txBody>
      </p:sp>
      <p:sp>
        <p:nvSpPr>
          <p:cNvPr id="3" name="Content Placeholder 2"/>
          <p:cNvSpPr>
            <a:spLocks noGrp="1"/>
          </p:cNvSpPr>
          <p:nvPr>
            <p:ph idx="1"/>
          </p:nvPr>
        </p:nvSpPr>
        <p:spPr>
          <a:xfrm>
            <a:off x="1693333" y="1417639"/>
            <a:ext cx="8229600" cy="4525963"/>
          </a:xfrm>
        </p:spPr>
        <p:txBody>
          <a:bodyPr/>
          <a:lstStyle/>
          <a:p>
            <a:r>
              <a:rPr lang="en-US" dirty="0" smtClean="0"/>
              <a:t> the Hegelian process of change in which a concept or its realization passes over into and is preserved and fulfilled by its opposite</a:t>
            </a:r>
          </a:p>
          <a:p>
            <a:r>
              <a:rPr lang="en-US" dirty="0" smtClean="0"/>
              <a:t>A way of framing something by constructing thesis, antithesis </a:t>
            </a:r>
          </a:p>
          <a:p>
            <a:pPr marL="0" indent="0">
              <a:buNone/>
            </a:pPr>
            <a:endParaRPr lang="en-US" dirty="0"/>
          </a:p>
        </p:txBody>
      </p:sp>
    </p:spTree>
    <p:extLst>
      <p:ext uri="{BB962C8B-B14F-4D97-AF65-F5344CB8AC3E}">
        <p14:creationId xmlns:p14="http://schemas.microsoft.com/office/powerpoint/2010/main" val="8326285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Tom and Anti-Tom, Leslie Fielder </a:t>
            </a:r>
            <a:endParaRPr lang="en-US" dirty="0"/>
          </a:p>
        </p:txBody>
      </p:sp>
      <p:sp>
        <p:nvSpPr>
          <p:cNvPr id="3" name="Content Placeholder 2"/>
          <p:cNvSpPr>
            <a:spLocks noGrp="1"/>
          </p:cNvSpPr>
          <p:nvPr>
            <p:ph idx="1"/>
          </p:nvPr>
        </p:nvSpPr>
        <p:spPr/>
        <p:txBody>
          <a:bodyPr>
            <a:normAutofit/>
          </a:bodyPr>
          <a:lstStyle/>
          <a:p>
            <a:r>
              <a:rPr lang="en-US" dirty="0" smtClean="0"/>
              <a:t>Is the dialectic of racial feelings as well as the white hegemony within which they were originally and still continue to be generated.</a:t>
            </a:r>
          </a:p>
          <a:p>
            <a:r>
              <a:rPr lang="en-US" dirty="0" smtClean="0"/>
              <a:t>Race matters in </a:t>
            </a:r>
            <a:r>
              <a:rPr lang="en-US" i="1" dirty="0" smtClean="0"/>
              <a:t>The Wire, </a:t>
            </a:r>
            <a:r>
              <a:rPr lang="en-US" dirty="0" smtClean="0"/>
              <a:t>but it is not part of this dialectic </a:t>
            </a:r>
          </a:p>
          <a:p>
            <a:r>
              <a:rPr lang="en-US" i="1" dirty="0" smtClean="0"/>
              <a:t>The Wire </a:t>
            </a:r>
            <a:r>
              <a:rPr lang="en-US" dirty="0" smtClean="0"/>
              <a:t>points to the realities of neo-liberalism rather than  follow a trajectory of racial victims/villains </a:t>
            </a:r>
          </a:p>
          <a:p>
            <a:r>
              <a:rPr lang="en-US" dirty="0" smtClean="0"/>
              <a:t>Neither the liberal ideology of color blindness nor the old melodrama of black and white is the story found in </a:t>
            </a:r>
            <a:r>
              <a:rPr lang="en-US" i="1" dirty="0" smtClean="0"/>
              <a:t>The Wire </a:t>
            </a:r>
          </a:p>
        </p:txBody>
      </p:sp>
    </p:spTree>
    <p:extLst>
      <p:ext uri="{BB962C8B-B14F-4D97-AF65-F5344CB8AC3E}">
        <p14:creationId xmlns:p14="http://schemas.microsoft.com/office/powerpoint/2010/main" val="9853355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0717" y="3736428"/>
            <a:ext cx="11101552" cy="5908949"/>
          </a:xfrm>
        </p:spPr>
        <p:txBody>
          <a:bodyPr>
            <a:normAutofit/>
          </a:bodyPr>
          <a:lstStyle/>
          <a:p>
            <a:r>
              <a:rPr lang="en-US" dirty="0" smtClean="0"/>
              <a:t>A Black racial imaginary is at the cultural center of </a:t>
            </a:r>
            <a:r>
              <a:rPr lang="en-US" i="1" dirty="0" smtClean="0"/>
              <a:t>The Wire’s </a:t>
            </a:r>
            <a:r>
              <a:rPr lang="en-US" dirty="0" smtClean="0"/>
              <a:t>many worlds.</a:t>
            </a:r>
          </a:p>
          <a:p>
            <a:r>
              <a:rPr lang="en-US" dirty="0" smtClean="0"/>
              <a:t> </a:t>
            </a:r>
            <a:r>
              <a:rPr lang="en-US" dirty="0"/>
              <a:t>T</a:t>
            </a:r>
            <a:r>
              <a:rPr lang="en-US" dirty="0" smtClean="0"/>
              <a:t>akes the burden off race as the key difference between social groups</a:t>
            </a:r>
          </a:p>
          <a:p>
            <a:r>
              <a:rPr lang="en-US" dirty="0" smtClean="0"/>
              <a:t>Class is thus more visible than it usually is in American television or film </a:t>
            </a:r>
          </a:p>
          <a:p>
            <a:r>
              <a:rPr lang="en-US" dirty="0" smtClean="0"/>
              <a:t>Gives the series the freedom to show negative black stereotypes as well </a:t>
            </a:r>
          </a:p>
          <a:p>
            <a:r>
              <a:rPr lang="en-US" dirty="0" smtClean="0"/>
              <a:t>Starts with stereotypes, but doesn’t end with them </a:t>
            </a:r>
            <a:endParaRPr lang="en-US" dirty="0"/>
          </a:p>
        </p:txBody>
      </p:sp>
      <p:pic>
        <p:nvPicPr>
          <p:cNvPr id="2" name="Picture 1"/>
          <p:cNvPicPr>
            <a:picLocks noChangeAspect="1"/>
          </p:cNvPicPr>
          <p:nvPr/>
        </p:nvPicPr>
        <p:blipFill>
          <a:blip r:embed="rId2"/>
          <a:stretch>
            <a:fillRect/>
          </a:stretch>
        </p:blipFill>
        <p:spPr>
          <a:xfrm>
            <a:off x="220717" y="472965"/>
            <a:ext cx="4155528" cy="2770352"/>
          </a:xfrm>
          <a:prstGeom prst="rect">
            <a:avLst/>
          </a:prstGeom>
        </p:spPr>
      </p:pic>
    </p:spTree>
    <p:extLst>
      <p:ext uri="{BB962C8B-B14F-4D97-AF65-F5344CB8AC3E}">
        <p14:creationId xmlns:p14="http://schemas.microsoft.com/office/powerpoint/2010/main" val="12874473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4445001"/>
            <a:ext cx="8229600" cy="4525963"/>
          </a:xfrm>
        </p:spPr>
        <p:txBody>
          <a:bodyPr/>
          <a:lstStyle/>
          <a:p>
            <a:r>
              <a:rPr lang="en-US" dirty="0" smtClean="0"/>
              <a:t>According to Williams, The Wire’s greatest innovation is to refuse to play the game of “vying to be the victim” of a </a:t>
            </a:r>
            <a:r>
              <a:rPr lang="en-US" dirty="0" err="1" smtClean="0"/>
              <a:t>racialized</a:t>
            </a:r>
            <a:r>
              <a:rPr lang="en-US" dirty="0"/>
              <a:t> </a:t>
            </a:r>
            <a:r>
              <a:rPr lang="en-US" dirty="0" smtClean="0"/>
              <a:t>other </a:t>
            </a:r>
            <a:endParaRPr lang="en-US" dirty="0"/>
          </a:p>
        </p:txBody>
      </p:sp>
      <p:pic>
        <p:nvPicPr>
          <p:cNvPr id="4" name="Picture 3" descr="indeedwireinspir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201" y="0"/>
            <a:ext cx="5706533" cy="4367400"/>
          </a:xfrm>
          <a:prstGeom prst="rect">
            <a:avLst/>
          </a:prstGeom>
        </p:spPr>
      </p:pic>
    </p:spTree>
    <p:extLst>
      <p:ext uri="{BB962C8B-B14F-4D97-AF65-F5344CB8AC3E}">
        <p14:creationId xmlns:p14="http://schemas.microsoft.com/office/powerpoint/2010/main" val="819641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Forms of Tautology </a:t>
            </a:r>
            <a:endParaRPr lang="en-US" dirty="0"/>
          </a:p>
        </p:txBody>
      </p:sp>
      <p:sp>
        <p:nvSpPr>
          <p:cNvPr id="3" name="Content Placeholder 2"/>
          <p:cNvSpPr>
            <a:spLocks noGrp="1"/>
          </p:cNvSpPr>
          <p:nvPr>
            <p:ph idx="1"/>
          </p:nvPr>
        </p:nvSpPr>
        <p:spPr/>
        <p:txBody>
          <a:bodyPr/>
          <a:lstStyle/>
          <a:p>
            <a:r>
              <a:rPr lang="en-US" dirty="0" smtClean="0"/>
              <a:t>“The game is the game” </a:t>
            </a:r>
          </a:p>
          <a:p>
            <a:r>
              <a:rPr lang="en-US" dirty="0" smtClean="0"/>
              <a:t>A statement in which you repeat a word, idea etc., in a way that is not necessary </a:t>
            </a:r>
          </a:p>
          <a:p>
            <a:r>
              <a:rPr lang="en-US" dirty="0" smtClean="0"/>
              <a:t>Makes no claims about reality and is used by authority figures to underwrite their own power </a:t>
            </a:r>
          </a:p>
          <a:p>
            <a:r>
              <a:rPr lang="en-US" dirty="0" smtClean="0"/>
              <a:t>A leader will ask another to assent to its truth without actually knowing what that truth is </a:t>
            </a:r>
            <a:endParaRPr lang="en-US" dirty="0"/>
          </a:p>
        </p:txBody>
      </p:sp>
    </p:spTree>
    <p:extLst>
      <p:ext uri="{BB962C8B-B14F-4D97-AF65-F5344CB8AC3E}">
        <p14:creationId xmlns:p14="http://schemas.microsoft.com/office/powerpoint/2010/main" val="10336613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Game”</a:t>
            </a:r>
            <a:endParaRPr lang="en-US" dirty="0"/>
          </a:p>
        </p:txBody>
      </p:sp>
      <p:sp>
        <p:nvSpPr>
          <p:cNvPr id="3" name="Content Placeholder 2"/>
          <p:cNvSpPr>
            <a:spLocks noGrp="1"/>
          </p:cNvSpPr>
          <p:nvPr>
            <p:ph idx="1"/>
          </p:nvPr>
        </p:nvSpPr>
        <p:spPr>
          <a:xfrm>
            <a:off x="1642534" y="1600201"/>
            <a:ext cx="5012267" cy="4525963"/>
          </a:xfrm>
        </p:spPr>
        <p:txBody>
          <a:bodyPr>
            <a:normAutofit fontScale="92500" lnSpcReduction="20000"/>
          </a:bodyPr>
          <a:lstStyle/>
          <a:p>
            <a:r>
              <a:rPr lang="en-US" dirty="0" smtClean="0"/>
              <a:t>For </a:t>
            </a:r>
            <a:r>
              <a:rPr lang="en-US" dirty="0" err="1" smtClean="0"/>
              <a:t>Marlo</a:t>
            </a:r>
            <a:r>
              <a:rPr lang="en-US" dirty="0" smtClean="0"/>
              <a:t> “the game” is simply his own power </a:t>
            </a:r>
          </a:p>
          <a:p>
            <a:r>
              <a:rPr lang="en-US" dirty="0" smtClean="0"/>
              <a:t>For Omar, “it’s all in the game” means he accepts responsibility for known rules</a:t>
            </a:r>
          </a:p>
          <a:p>
            <a:r>
              <a:rPr lang="en-US" dirty="0" smtClean="0"/>
              <a:t>The game only means what any powerful player says it means </a:t>
            </a:r>
          </a:p>
          <a:p>
            <a:r>
              <a:rPr lang="en-US" dirty="0" smtClean="0"/>
              <a:t>It does not need to mean anything beyond the acquisition of money and power </a:t>
            </a:r>
          </a:p>
          <a:p>
            <a:r>
              <a:rPr lang="en-US" dirty="0" smtClean="0"/>
              <a:t>The game with no rules is a symbol for pure unbridled capitalism </a:t>
            </a:r>
          </a:p>
        </p:txBody>
      </p:sp>
      <p:pic>
        <p:nvPicPr>
          <p:cNvPr id="4" name="Picture 3" descr="Marl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624" y="1600200"/>
            <a:ext cx="3394510" cy="2336800"/>
          </a:xfrm>
          <a:prstGeom prst="rect">
            <a:avLst/>
          </a:prstGeom>
        </p:spPr>
      </p:pic>
    </p:spTree>
    <p:extLst>
      <p:ext uri="{BB962C8B-B14F-4D97-AF65-F5344CB8AC3E}">
        <p14:creationId xmlns:p14="http://schemas.microsoft.com/office/powerpoint/2010/main" val="17518283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837842"/>
            <a:ext cx="8229600" cy="4525963"/>
          </a:xfrm>
        </p:spPr>
        <p:txBody>
          <a:bodyPr>
            <a:normAutofit fontScale="92500" lnSpcReduction="10000"/>
          </a:bodyPr>
          <a:lstStyle/>
          <a:p>
            <a:r>
              <a:rPr lang="en-US" dirty="0" smtClean="0"/>
              <a:t>Drug dealers operate, like neoliberal capitalism, outside most conventional systems of constraint </a:t>
            </a:r>
          </a:p>
          <a:p>
            <a:endParaRPr lang="en-US" dirty="0" smtClean="0"/>
          </a:p>
          <a:p>
            <a:r>
              <a:rPr lang="en-US" dirty="0" smtClean="0"/>
              <a:t>Neo-liberal capitalism does not guarantee work, economic growth, or stability, at the level it once delivered with systems of social guarantees </a:t>
            </a:r>
          </a:p>
          <a:p>
            <a:endParaRPr lang="en-US" dirty="0" smtClean="0"/>
          </a:p>
          <a:p>
            <a:r>
              <a:rPr lang="en-US" dirty="0" smtClean="0"/>
              <a:t>(The poor, blacks, women and other minorities were less likely to participate in these social guarantees</a:t>
            </a:r>
          </a:p>
          <a:p>
            <a:endParaRPr lang="en-US" dirty="0"/>
          </a:p>
          <a:p>
            <a:r>
              <a:rPr lang="en-US" dirty="0" smtClean="0"/>
              <a:t>The good old days weren’t the good old days for everyone</a:t>
            </a:r>
            <a:endParaRPr lang="en-US" dirty="0"/>
          </a:p>
        </p:txBody>
      </p:sp>
      <p:sp>
        <p:nvSpPr>
          <p:cNvPr id="4" name="TextBox 3"/>
          <p:cNvSpPr txBox="1"/>
          <p:nvPr/>
        </p:nvSpPr>
        <p:spPr>
          <a:xfrm>
            <a:off x="1524001" y="812799"/>
            <a:ext cx="8906933" cy="584776"/>
          </a:xfrm>
          <a:prstGeom prst="rect">
            <a:avLst/>
          </a:prstGeom>
          <a:noFill/>
        </p:spPr>
        <p:txBody>
          <a:bodyPr wrap="square" rtlCol="0">
            <a:spAutoFit/>
          </a:bodyPr>
          <a:lstStyle/>
          <a:p>
            <a:r>
              <a:rPr lang="en-US" sz="3200" dirty="0"/>
              <a:t>The Good Old Days: Liberal Democracy of the Past </a:t>
            </a:r>
            <a:endParaRPr lang="en-US" sz="3200" dirty="0"/>
          </a:p>
        </p:txBody>
      </p:sp>
    </p:spTree>
    <p:extLst>
      <p:ext uri="{BB962C8B-B14F-4D97-AF65-F5344CB8AC3E}">
        <p14:creationId xmlns:p14="http://schemas.microsoft.com/office/powerpoint/2010/main" val="9786982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78000" y="508001"/>
            <a:ext cx="8432800" cy="5618163"/>
          </a:xfrm>
        </p:spPr>
        <p:txBody>
          <a:bodyPr>
            <a:normAutofit/>
          </a:bodyPr>
          <a:lstStyle/>
          <a:p>
            <a:r>
              <a:rPr lang="en-US" dirty="0" smtClean="0"/>
              <a:t>If </a:t>
            </a:r>
            <a:r>
              <a:rPr lang="en-US" dirty="0" err="1" smtClean="0"/>
              <a:t>Marlo</a:t>
            </a:r>
            <a:r>
              <a:rPr lang="en-US" dirty="0" smtClean="0"/>
              <a:t> offers a vision of neoliberal subjectivity at its most ruthless, Omar offers a vision of its more creative, flexible possibilities </a:t>
            </a:r>
          </a:p>
          <a:p>
            <a:endParaRPr lang="en-US" dirty="0" smtClean="0"/>
          </a:p>
          <a:p>
            <a:r>
              <a:rPr lang="en-US" dirty="0" smtClean="0"/>
              <a:t>Universal recognition of Omar as “the best” character is not to redeem the value of neoliberalism, but to recognize how it reigns </a:t>
            </a:r>
          </a:p>
          <a:p>
            <a:endParaRPr lang="en-US" dirty="0" smtClean="0"/>
          </a:p>
          <a:p>
            <a:r>
              <a:rPr lang="en-US" dirty="0" smtClean="0"/>
              <a:t>The old economic system of “back in the day” worshipped by the dockworkers may never have been what it was cracked up to be and will likely never return </a:t>
            </a:r>
            <a:endParaRPr lang="en-US" dirty="0"/>
          </a:p>
        </p:txBody>
      </p:sp>
    </p:spTree>
    <p:extLst>
      <p:ext uri="{BB962C8B-B14F-4D97-AF65-F5344CB8AC3E}">
        <p14:creationId xmlns:p14="http://schemas.microsoft.com/office/powerpoint/2010/main" val="14043194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Neo-liberalism is not presented as an absolute evil that must be fought at every level, rather it is an economic reality that must be faced –</a:t>
            </a:r>
            <a:r>
              <a:rPr lang="en-US" i="1" dirty="0" smtClean="0"/>
              <a:t>Eric Beck on Omar Little in The Wire </a:t>
            </a:r>
          </a:p>
          <a:p>
            <a:endParaRPr lang="en-US" dirty="0" smtClean="0"/>
          </a:p>
          <a:p>
            <a:r>
              <a:rPr lang="en-US" dirty="0" smtClean="0"/>
              <a:t>Omar and Bubbles “play the middle” can maneuver and live by their own “codes”</a:t>
            </a:r>
          </a:p>
        </p:txBody>
      </p:sp>
    </p:spTree>
    <p:extLst>
      <p:ext uri="{BB962C8B-B14F-4D97-AF65-F5344CB8AC3E}">
        <p14:creationId xmlns:p14="http://schemas.microsoft.com/office/powerpoint/2010/main" val="155107695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Omar </a:t>
            </a:r>
            <a:endParaRPr lang="en-US" dirty="0"/>
          </a:p>
        </p:txBody>
      </p:sp>
      <p:sp>
        <p:nvSpPr>
          <p:cNvPr id="3" name="Content Placeholder 2"/>
          <p:cNvSpPr>
            <a:spLocks noGrp="1"/>
          </p:cNvSpPr>
          <p:nvPr>
            <p:ph idx="1"/>
          </p:nvPr>
        </p:nvSpPr>
        <p:spPr/>
        <p:txBody>
          <a:bodyPr>
            <a:normAutofit/>
          </a:bodyPr>
          <a:lstStyle/>
          <a:p>
            <a:r>
              <a:rPr lang="en-US" dirty="0" smtClean="0"/>
              <a:t>Answer to Spike Lee’s “magical negro” or subverts the </a:t>
            </a:r>
            <a:r>
              <a:rPr lang="en-US" i="1" dirty="0" smtClean="0"/>
              <a:t>Toms</a:t>
            </a:r>
            <a:r>
              <a:rPr lang="en-US" dirty="0" smtClean="0"/>
              <a:t> of the white imaginary </a:t>
            </a:r>
          </a:p>
          <a:p>
            <a:r>
              <a:rPr lang="en-US" dirty="0" smtClean="0"/>
              <a:t>His magic does not serve a down-on-his-luck beleaguered white man </a:t>
            </a:r>
          </a:p>
          <a:p>
            <a:r>
              <a:rPr lang="en-US" dirty="0" smtClean="0"/>
              <a:t>It allows him to continue his own pursuits </a:t>
            </a:r>
          </a:p>
          <a:p>
            <a:r>
              <a:rPr lang="en-US" dirty="0" smtClean="0"/>
              <a:t>He belongs to none of the institutions profiled in the series </a:t>
            </a:r>
          </a:p>
          <a:p>
            <a:r>
              <a:rPr lang="en-US" dirty="0" smtClean="0"/>
              <a:t>Queer man of color in a black community that is homophobic </a:t>
            </a:r>
            <a:endParaRPr lang="en-US" dirty="0"/>
          </a:p>
        </p:txBody>
      </p:sp>
    </p:spTree>
    <p:extLst>
      <p:ext uri="{BB962C8B-B14F-4D97-AF65-F5344CB8AC3E}">
        <p14:creationId xmlns:p14="http://schemas.microsoft.com/office/powerpoint/2010/main" val="6463749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effects of the new model of organization –panoptic schema </a:t>
            </a:r>
            <a:endParaRPr lang="en-US" dirty="0"/>
          </a:p>
        </p:txBody>
      </p:sp>
      <p:sp>
        <p:nvSpPr>
          <p:cNvPr id="6" name="Content Placeholder 5"/>
          <p:cNvSpPr>
            <a:spLocks noGrp="1"/>
          </p:cNvSpPr>
          <p:nvPr>
            <p:ph idx="1"/>
          </p:nvPr>
        </p:nvSpPr>
        <p:spPr>
          <a:xfrm>
            <a:off x="838200" y="1825624"/>
            <a:ext cx="11353800" cy="5869585"/>
          </a:xfrm>
        </p:spPr>
        <p:txBody>
          <a:bodyPr>
            <a:normAutofit/>
          </a:bodyPr>
          <a:lstStyle/>
          <a:p>
            <a:r>
              <a:rPr lang="en-US" sz="2400" dirty="0"/>
              <a:t>1) </a:t>
            </a:r>
            <a:r>
              <a:rPr lang="en-US" sz="2400" b="1" i="1" dirty="0"/>
              <a:t>the internalization of rules and regulations</a:t>
            </a:r>
            <a:r>
              <a:rPr lang="en-US" sz="2400" dirty="0"/>
              <a:t>. As we naturalize rules, society could be said to become less willing to contest unjust laws. Of course, Foucault has Nazi Germany in mind when he thinks about conformity; however, studies of American society (Philip Zimbardo, Stanley Milgram) have suggested that Americans are, in fact, just as willing to follow authorities even when it means doing violence to innocent subjects.</a:t>
            </a:r>
          </a:p>
          <a:p>
            <a:r>
              <a:rPr lang="en-US" sz="2400" dirty="0"/>
              <a:t>2) </a:t>
            </a:r>
            <a:r>
              <a:rPr lang="en-US" sz="2400" b="1" i="1" dirty="0"/>
              <a:t>rehabilitation rather than cruel and unusual punishment. </a:t>
            </a:r>
            <a:r>
              <a:rPr lang="en-US" sz="2400" dirty="0"/>
              <a:t>This reform was implemented because of nineteenth-century outcries over the inhumane treatment of prisoners and the insane. Foucault however questions the subsequent emphasis on the "normal," which entails the enforcement of the status quo on ever more private aspects of our lives (for example, sexuality). As he puts it, "The judges of normality are present everywhere. We are in the society of the teacher-judge, the doctor-judge, the educator-judge, the 'social-worker'-judge; it is on them that the universal reign of the normative is based; and each individual, wherever he may find himself, subjects to it his body, his gestures, his </a:t>
            </a:r>
            <a:r>
              <a:rPr lang="en-US" sz="2400" dirty="0" err="1"/>
              <a:t>behaviour</a:t>
            </a:r>
            <a:r>
              <a:rPr lang="en-US" sz="2400" dirty="0"/>
              <a:t>, his aptitudes, his achievements" (</a:t>
            </a:r>
            <a:r>
              <a:rPr lang="en-US" sz="2400" i="1" dirty="0">
                <a:hlinkClick r:id="rId2"/>
              </a:rPr>
              <a:t>Discipline</a:t>
            </a:r>
            <a:r>
              <a:rPr lang="en-US" sz="2400" dirty="0">
                <a:hlinkClick r:id="rId2"/>
              </a:rPr>
              <a:t> 304</a:t>
            </a:r>
            <a:r>
              <a:rPr lang="en-US" sz="2400" dirty="0"/>
              <a:t>).</a:t>
            </a:r>
          </a:p>
          <a:p>
            <a:pPr marL="0" indent="0">
              <a:buNone/>
            </a:pPr>
            <a:endParaRPr lang="en-US" sz="1800" dirty="0"/>
          </a:p>
        </p:txBody>
      </p:sp>
    </p:spTree>
    <p:extLst>
      <p:ext uri="{BB962C8B-B14F-4D97-AF65-F5344CB8AC3E}">
        <p14:creationId xmlns:p14="http://schemas.microsoft.com/office/powerpoint/2010/main" val="14667900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Wendy Brown on Neo-liberalism </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Neoliberalism “openly weds the state to capital and re-signifies democracy as ubiquitous entrepreneurialism</a:t>
            </a:r>
          </a:p>
          <a:p>
            <a:pPr marL="0" indent="0">
              <a:buNone/>
            </a:pPr>
            <a:endParaRPr lang="en-US" dirty="0" smtClean="0"/>
          </a:p>
          <a:p>
            <a:r>
              <a:rPr lang="en-US" dirty="0" smtClean="0"/>
              <a:t>For leftists to hold on to the tenets of liberal democracy in the face of their erosion by neoliberalism, is a hopeless exercise of melancholic dependency on a “lost object”</a:t>
            </a:r>
          </a:p>
          <a:p>
            <a:endParaRPr lang="en-US" dirty="0" smtClean="0"/>
          </a:p>
          <a:p>
            <a:r>
              <a:rPr lang="en-US" dirty="0" smtClean="0"/>
              <a:t>Enshrines and fixes the lost object: equal opportunity, guaranteed work, the welfare state </a:t>
            </a:r>
          </a:p>
          <a:p>
            <a:endParaRPr lang="en-US" dirty="0" smtClean="0"/>
          </a:p>
          <a:p>
            <a:r>
              <a:rPr lang="en-US" dirty="0" smtClean="0"/>
              <a:t>This American dream was never realized by many minorities and women </a:t>
            </a:r>
          </a:p>
          <a:p>
            <a:endParaRPr lang="en-US" dirty="0" smtClean="0"/>
          </a:p>
          <a:p>
            <a:r>
              <a:rPr lang="en-US" dirty="0" smtClean="0"/>
              <a:t>There needs to be an alternative vision for good (more egalitarianism? Sharing of wealth? Etc.) </a:t>
            </a:r>
            <a:endParaRPr lang="en-US" dirty="0"/>
          </a:p>
        </p:txBody>
      </p:sp>
    </p:spTree>
    <p:extLst>
      <p:ext uri="{BB962C8B-B14F-4D97-AF65-F5344CB8AC3E}">
        <p14:creationId xmlns:p14="http://schemas.microsoft.com/office/powerpoint/2010/main" val="165141408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482" y="104521"/>
            <a:ext cx="8229600" cy="1143000"/>
          </a:xfrm>
        </p:spPr>
        <p:txBody>
          <a:bodyPr/>
          <a:lstStyle/>
          <a:p>
            <a:r>
              <a:rPr lang="en-US" dirty="0" smtClean="0"/>
              <a:t>Bubbles and Omar </a:t>
            </a:r>
            <a:endParaRPr lang="en-US" dirty="0"/>
          </a:p>
        </p:txBody>
      </p:sp>
      <p:sp>
        <p:nvSpPr>
          <p:cNvPr id="3" name="Content Placeholder 2"/>
          <p:cNvSpPr>
            <a:spLocks noGrp="1"/>
          </p:cNvSpPr>
          <p:nvPr>
            <p:ph idx="1"/>
          </p:nvPr>
        </p:nvSpPr>
        <p:spPr>
          <a:xfrm>
            <a:off x="793531" y="3561950"/>
            <a:ext cx="10604938" cy="5487457"/>
          </a:xfrm>
        </p:spPr>
        <p:txBody>
          <a:bodyPr>
            <a:normAutofit/>
          </a:bodyPr>
          <a:lstStyle/>
          <a:p>
            <a:r>
              <a:rPr lang="en-US" dirty="0" smtClean="0"/>
              <a:t>No liberal democratic delusions </a:t>
            </a:r>
          </a:p>
          <a:p>
            <a:r>
              <a:rPr lang="en-US" dirty="0" smtClean="0"/>
              <a:t>Not driven by pure capitalism </a:t>
            </a:r>
          </a:p>
          <a:p>
            <a:r>
              <a:rPr lang="en-US" dirty="0" smtClean="0"/>
              <a:t>Each have a vision of justice that runs counter to the neoliberal world they inhabit </a:t>
            </a:r>
          </a:p>
          <a:p>
            <a:r>
              <a:rPr lang="en-US" dirty="0" smtClean="0"/>
              <a:t>Do not rely on racial injury to define themselves </a:t>
            </a:r>
          </a:p>
          <a:p>
            <a:r>
              <a:rPr lang="en-US" dirty="0" smtClean="0"/>
              <a:t>They may exist outside acceptable strata of power, but that place outside (or in-between) gives them the ability to invent themselves </a:t>
            </a:r>
          </a:p>
          <a:p>
            <a:endParaRPr lang="en-US" dirty="0"/>
          </a:p>
        </p:txBody>
      </p:sp>
      <p:pic>
        <p:nvPicPr>
          <p:cNvPr id="4" name="Picture 3"/>
          <p:cNvPicPr>
            <a:picLocks noChangeAspect="1"/>
          </p:cNvPicPr>
          <p:nvPr/>
        </p:nvPicPr>
        <p:blipFill>
          <a:blip r:embed="rId2"/>
          <a:stretch>
            <a:fillRect/>
          </a:stretch>
        </p:blipFill>
        <p:spPr>
          <a:xfrm>
            <a:off x="793531" y="1143000"/>
            <a:ext cx="3980355" cy="2241736"/>
          </a:xfrm>
          <a:prstGeom prst="rect">
            <a:avLst/>
          </a:prstGeom>
        </p:spPr>
      </p:pic>
      <p:pic>
        <p:nvPicPr>
          <p:cNvPr id="5" name="Picture 4"/>
          <p:cNvPicPr>
            <a:picLocks noChangeAspect="1"/>
          </p:cNvPicPr>
          <p:nvPr/>
        </p:nvPicPr>
        <p:blipFill>
          <a:blip r:embed="rId3"/>
          <a:stretch>
            <a:fillRect/>
          </a:stretch>
        </p:blipFill>
        <p:spPr>
          <a:xfrm>
            <a:off x="4773886" y="1143000"/>
            <a:ext cx="3392652" cy="2247632"/>
          </a:xfrm>
          <a:prstGeom prst="rect">
            <a:avLst/>
          </a:prstGeom>
        </p:spPr>
      </p:pic>
    </p:spTree>
    <p:extLst>
      <p:ext uri="{BB962C8B-B14F-4D97-AF65-F5344CB8AC3E}">
        <p14:creationId xmlns:p14="http://schemas.microsoft.com/office/powerpoint/2010/main" val="123592382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Black heroes within a predominantly black spatial imaginary </a:t>
            </a:r>
          </a:p>
          <a:p>
            <a:r>
              <a:rPr lang="en-US" dirty="0" smtClean="0"/>
              <a:t>Gives them a fresh moral authority </a:t>
            </a:r>
          </a:p>
          <a:p>
            <a:r>
              <a:rPr lang="en-US" dirty="0" smtClean="0"/>
              <a:t>Not because we perceive them or they perceive themselves as racial victims </a:t>
            </a:r>
          </a:p>
          <a:p>
            <a:r>
              <a:rPr lang="en-US" dirty="0" smtClean="0"/>
              <a:t>They have the imagination to challenge or maneuver around the existing institutions of power </a:t>
            </a:r>
            <a:endParaRPr lang="en-US" dirty="0"/>
          </a:p>
        </p:txBody>
      </p:sp>
    </p:spTree>
    <p:extLst>
      <p:ext uri="{BB962C8B-B14F-4D97-AF65-F5344CB8AC3E}">
        <p14:creationId xmlns:p14="http://schemas.microsoft.com/office/powerpoint/2010/main" val="17099602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Race Matters in The Wire </a:t>
            </a:r>
            <a:endParaRPr lang="en-US" dirty="0"/>
          </a:p>
        </p:txBody>
      </p:sp>
      <p:sp>
        <p:nvSpPr>
          <p:cNvPr id="3" name="Content Placeholder 2"/>
          <p:cNvSpPr>
            <a:spLocks noGrp="1"/>
          </p:cNvSpPr>
          <p:nvPr>
            <p:ph idx="1"/>
          </p:nvPr>
        </p:nvSpPr>
        <p:spPr>
          <a:xfrm>
            <a:off x="838200" y="1690688"/>
            <a:ext cx="4285593" cy="4351338"/>
          </a:xfrm>
        </p:spPr>
        <p:txBody>
          <a:bodyPr>
            <a:normAutofit fontScale="70000" lnSpcReduction="20000"/>
          </a:bodyPr>
          <a:lstStyle/>
          <a:p>
            <a:r>
              <a:rPr lang="en-US" dirty="0" smtClean="0"/>
              <a:t>Class matters and the proliferation of characters allows it to matter as much as race </a:t>
            </a:r>
          </a:p>
          <a:p>
            <a:r>
              <a:rPr lang="en-US" dirty="0" smtClean="0"/>
              <a:t>It is a disadvantage for the kids to be born in all-black neighborhoods where drugs are the main source of income, and the way out is not clear </a:t>
            </a:r>
          </a:p>
          <a:p>
            <a:r>
              <a:rPr lang="en-US" dirty="0" err="1" smtClean="0"/>
              <a:t>Namond</a:t>
            </a:r>
            <a:r>
              <a:rPr lang="en-US" dirty="0" smtClean="0"/>
              <a:t> is depicted as more advantaged than </a:t>
            </a:r>
            <a:r>
              <a:rPr lang="en-US" dirty="0" err="1" smtClean="0"/>
              <a:t>Dukie</a:t>
            </a:r>
            <a:r>
              <a:rPr lang="en-US" dirty="0" smtClean="0"/>
              <a:t>, so class is part of the reason why </a:t>
            </a:r>
            <a:r>
              <a:rPr lang="en-US" dirty="0" err="1" smtClean="0"/>
              <a:t>Namond</a:t>
            </a:r>
            <a:r>
              <a:rPr lang="en-US" dirty="0" smtClean="0"/>
              <a:t> is able to escape </a:t>
            </a:r>
          </a:p>
          <a:p>
            <a:r>
              <a:rPr lang="en-US" dirty="0" smtClean="0"/>
              <a:t>Race matters, and doesn’t go unmentioned in the “color blind” way </a:t>
            </a:r>
          </a:p>
          <a:p>
            <a:r>
              <a:rPr lang="en-US" dirty="0" smtClean="0"/>
              <a:t>The series does not play off one racial advantage or disadvantage against another in the tit-for-tat way of melodrama of black and white </a:t>
            </a:r>
            <a:endParaRPr lang="en-US" dirty="0"/>
          </a:p>
        </p:txBody>
      </p:sp>
      <p:pic>
        <p:nvPicPr>
          <p:cNvPr id="4" name="Picture 3"/>
          <p:cNvPicPr>
            <a:picLocks noChangeAspect="1"/>
          </p:cNvPicPr>
          <p:nvPr/>
        </p:nvPicPr>
        <p:blipFill>
          <a:blip r:embed="rId2"/>
          <a:stretch>
            <a:fillRect/>
          </a:stretch>
        </p:blipFill>
        <p:spPr>
          <a:xfrm>
            <a:off x="5643871" y="1690688"/>
            <a:ext cx="6548129" cy="4351338"/>
          </a:xfrm>
          <a:prstGeom prst="rect">
            <a:avLst/>
          </a:prstGeom>
        </p:spPr>
      </p:pic>
    </p:spTree>
    <p:extLst>
      <p:ext uri="{BB962C8B-B14F-4D97-AF65-F5344CB8AC3E}">
        <p14:creationId xmlns:p14="http://schemas.microsoft.com/office/powerpoint/2010/main" val="16752365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1885" y="486888"/>
            <a:ext cx="11649693" cy="6371112"/>
          </a:xfrm>
        </p:spPr>
        <p:txBody>
          <a:bodyPr>
            <a:normAutofit fontScale="85000" lnSpcReduction="10000"/>
          </a:bodyPr>
          <a:lstStyle/>
          <a:p>
            <a:r>
              <a:rPr lang="en-US" dirty="0" smtClean="0">
                <a:effectLst/>
              </a:rPr>
              <a:t>3) </a:t>
            </a:r>
            <a:r>
              <a:rPr lang="en-US" b="1" i="1" dirty="0" smtClean="0">
                <a:effectLst/>
              </a:rPr>
              <a:t>surveillance</a:t>
            </a:r>
            <a:r>
              <a:rPr lang="en-US" dirty="0" smtClean="0">
                <a:effectLst/>
              </a:rPr>
              <a:t> into ever more private aspects of our lives, which, once again, is aided by new surveillance technology.</a:t>
            </a:r>
          </a:p>
          <a:p>
            <a:r>
              <a:rPr lang="en-US" dirty="0" smtClean="0">
                <a:effectLst/>
              </a:rPr>
              <a:t>4) </a:t>
            </a:r>
            <a:r>
              <a:rPr lang="en-US" b="1" i="1" dirty="0" smtClean="0">
                <a:effectLst/>
              </a:rPr>
              <a:t>information society</a:t>
            </a:r>
            <a:r>
              <a:rPr lang="en-US" dirty="0" smtClean="0">
                <a:effectLst/>
              </a:rPr>
              <a:t>. All of this surveillance and information-gathering leads, of course, to huge challenges for the organization and retrieval of data. Perhaps the very move of society into this new mode of social organization made the invention of the computer inevitable since it allows us to organize ever more vast amounts of data.</a:t>
            </a:r>
          </a:p>
          <a:p>
            <a:r>
              <a:rPr lang="en-US" dirty="0" smtClean="0">
                <a:effectLst/>
              </a:rPr>
              <a:t>5) </a:t>
            </a:r>
            <a:r>
              <a:rPr lang="en-US" b="1" i="1" dirty="0" smtClean="0">
                <a:effectLst/>
              </a:rPr>
              <a:t>bureaucracy. </a:t>
            </a:r>
            <a:r>
              <a:rPr lang="en-US" dirty="0" smtClean="0">
                <a:effectLst/>
              </a:rPr>
              <a:t>A new white-collar labor force is necessary to set up the procedures for information retrieval and storage. This form of organization encourages a separation from real people since it turns individuals into statistics and paperwork. A classic example is Nazi Germany's Adolf Eichmann.</a:t>
            </a:r>
          </a:p>
          <a:p>
            <a:r>
              <a:rPr lang="en-US" dirty="0" smtClean="0">
                <a:effectLst/>
              </a:rPr>
              <a:t>6) </a:t>
            </a:r>
            <a:r>
              <a:rPr lang="en-US" b="1" i="1" dirty="0" smtClean="0">
                <a:effectLst/>
              </a:rPr>
              <a:t>efficiency. </a:t>
            </a:r>
            <a:r>
              <a:rPr lang="en-US" dirty="0" smtClean="0">
                <a:effectLst/>
              </a:rPr>
              <a:t>Value is placed on the most efficient means of organizing data and individuals to effect the mass production and dissemination of more goods and information, even if at the expense of exploitation or injustice.</a:t>
            </a:r>
          </a:p>
          <a:p>
            <a:r>
              <a:rPr lang="en-US" dirty="0" smtClean="0">
                <a:effectLst/>
              </a:rPr>
              <a:t>7) </a:t>
            </a:r>
            <a:r>
              <a:rPr lang="en-US" b="1" i="1" dirty="0" smtClean="0">
                <a:effectLst/>
              </a:rPr>
              <a:t>specialization. </a:t>
            </a:r>
            <a:r>
              <a:rPr lang="en-US" dirty="0" smtClean="0">
                <a:effectLst/>
              </a:rPr>
              <a:t>Members of the workforce are organized into increasingly specialized fields, so much so that we increasingly rely on other "experts" to complete tasks that had previously been shared or common knowledge (the preparation of meats and other food products, building construction, transportation, etc.).</a:t>
            </a:r>
          </a:p>
          <a:p>
            <a:pPr marL="0" indent="0">
              <a:buNone/>
            </a:pPr>
            <a:r>
              <a:rPr lang="en-US" dirty="0" smtClean="0"/>
              <a:t/>
            </a:r>
            <a:br>
              <a:rPr lang="en-US" dirty="0" smtClean="0"/>
            </a:br>
            <a:endParaRPr lang="en-US" dirty="0"/>
          </a:p>
        </p:txBody>
      </p:sp>
    </p:spTree>
    <p:extLst>
      <p:ext uri="{BB962C8B-B14F-4D97-AF65-F5344CB8AC3E}">
        <p14:creationId xmlns:p14="http://schemas.microsoft.com/office/powerpoint/2010/main" val="2652324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t>Hegemony</a:t>
            </a:r>
            <a:endParaRPr lang="en-US" b="1" i="1" dirty="0"/>
          </a:p>
        </p:txBody>
      </p:sp>
      <p:sp>
        <p:nvSpPr>
          <p:cNvPr id="3" name="Content Placeholder 2"/>
          <p:cNvSpPr>
            <a:spLocks noGrp="1"/>
          </p:cNvSpPr>
          <p:nvPr>
            <p:ph idx="1"/>
          </p:nvPr>
        </p:nvSpPr>
        <p:spPr>
          <a:xfrm>
            <a:off x="838200" y="1504992"/>
            <a:ext cx="10515600" cy="4351338"/>
          </a:xfrm>
        </p:spPr>
        <p:txBody>
          <a:bodyPr/>
          <a:lstStyle/>
          <a:p>
            <a:r>
              <a:rPr lang="en-US" dirty="0">
                <a:hlinkClick r:id="rId2" tooltip="Dominance hierarchy"/>
              </a:rPr>
              <a:t>domination</a:t>
            </a:r>
            <a:r>
              <a:rPr lang="en-US" dirty="0"/>
              <a:t> of a culturally diverse society by the </a:t>
            </a:r>
            <a:r>
              <a:rPr lang="en-US" dirty="0">
                <a:hlinkClick r:id="rId3" tooltip="Ruling class"/>
              </a:rPr>
              <a:t>ruling class</a:t>
            </a:r>
            <a:r>
              <a:rPr lang="en-US" dirty="0"/>
              <a:t>, who manipulate the </a:t>
            </a:r>
            <a:r>
              <a:rPr lang="en-US" dirty="0" smtClean="0"/>
              <a:t>culture </a:t>
            </a:r>
            <a:r>
              <a:rPr lang="en-US" dirty="0"/>
              <a:t>of that society </a:t>
            </a:r>
            <a:endParaRPr lang="en-US" dirty="0" smtClean="0"/>
          </a:p>
          <a:p>
            <a:r>
              <a:rPr lang="en-US" dirty="0"/>
              <a:t>so that their ruling-class </a:t>
            </a:r>
            <a:r>
              <a:rPr lang="en-US" dirty="0">
                <a:hlinkClick r:id="rId4" tooltip="Worldview"/>
              </a:rPr>
              <a:t>worldview</a:t>
            </a:r>
            <a:r>
              <a:rPr lang="en-US" dirty="0"/>
              <a:t> becomes the worldview that is imposed and accepted as the cultural </a:t>
            </a:r>
            <a:r>
              <a:rPr lang="en-US" dirty="0">
                <a:hlinkClick r:id="rId5" tooltip="Norm (sociology)"/>
              </a:rPr>
              <a:t>norm</a:t>
            </a:r>
            <a:r>
              <a:rPr lang="en-US" dirty="0"/>
              <a:t>; as </a:t>
            </a:r>
            <a:r>
              <a:rPr lang="en-US" dirty="0" smtClean="0">
                <a:hlinkClick r:id="rId6" tooltip="Dominant ideology"/>
              </a:rPr>
              <a:t>dominant </a:t>
            </a:r>
            <a:r>
              <a:rPr lang="en-US" dirty="0">
                <a:hlinkClick r:id="rId6" tooltip="Dominant ideology"/>
              </a:rPr>
              <a:t>ideology</a:t>
            </a:r>
            <a:r>
              <a:rPr lang="en-US" dirty="0"/>
              <a:t> that justifies the social, political, and economic </a:t>
            </a:r>
            <a:r>
              <a:rPr lang="en-US" i="1" dirty="0">
                <a:hlinkClick r:id="rId7" tooltip="Status quo"/>
              </a:rPr>
              <a:t>status </a:t>
            </a:r>
            <a:r>
              <a:rPr lang="en-US" i="1" dirty="0" smtClean="0">
                <a:hlinkClick r:id="rId7" tooltip="Status quo"/>
              </a:rPr>
              <a:t>quo</a:t>
            </a:r>
            <a:r>
              <a:rPr lang="en-US" i="1" dirty="0" smtClean="0"/>
              <a:t> </a:t>
            </a:r>
            <a:r>
              <a:rPr lang="en-US" dirty="0" smtClean="0"/>
              <a:t>as </a:t>
            </a:r>
            <a:r>
              <a:rPr lang="en-US" dirty="0"/>
              <a:t>natural, inevitable, perpetual and beneficial for everyone, rather than as artificial </a:t>
            </a:r>
            <a:r>
              <a:rPr lang="en-US" dirty="0">
                <a:hlinkClick r:id="rId8" tooltip="Social constructionism"/>
              </a:rPr>
              <a:t>social constructs</a:t>
            </a:r>
            <a:r>
              <a:rPr lang="en-US" dirty="0"/>
              <a:t> that benefit only the ruling class.</a:t>
            </a:r>
            <a:r>
              <a:rPr lang="en-US" baseline="30000" dirty="0">
                <a:hlinkClick r:id="rId9"/>
              </a:rPr>
              <a:t>[1]</a:t>
            </a:r>
            <a:r>
              <a:rPr lang="en-US" baseline="30000" dirty="0">
                <a:hlinkClick r:id="rId10"/>
              </a:rPr>
              <a:t>[2]</a:t>
            </a:r>
            <a:endParaRPr lang="en-US" dirty="0"/>
          </a:p>
        </p:txBody>
      </p:sp>
    </p:spTree>
    <p:extLst>
      <p:ext uri="{BB962C8B-B14F-4D97-AF65-F5344CB8AC3E}">
        <p14:creationId xmlns:p14="http://schemas.microsoft.com/office/powerpoint/2010/main" val="1391227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t>Example </a:t>
            </a:r>
            <a:endParaRPr lang="en-US" b="1" i="1" dirty="0"/>
          </a:p>
        </p:txBody>
      </p:sp>
      <p:sp>
        <p:nvSpPr>
          <p:cNvPr id="3" name="Content Placeholder 2"/>
          <p:cNvSpPr>
            <a:spLocks noGrp="1"/>
          </p:cNvSpPr>
          <p:nvPr>
            <p:ph idx="1"/>
          </p:nvPr>
        </p:nvSpPr>
        <p:spPr/>
        <p:txBody>
          <a:bodyPr/>
          <a:lstStyle/>
          <a:p>
            <a:r>
              <a:rPr lang="en-US" dirty="0" smtClean="0"/>
              <a:t>A female director, a Latino director or and African American director are labeled as such</a:t>
            </a:r>
            <a:r>
              <a:rPr lang="en-US" dirty="0"/>
              <a:t> </a:t>
            </a:r>
            <a:r>
              <a:rPr lang="en-US" dirty="0" smtClean="0"/>
              <a:t>while white men are just called directors  </a:t>
            </a:r>
          </a:p>
          <a:p>
            <a:r>
              <a:rPr lang="en-US" dirty="0" smtClean="0"/>
              <a:t>This is considered natural or normative</a:t>
            </a:r>
          </a:p>
        </p:txBody>
      </p:sp>
    </p:spTree>
    <p:extLst>
      <p:ext uri="{BB962C8B-B14F-4D97-AF65-F5344CB8AC3E}">
        <p14:creationId xmlns:p14="http://schemas.microsoft.com/office/powerpoint/2010/main" val="20813652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1310</TotalTime>
  <Words>4075</Words>
  <Application>Microsoft Macintosh PowerPoint</Application>
  <PresentationFormat>Widescreen</PresentationFormat>
  <Paragraphs>359</Paragraphs>
  <Slides>63</Slides>
  <Notes>16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63</vt:i4>
      </vt:variant>
    </vt:vector>
  </HeadingPairs>
  <TitlesOfParts>
    <vt:vector size="67" baseType="lpstr">
      <vt:lpstr>Calibri</vt:lpstr>
      <vt:lpstr>Calibri Light</vt:lpstr>
      <vt:lpstr>Arial</vt:lpstr>
      <vt:lpstr>Office Theme</vt:lpstr>
      <vt:lpstr>Panopticism and Power </vt:lpstr>
      <vt:lpstr>Surveillance and You </vt:lpstr>
      <vt:lpstr>Surveillance in Popular Culture </vt:lpstr>
      <vt:lpstr>Not so Docile Bodies </vt:lpstr>
      <vt:lpstr>Surveillance and The Wire </vt:lpstr>
      <vt:lpstr>Some effects of the new model of organization –panoptic schema </vt:lpstr>
      <vt:lpstr>PowerPoint Presentation</vt:lpstr>
      <vt:lpstr>Hegemony</vt:lpstr>
      <vt:lpstr>Example </vt:lpstr>
      <vt:lpstr>Spatial Imaginary </vt:lpstr>
      <vt:lpstr>White Spatial Imaginary   --G. Lipsitz  </vt:lpstr>
      <vt:lpstr>PowerPoint Presentation</vt:lpstr>
      <vt:lpstr>PowerPoint Presentation</vt:lpstr>
      <vt:lpstr>Proximate Surveillance “Soft Eyes”</vt:lpstr>
      <vt:lpstr>Docile Bodies in the Classroom </vt:lpstr>
      <vt:lpstr>Opening Credits of the Show </vt:lpstr>
      <vt:lpstr>School </vt:lpstr>
      <vt:lpstr>Soft Eyes </vt:lpstr>
      <vt:lpstr>Soft Eyes </vt:lpstr>
      <vt:lpstr>Soft Eyes are a Liability </vt:lpstr>
      <vt:lpstr>PowerPoint Presentation</vt:lpstr>
      <vt:lpstr>PowerPoint Presentation</vt:lpstr>
      <vt:lpstr>Namond </vt:lpstr>
      <vt:lpstr>PowerPoint Presentation</vt:lpstr>
      <vt:lpstr>PowerPoint Presentation</vt:lpstr>
      <vt:lpstr>PowerPoint Presentation</vt:lpstr>
      <vt:lpstr>PowerPoint Presentation</vt:lpstr>
      <vt:lpstr>PowerPoint Presentation</vt:lpstr>
      <vt:lpstr>PowerPoint Presentation</vt:lpstr>
      <vt:lpstr>The Imaginary </vt:lpstr>
      <vt:lpstr>Hegemony</vt:lpstr>
      <vt:lpstr>George Lipsitz </vt:lpstr>
      <vt:lpstr>PowerPoint Presentation</vt:lpstr>
      <vt:lpstr>PowerPoint Presentation</vt:lpstr>
      <vt:lpstr>PowerPoint Presentation</vt:lpstr>
      <vt:lpstr>Baltimore Demographics </vt:lpstr>
      <vt:lpstr>PowerPoint Presentation</vt:lpstr>
      <vt:lpstr>Uncle Tom’s Cabin, Harriet Beecher Stowe (1852) </vt:lpstr>
      <vt:lpstr>The Birth of a Nation, DW Griffith 1915</vt:lpstr>
      <vt:lpstr>Gone with the Wind 1939 </vt:lpstr>
      <vt:lpstr>Roots 1977 </vt:lpstr>
      <vt:lpstr>Uncle Tom vs. Birth of a Nation </vt:lpstr>
      <vt:lpstr>PowerPoint Presentation</vt:lpstr>
      <vt:lpstr>PowerPoint Presentation</vt:lpstr>
      <vt:lpstr>PowerPoint Presentation</vt:lpstr>
      <vt:lpstr>The Green Mile, 1999</vt:lpstr>
      <vt:lpstr>PowerPoint Presentation</vt:lpstr>
      <vt:lpstr>Magical John Coffey </vt:lpstr>
      <vt:lpstr>PowerPoint Presentation</vt:lpstr>
      <vt:lpstr>Dialectic </vt:lpstr>
      <vt:lpstr>Tom and Anti-Tom, Leslie Fielder </vt:lpstr>
      <vt:lpstr>PowerPoint Presentation</vt:lpstr>
      <vt:lpstr>PowerPoint Presentation</vt:lpstr>
      <vt:lpstr>Forms of Tautology </vt:lpstr>
      <vt:lpstr>“The Game”</vt:lpstr>
      <vt:lpstr>PowerPoint Presentation</vt:lpstr>
      <vt:lpstr>PowerPoint Presentation</vt:lpstr>
      <vt:lpstr>PowerPoint Presentation</vt:lpstr>
      <vt:lpstr>Omar </vt:lpstr>
      <vt:lpstr>Wendy Brown on Neo-liberalism </vt:lpstr>
      <vt:lpstr>Bubbles and Omar </vt:lpstr>
      <vt:lpstr>PowerPoint Presentation</vt:lpstr>
      <vt:lpstr>Race Matters in The Wire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Panopticism and Power </dc:title>
  <dc:creator>Microsoft Office User</dc:creator>
  <cp:lastModifiedBy>Microsoft Office User</cp:lastModifiedBy>
  <cp:revision>10</cp:revision>
  <dcterms:created xsi:type="dcterms:W3CDTF">2015-11-30T02:06:31Z</dcterms:created>
  <dcterms:modified xsi:type="dcterms:W3CDTF">2015-12-02T19:14:08Z</dcterms:modified>
</cp:coreProperties>
</file>