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6"/>
  </p:notesMasterIdLst>
  <p:sldIdLst>
    <p:sldId id="272"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57" r:id="rId20"/>
    <p:sldId id="258" r:id="rId21"/>
    <p:sldId id="259" r:id="rId22"/>
    <p:sldId id="260" r:id="rId23"/>
    <p:sldId id="256" r:id="rId24"/>
    <p:sldId id="261" r:id="rId25"/>
    <p:sldId id="262" r:id="rId26"/>
    <p:sldId id="263" r:id="rId27"/>
    <p:sldId id="264" r:id="rId28"/>
    <p:sldId id="265" r:id="rId29"/>
    <p:sldId id="266" r:id="rId30"/>
    <p:sldId id="267" r:id="rId31"/>
    <p:sldId id="268" r:id="rId32"/>
    <p:sldId id="269" r:id="rId33"/>
    <p:sldId id="270" r:id="rId34"/>
    <p:sldId id="27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69"/>
  </p:normalViewPr>
  <p:slideViewPr>
    <p:cSldViewPr snapToGrid="0" snapToObjects="1">
      <p:cViewPr varScale="1">
        <p:scale>
          <a:sx n="144" d="100"/>
          <a:sy n="144" d="100"/>
        </p:scale>
        <p:origin x="184" y="8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4D11DA-F6D9-814B-A60C-EB7BD0B96729}" type="datetimeFigureOut">
              <a:rPr lang="en-US" smtClean="0"/>
              <a:t>2/22/16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43221-35D9-5545-84EB-28BB57A02A79}" type="slidenum">
              <a:rPr lang="en-US" smtClean="0"/>
              <a:t>‹#›</a:t>
            </a:fld>
            <a:endParaRPr lang="en-US"/>
          </a:p>
        </p:txBody>
      </p:sp>
    </p:spTree>
    <p:extLst>
      <p:ext uri="{BB962C8B-B14F-4D97-AF65-F5344CB8AC3E}">
        <p14:creationId xmlns:p14="http://schemas.microsoft.com/office/powerpoint/2010/main" val="41995525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Abraham_Lincoln" TargetMode="External"/><Relationship Id="rId4" Type="http://schemas.openxmlformats.org/officeDocument/2006/relationships/hyperlink" Target="https://en.wikipedia.org/wiki/Republican_Party_(United_States)" TargetMode="External"/><Relationship Id="rId5" Type="http://schemas.openxmlformats.org/officeDocument/2006/relationships/hyperlink" Target="https://en.wikipedia.org/wiki/United_States_Senate" TargetMode="External"/><Relationship Id="rId6" Type="http://schemas.openxmlformats.org/officeDocument/2006/relationships/hyperlink" Target="https://en.wikipedia.org/wiki/Illinois" TargetMode="External"/><Relationship Id="rId7" Type="http://schemas.openxmlformats.org/officeDocument/2006/relationships/hyperlink" Target="https://en.wikipedia.org/wiki/Stephen_Douglas" TargetMode="External"/><Relationship Id="rId8" Type="http://schemas.openxmlformats.org/officeDocument/2006/relationships/hyperlink" Target="https://en.wikipedia.org/wiki/Democratic_Party_(United_States)"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Statements and events must be perceived as interrelated aspects of a continuous and coherent context in order for those contradictions to be perceived </a:t>
            </a:r>
          </a:p>
          <a:p>
            <a:endParaRPr lang="en-US" dirty="0"/>
          </a:p>
        </p:txBody>
      </p:sp>
      <p:sp>
        <p:nvSpPr>
          <p:cNvPr id="4" name="Slide Number Placeholder 3"/>
          <p:cNvSpPr>
            <a:spLocks noGrp="1"/>
          </p:cNvSpPr>
          <p:nvPr>
            <p:ph type="sldNum" sz="quarter" idx="10"/>
          </p:nvPr>
        </p:nvSpPr>
        <p:spPr/>
        <p:txBody>
          <a:bodyPr/>
          <a:lstStyle/>
          <a:p>
            <a:fld id="{C736670C-439A-0049-9080-1E47F6EC297A}" type="slidenum">
              <a:rPr lang="en-US" smtClean="0"/>
              <a:t>1</a:t>
            </a:fld>
            <a:endParaRPr lang="en-US"/>
          </a:p>
        </p:txBody>
      </p:sp>
    </p:spTree>
    <p:extLst>
      <p:ext uri="{BB962C8B-B14F-4D97-AF65-F5344CB8AC3E}">
        <p14:creationId xmlns:p14="http://schemas.microsoft.com/office/powerpoint/2010/main" val="162129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went home</a:t>
            </a:r>
            <a:r>
              <a:rPr lang="en-US" baseline="0" dirty="0" smtClean="0"/>
              <a:t>, had dinner, and came back for Lincoln’s 4 hour rebuttal! That was the first of seven debates ALL THAT LONG! Who are these people who watched these DEBATES?! THEY WEREN”T EVEN PRESIDENTIAL DEBATES!!!! People watching this were people who regarded them as essential to their own political education!</a:t>
            </a:r>
          </a:p>
          <a:p>
            <a:r>
              <a:rPr lang="en-US" sz="1200" b="0" i="0" kern="1200" dirty="0" smtClean="0">
                <a:solidFill>
                  <a:schemeClr val="tx1"/>
                </a:solidFill>
                <a:effectLst/>
                <a:latin typeface="+mn-lt"/>
                <a:ea typeface="+mn-ea"/>
                <a:cs typeface="+mn-cs"/>
              </a:rPr>
              <a:t>The critical issues dividing the nation--slavery versus free labor, popular sovereignty, and the legal and political status of black Americans --were brought into sharp focus in a series of dramatic debates during the 1858 election campaign for U.S. senator from Illinois. The campaign pitted a little-known lawyer from Springfield named Abraham Lincoln against Senator Stephen A. Douglas, the front runner for the Democratic presidential nomination in 1860.</a:t>
            </a:r>
            <a:endParaRPr lang="en-US" baseline="0" dirty="0" smtClean="0"/>
          </a:p>
          <a:p>
            <a:r>
              <a:rPr lang="en-US" baseline="0" dirty="0" smtClean="0"/>
              <a:t> </a:t>
            </a:r>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Lincoln–Douglas Debates of 1858</a:t>
            </a:r>
            <a:r>
              <a:rPr lang="en-US" sz="1200" b="0" i="0" kern="1200" dirty="0" smtClean="0">
                <a:solidFill>
                  <a:schemeClr val="tx1"/>
                </a:solidFill>
                <a:effectLst/>
                <a:latin typeface="+mn-lt"/>
                <a:ea typeface="+mn-ea"/>
                <a:cs typeface="+mn-cs"/>
              </a:rPr>
              <a:t> (also known as The Great Debates of 1858) were a series of seven debates between </a:t>
            </a:r>
            <a:r>
              <a:rPr lang="en-US" sz="1200" b="0" i="0" u="none" strike="noStrike" kern="1200" dirty="0" smtClean="0">
                <a:solidFill>
                  <a:schemeClr val="tx1"/>
                </a:solidFill>
                <a:effectLst/>
                <a:latin typeface="+mn-lt"/>
                <a:ea typeface="+mn-ea"/>
                <a:cs typeface="+mn-cs"/>
                <a:hlinkClick r:id="rId3" tooltip="Abraham Lincoln"/>
              </a:rPr>
              <a:t>Abraham Lincoln</a:t>
            </a:r>
            <a:r>
              <a:rPr lang="en-US" sz="1200" b="0" i="0" kern="120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hlinkClick r:id="rId4" tooltip="Republican Party (United States)"/>
              </a:rPr>
              <a:t>Republican</a:t>
            </a:r>
            <a:r>
              <a:rPr lang="en-US" sz="1200" b="0" i="0" kern="1200" dirty="0" smtClean="0">
                <a:solidFill>
                  <a:schemeClr val="tx1"/>
                </a:solidFill>
                <a:effectLst/>
                <a:latin typeface="+mn-lt"/>
                <a:ea typeface="+mn-ea"/>
                <a:cs typeface="+mn-cs"/>
              </a:rPr>
              <a:t> candidate for the </a:t>
            </a:r>
            <a:r>
              <a:rPr lang="en-US" sz="1200" b="0" i="0" u="none" strike="noStrike" kern="1200" dirty="0" smtClean="0">
                <a:solidFill>
                  <a:schemeClr val="tx1"/>
                </a:solidFill>
                <a:effectLst/>
                <a:latin typeface="+mn-lt"/>
                <a:ea typeface="+mn-ea"/>
                <a:cs typeface="+mn-cs"/>
                <a:hlinkClick r:id="rId5" tooltip="United States Senate"/>
              </a:rPr>
              <a:t>United States Senate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from</a:t>
            </a:r>
            <a:r>
              <a:rPr lang="en-US" sz="1200" b="0" i="0" u="none" strike="noStrike" kern="1200" dirty="0" err="1" smtClean="0">
                <a:solidFill>
                  <a:schemeClr val="tx1"/>
                </a:solidFill>
                <a:effectLst/>
                <a:latin typeface="+mn-lt"/>
                <a:ea typeface="+mn-ea"/>
                <a:cs typeface="+mn-cs"/>
                <a:hlinkClick r:id="rId6" tooltip="Illinois"/>
              </a:rPr>
              <a:t>Illinois</a:t>
            </a:r>
            <a:r>
              <a:rPr lang="en-US" sz="1200" b="0" i="0" kern="1200" dirty="0" smtClean="0">
                <a:solidFill>
                  <a:schemeClr val="tx1"/>
                </a:solidFill>
                <a:effectLst/>
                <a:latin typeface="+mn-lt"/>
                <a:ea typeface="+mn-ea"/>
                <a:cs typeface="+mn-cs"/>
              </a:rPr>
              <a:t>, and incumbent Senator </a:t>
            </a:r>
            <a:r>
              <a:rPr lang="en-US" sz="1200" b="0" i="0" u="none" strike="noStrike" kern="1200" dirty="0" smtClean="0">
                <a:solidFill>
                  <a:schemeClr val="tx1"/>
                </a:solidFill>
                <a:effectLst/>
                <a:latin typeface="+mn-lt"/>
                <a:ea typeface="+mn-ea"/>
                <a:cs typeface="+mn-cs"/>
                <a:hlinkClick r:id="rId7" tooltip="Stephen Douglas"/>
              </a:rPr>
              <a:t>Stephen Douglas</a:t>
            </a:r>
            <a:r>
              <a:rPr lang="en-US" sz="1200" b="0" i="0" kern="120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hlinkClick r:id="rId8" tooltip="Democratic Party (United States)"/>
              </a:rPr>
              <a:t>Democratic Party</a:t>
            </a:r>
            <a:r>
              <a:rPr lang="en-US" sz="1200" b="0" i="0" kern="1200" dirty="0" smtClean="0">
                <a:solidFill>
                  <a:schemeClr val="tx1"/>
                </a:solidFill>
                <a:effectLst/>
                <a:latin typeface="+mn-lt"/>
                <a:ea typeface="+mn-ea"/>
                <a:cs typeface="+mn-cs"/>
              </a:rPr>
              <a:t> candidate. </a:t>
            </a:r>
            <a:endParaRPr lang="en-US" dirty="0"/>
          </a:p>
        </p:txBody>
      </p:sp>
      <p:sp>
        <p:nvSpPr>
          <p:cNvPr id="4" name="Slide Number Placeholder 3"/>
          <p:cNvSpPr>
            <a:spLocks noGrp="1"/>
          </p:cNvSpPr>
          <p:nvPr>
            <p:ph type="sldNum" sz="quarter" idx="10"/>
          </p:nvPr>
        </p:nvSpPr>
        <p:spPr/>
        <p:txBody>
          <a:bodyPr/>
          <a:lstStyle/>
          <a:p>
            <a:fld id="{B46E51E5-6DC5-0E45-8228-5139B1C936A9}" type="slidenum">
              <a:rPr lang="en-US" smtClean="0"/>
              <a:t>2</a:t>
            </a:fld>
            <a:endParaRPr lang="en-US"/>
          </a:p>
        </p:txBody>
      </p:sp>
    </p:spTree>
    <p:extLst>
      <p:ext uri="{BB962C8B-B14F-4D97-AF65-F5344CB8AC3E}">
        <p14:creationId xmlns:p14="http://schemas.microsoft.com/office/powerpoint/2010/main" val="31257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Portugal had one of the worst drug problems in Europe, with 1 percent of the population addicted to heroin. They had tried a drug war, and the problem just kept getting worse. So they decided to do something radically different. They resolved to decriminalize all drugs, and transfer all the money they used to spend on arresting and jailing drug addicts, and spend it instead on reconnecting them -- to their own feelings, and to the wider society. The most crucial step is to get them secure housing, and subsidized jobs so they have a purpose in life, and something to get out of bed for. I watched as they are helped, in warm and welcoming clinics, to learn how to reconnect with their feelings, after years of trauma and stunning them into silence with drugs. </a:t>
            </a:r>
          </a:p>
          <a:p>
            <a:endParaRPr lang="en-US" dirty="0"/>
          </a:p>
        </p:txBody>
      </p:sp>
      <p:sp>
        <p:nvSpPr>
          <p:cNvPr id="4" name="Slide Number Placeholder 3"/>
          <p:cNvSpPr>
            <a:spLocks noGrp="1"/>
          </p:cNvSpPr>
          <p:nvPr>
            <p:ph type="sldNum" sz="quarter" idx="10"/>
          </p:nvPr>
        </p:nvSpPr>
        <p:spPr/>
        <p:txBody>
          <a:bodyPr/>
          <a:lstStyle/>
          <a:p>
            <a:fld id="{B46E51E5-6DC5-0E45-8228-5139B1C936A9}" type="slidenum">
              <a:rPr lang="en-US" smtClean="0"/>
              <a:t>13</a:t>
            </a:fld>
            <a:endParaRPr lang="en-US"/>
          </a:p>
        </p:txBody>
      </p:sp>
    </p:spTree>
    <p:extLst>
      <p:ext uri="{BB962C8B-B14F-4D97-AF65-F5344CB8AC3E}">
        <p14:creationId xmlns:p14="http://schemas.microsoft.com/office/powerpoint/2010/main" val="1335965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AA9E65-33D4-EA4B-98B2-5BDC9D172BB8}" type="datetimeFigureOut">
              <a:rPr lang="en-US" smtClean="0"/>
              <a:t>2/22/16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EBE86FC-FAE5-0141-B7B9-3ACF39048CD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A9E65-33D4-EA4B-98B2-5BDC9D172BB8}" type="datetimeFigureOut">
              <a:rPr lang="en-US" smtClean="0"/>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E86FC-FAE5-0141-B7B9-3ACF39048C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A9E65-33D4-EA4B-98B2-5BDC9D172BB8}" type="datetimeFigureOut">
              <a:rPr lang="en-US" smtClean="0"/>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E86FC-FAE5-0141-B7B9-3ACF39048CD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AA9E65-33D4-EA4B-98B2-5BDC9D172BB8}" type="datetimeFigureOut">
              <a:rPr lang="en-US" smtClean="0"/>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E86FC-FAE5-0141-B7B9-3ACF39048CD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9AA9E65-33D4-EA4B-98B2-5BDC9D172BB8}" type="datetimeFigureOut">
              <a:rPr lang="en-US" smtClean="0"/>
              <a:t>2/22/16</a:t>
            </a:fld>
            <a:endParaRPr lang="en-US"/>
          </a:p>
        </p:txBody>
      </p:sp>
      <p:sp>
        <p:nvSpPr>
          <p:cNvPr id="8" name="Slide Number Placeholder 7"/>
          <p:cNvSpPr>
            <a:spLocks noGrp="1"/>
          </p:cNvSpPr>
          <p:nvPr>
            <p:ph type="sldNum" sz="quarter" idx="11"/>
          </p:nvPr>
        </p:nvSpPr>
        <p:spPr/>
        <p:txBody>
          <a:bodyPr/>
          <a:lstStyle/>
          <a:p>
            <a:fld id="{8EBE86FC-FAE5-0141-B7B9-3ACF39048CD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AA9E65-33D4-EA4B-98B2-5BDC9D172BB8}" type="datetimeFigureOut">
              <a:rPr lang="en-US" smtClean="0"/>
              <a:t>2/22/16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E86FC-FAE5-0141-B7B9-3ACF39048CD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AA9E65-33D4-EA4B-98B2-5BDC9D172BB8}" type="datetimeFigureOut">
              <a:rPr lang="en-US" smtClean="0"/>
              <a:t>2/22/16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BE86FC-FAE5-0141-B7B9-3ACF39048CD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AA9E65-33D4-EA4B-98B2-5BDC9D172BB8}" type="datetimeFigureOut">
              <a:rPr lang="en-US" smtClean="0"/>
              <a:t>2/22/16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BE86FC-FAE5-0141-B7B9-3ACF39048C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A9E65-33D4-EA4B-98B2-5BDC9D172BB8}" type="datetimeFigureOut">
              <a:rPr lang="en-US" smtClean="0"/>
              <a:t>2/22/16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BE86FC-FAE5-0141-B7B9-3ACF39048C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A9E65-33D4-EA4B-98B2-5BDC9D172BB8}" type="datetimeFigureOut">
              <a:rPr lang="en-US" smtClean="0"/>
              <a:t>2/22/16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E86FC-FAE5-0141-B7B9-3ACF39048CD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A9E65-33D4-EA4B-98B2-5BDC9D172BB8}" type="datetimeFigureOut">
              <a:rPr lang="en-US" smtClean="0"/>
              <a:t>2/22/16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EBE86FC-FAE5-0141-B7B9-3ACF39048CD0}"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E9AA9E65-33D4-EA4B-98B2-5BDC9D172BB8}" type="datetimeFigureOut">
              <a:rPr lang="en-US" smtClean="0"/>
              <a:t>2/22/16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8EBE86FC-FAE5-0141-B7B9-3ACF39048CD0}"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E3YGtQ40Qv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scenglishblog.blogspot.com/2012/11/happy-election-day-lewis-black-and.html" TargetMode="Externa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uffingtonpost.com/johann-hari/the-real-cause-of-addicti_b_6506936.html" TargetMode="External"/><Relationship Id="rId3" Type="http://schemas.openxmlformats.org/officeDocument/2006/relationships/hyperlink" Target="https://www.youtube.com/watch?v=7kS72J5Nlm8"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munwoUFJeuc"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ucekalexander.com/articles-speeches/277-rise-and-fall-of-the-official-view-of-addiction-6" TargetMode="Externa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Dis-information</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If the lies of a president could be dramatized like a film, then there would be outrage</a:t>
            </a:r>
          </a:p>
          <a:p>
            <a:pPr marL="342900" indent="-342900">
              <a:buFont typeface="Arial"/>
              <a:buChar char="•"/>
            </a:pPr>
            <a:r>
              <a:rPr lang="en-US" dirty="0" smtClean="0"/>
              <a:t>Lie = Contradiction </a:t>
            </a:r>
          </a:p>
          <a:p>
            <a:pPr marL="342900" indent="-342900">
              <a:buFont typeface="Arial"/>
              <a:buChar char="•"/>
            </a:pPr>
            <a:r>
              <a:rPr lang="en-US" dirty="0" smtClean="0"/>
              <a:t>Understanding a contradiction requires context</a:t>
            </a:r>
          </a:p>
          <a:p>
            <a:endParaRPr lang="en-US" dirty="0"/>
          </a:p>
        </p:txBody>
      </p:sp>
    </p:spTree>
    <p:extLst>
      <p:ext uri="{BB962C8B-B14F-4D97-AF65-F5344CB8AC3E}">
        <p14:creationId xmlns:p14="http://schemas.microsoft.com/office/powerpoint/2010/main" val="1890500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Prescription Medicine </a:t>
            </a:r>
            <a:endParaRPr lang="en-US" dirty="0"/>
          </a:p>
        </p:txBody>
      </p:sp>
      <p:sp>
        <p:nvSpPr>
          <p:cNvPr id="6" name="Content Placeholder 5"/>
          <p:cNvSpPr>
            <a:spLocks noGrp="1"/>
          </p:cNvSpPr>
          <p:nvPr>
            <p:ph idx="1"/>
          </p:nvPr>
        </p:nvSpPr>
        <p:spPr/>
        <p:txBody>
          <a:bodyPr/>
          <a:lstStyle/>
          <a:p>
            <a:r>
              <a:rPr lang="en-US" dirty="0" smtClean="0"/>
              <a:t>People who are prescribed opiates for injuries do not, in large percentages, become addicted to street heroin.</a:t>
            </a:r>
          </a:p>
          <a:p>
            <a:endParaRPr lang="en-US" dirty="0"/>
          </a:p>
        </p:txBody>
      </p:sp>
    </p:spTree>
    <p:extLst>
      <p:ext uri="{BB962C8B-B14F-4D97-AF65-F5344CB8AC3E}">
        <p14:creationId xmlns:p14="http://schemas.microsoft.com/office/powerpoint/2010/main" val="204251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srcRect l="1715" r="1715"/>
          <a:stretch>
            <a:fillRect/>
          </a:stretch>
        </p:blipFill>
        <p:spPr>
          <a:xfrm>
            <a:off x="0" y="0"/>
            <a:ext cx="4064330" cy="2636322"/>
          </a:xfrm>
        </p:spPr>
      </p:pic>
      <p:sp>
        <p:nvSpPr>
          <p:cNvPr id="3" name="Content Placeholder 2"/>
          <p:cNvSpPr>
            <a:spLocks noGrp="1"/>
          </p:cNvSpPr>
          <p:nvPr>
            <p:ph type="body" sz="half" idx="2"/>
          </p:nvPr>
        </p:nvSpPr>
        <p:spPr>
          <a:xfrm>
            <a:off x="1" y="2636322"/>
            <a:ext cx="7119890" cy="3826622"/>
          </a:xfrm>
        </p:spPr>
        <p:txBody>
          <a:bodyPr>
            <a:normAutofit/>
          </a:bodyPr>
          <a:lstStyle/>
          <a:p>
            <a:r>
              <a:rPr lang="en-US" dirty="0" smtClean="0"/>
              <a:t>Street addicts are isolated &amp;</a:t>
            </a:r>
          </a:p>
          <a:p>
            <a:endParaRPr lang="en-US" dirty="0" smtClean="0"/>
          </a:p>
          <a:p>
            <a:r>
              <a:rPr lang="en-US" dirty="0" smtClean="0"/>
              <a:t>Someone who is getting over an injury is quite possibly going home to families, work, friends etc.</a:t>
            </a:r>
          </a:p>
          <a:p>
            <a:endParaRPr lang="en-US" dirty="0"/>
          </a:p>
        </p:txBody>
      </p:sp>
    </p:spTree>
    <p:extLst>
      <p:ext uri="{BB962C8B-B14F-4D97-AF65-F5344CB8AC3E}">
        <p14:creationId xmlns:p14="http://schemas.microsoft.com/office/powerpoint/2010/main" val="1169100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718" y="940794"/>
            <a:ext cx="6600227" cy="4524315"/>
          </a:xfrm>
          <a:prstGeom prst="rect">
            <a:avLst/>
          </a:prstGeom>
        </p:spPr>
        <p:txBody>
          <a:bodyPr wrap="square">
            <a:spAutoFit/>
          </a:bodyPr>
          <a:lstStyle/>
          <a:p>
            <a:r>
              <a:rPr lang="en-US" sz="2400" dirty="0"/>
              <a:t>Professor Peter Cohen argues that human beings have a deep need to bond and form connections. It's how we get our satisfaction. If we can't connect with each other, we will connect with anything we can find -- the whirr of a roulette wheel or the prick of a syringe. He says we should stop talking about 'addiction' altogether, and instead call it 'bonding.' A heroin addict has bonded with heroin because she couldn't bond as fully with anything else.</a:t>
            </a:r>
          </a:p>
          <a:p>
            <a:endParaRPr lang="en-US" sz="2400" dirty="0"/>
          </a:p>
          <a:p>
            <a:r>
              <a:rPr lang="en-US" sz="2400" dirty="0"/>
              <a:t>So the opposite of addiction is not sobriety. It is human connection. </a:t>
            </a:r>
          </a:p>
        </p:txBody>
      </p:sp>
    </p:spTree>
    <p:extLst>
      <p:ext uri="{BB962C8B-B14F-4D97-AF65-F5344CB8AC3E}">
        <p14:creationId xmlns:p14="http://schemas.microsoft.com/office/powerpoint/2010/main" val="1750637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 on Drugs </a:t>
            </a:r>
            <a:endParaRPr lang="en-US" dirty="0"/>
          </a:p>
        </p:txBody>
      </p:sp>
      <p:sp>
        <p:nvSpPr>
          <p:cNvPr id="5" name="Content Placeholder 4"/>
          <p:cNvSpPr>
            <a:spLocks noGrp="1"/>
          </p:cNvSpPr>
          <p:nvPr>
            <p:ph idx="1"/>
          </p:nvPr>
        </p:nvSpPr>
        <p:spPr/>
        <p:txBody>
          <a:bodyPr/>
          <a:lstStyle/>
          <a:p>
            <a:r>
              <a:rPr lang="en-US" dirty="0" smtClean="0"/>
              <a:t>Prisons isolate drug users more</a:t>
            </a:r>
          </a:p>
          <a:p>
            <a:r>
              <a:rPr lang="en-US" dirty="0" smtClean="0"/>
              <a:t>Isolation (for drug offenses in prison)</a:t>
            </a:r>
          </a:p>
          <a:p>
            <a:r>
              <a:rPr lang="en-US" dirty="0" smtClean="0"/>
              <a:t>Difficult to find work once they are out of jail</a:t>
            </a:r>
          </a:p>
          <a:p>
            <a:r>
              <a:rPr lang="en-US" dirty="0" smtClean="0"/>
              <a:t>Leading to more isolation</a:t>
            </a:r>
          </a:p>
          <a:p>
            <a:r>
              <a:rPr lang="en-US" dirty="0" smtClean="0"/>
              <a:t>The War on Drugs also costs money (keeping money from social programs, schools etc.) </a:t>
            </a:r>
            <a:endParaRPr lang="en-US" dirty="0"/>
          </a:p>
        </p:txBody>
      </p:sp>
    </p:spTree>
    <p:extLst>
      <p:ext uri="{BB962C8B-B14F-4D97-AF65-F5344CB8AC3E}">
        <p14:creationId xmlns:p14="http://schemas.microsoft.com/office/powerpoint/2010/main" val="288846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248" y="1808098"/>
            <a:ext cx="8394412" cy="2246769"/>
          </a:xfrm>
          <a:prstGeom prst="rect">
            <a:avLst/>
          </a:prstGeom>
        </p:spPr>
        <p:txBody>
          <a:bodyPr wrap="square">
            <a:spAutoFit/>
          </a:bodyPr>
          <a:lstStyle/>
          <a:p>
            <a:r>
              <a:rPr lang="en-US" sz="2800" dirty="0"/>
              <a:t>One example I learned about was a group of addicts who were given a loan to set up a removals firm. Suddenly, they were a group, all bonded to each other, and to the society, and responsible for each other's care. </a:t>
            </a:r>
          </a:p>
        </p:txBody>
      </p:sp>
    </p:spTree>
    <p:extLst>
      <p:ext uri="{BB962C8B-B14F-4D97-AF65-F5344CB8AC3E}">
        <p14:creationId xmlns:p14="http://schemas.microsoft.com/office/powerpoint/2010/main" val="1634494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031" y="385032"/>
            <a:ext cx="8215899" cy="4832092"/>
          </a:xfrm>
          <a:prstGeom prst="rect">
            <a:avLst/>
          </a:prstGeom>
          <a:noFill/>
        </p:spPr>
        <p:txBody>
          <a:bodyPr wrap="square" rtlCol="0">
            <a:spAutoFit/>
          </a:bodyPr>
          <a:lstStyle/>
          <a:p>
            <a:r>
              <a:rPr lang="en-US" sz="4400" dirty="0"/>
              <a:t>The results of all this are now in. An independent study by the British Journal of Criminology found that since total decriminalization, addiction has fallen, and injecting drug use is down by 50 percent</a:t>
            </a:r>
          </a:p>
        </p:txBody>
      </p:sp>
    </p:spTree>
    <p:extLst>
      <p:ext uri="{BB962C8B-B14F-4D97-AF65-F5344CB8AC3E}">
        <p14:creationId xmlns:p14="http://schemas.microsoft.com/office/powerpoint/2010/main" val="342030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These studies help us think differently about ourselves </a:t>
            </a:r>
            <a:endParaRPr lang="en-US" dirty="0"/>
          </a:p>
        </p:txBody>
      </p:sp>
      <p:pic>
        <p:nvPicPr>
          <p:cNvPr id="7" name="Picture Placeholder 6"/>
          <p:cNvPicPr>
            <a:picLocks noGrp="1" noChangeAspect="1"/>
          </p:cNvPicPr>
          <p:nvPr>
            <p:ph type="pic" idx="1"/>
          </p:nvPr>
        </p:nvPicPr>
        <p:blipFill>
          <a:blip r:embed="rId2"/>
          <a:srcRect l="3586" r="3586"/>
          <a:stretch>
            <a:fillRect/>
          </a:stretch>
        </p:blipFill>
        <p:spPr/>
      </p:pic>
      <p:sp>
        <p:nvSpPr>
          <p:cNvPr id="6" name="Text Placeholder 5"/>
          <p:cNvSpPr>
            <a:spLocks noGrp="1"/>
          </p:cNvSpPr>
          <p:nvPr>
            <p:ph type="body" sz="half" idx="2"/>
          </p:nvPr>
        </p:nvSpPr>
        <p:spPr>
          <a:xfrm>
            <a:off x="457200" y="5919186"/>
            <a:ext cx="8153400" cy="457200"/>
          </a:xfrm>
        </p:spPr>
        <p:txBody>
          <a:bodyPr/>
          <a:lstStyle/>
          <a:p>
            <a:r>
              <a:rPr lang="en-US" dirty="0" smtClean="0"/>
              <a:t>Human beings are bonding animals </a:t>
            </a:r>
            <a:endParaRPr lang="en-US" dirty="0"/>
          </a:p>
        </p:txBody>
      </p:sp>
    </p:spTree>
    <p:extLst>
      <p:ext uri="{BB962C8B-B14F-4D97-AF65-F5344CB8AC3E}">
        <p14:creationId xmlns:p14="http://schemas.microsoft.com/office/powerpoint/2010/main" val="1842911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9248" y="0"/>
            <a:ext cx="3225219" cy="594626"/>
          </a:xfrm>
        </p:spPr>
        <p:txBody>
          <a:bodyPr/>
          <a:lstStyle/>
          <a:p>
            <a:r>
              <a:rPr lang="en-US" dirty="0" smtClean="0"/>
              <a:t>Isolation </a:t>
            </a:r>
            <a:endParaRPr lang="en-US" dirty="0"/>
          </a:p>
        </p:txBody>
      </p:sp>
      <p:sp>
        <p:nvSpPr>
          <p:cNvPr id="4" name="Text Placeholder 3"/>
          <p:cNvSpPr>
            <a:spLocks noGrp="1"/>
          </p:cNvSpPr>
          <p:nvPr>
            <p:ph type="body" sz="half" idx="2"/>
          </p:nvPr>
        </p:nvSpPr>
        <p:spPr>
          <a:xfrm>
            <a:off x="-115410" y="4846320"/>
            <a:ext cx="7612083" cy="3695363"/>
          </a:xfrm>
        </p:spPr>
        <p:txBody>
          <a:bodyPr>
            <a:normAutofit/>
          </a:bodyPr>
          <a:lstStyle/>
          <a:p>
            <a:pPr algn="l"/>
            <a:r>
              <a:rPr lang="en-US" dirty="0" smtClean="0"/>
              <a:t>We </a:t>
            </a:r>
            <a:r>
              <a:rPr lang="en-US" dirty="0"/>
              <a:t>have created an environment and a culture that cut us off from connection, or offer only the parody of it offered by the Internet. The rise of addiction is a symptom of a deeper sickness in the way we live -- constantly directing our gaze towards the next shiny object we should buy, rather than the human beings all around us.</a:t>
            </a:r>
          </a:p>
        </p:txBody>
      </p:sp>
      <p:sp>
        <p:nvSpPr>
          <p:cNvPr id="3" name="Picture Placeholder 2"/>
          <p:cNvSpPr>
            <a:spLocks noGrp="1"/>
          </p:cNvSpPr>
          <p:nvPr>
            <p:ph type="pic" idx="1"/>
          </p:nvPr>
        </p:nvSpPr>
        <p:spPr/>
      </p:sp>
      <p:pic>
        <p:nvPicPr>
          <p:cNvPr id="1026" name="Picture 2" descr="https://publichealthwatch.files.wordpress.com/2015/03/social-isolation-2.jpg?w=721&amp;h=3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999520" cy="45897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1942" y="-648070"/>
            <a:ext cx="1462836" cy="369332"/>
          </a:xfrm>
          <a:prstGeom prst="rect">
            <a:avLst/>
          </a:prstGeom>
          <a:noFill/>
        </p:spPr>
        <p:txBody>
          <a:bodyPr wrap="none" rtlCol="0">
            <a:spAutoFit/>
          </a:bodyPr>
          <a:lstStyle/>
          <a:p>
            <a:r>
              <a:rPr lang="en-US" dirty="0" smtClean="0"/>
              <a:t>ISOLATION </a:t>
            </a:r>
            <a:endParaRPr lang="en-US" dirty="0"/>
          </a:p>
        </p:txBody>
      </p:sp>
    </p:spTree>
    <p:extLst>
      <p:ext uri="{BB962C8B-B14F-4D97-AF65-F5344CB8AC3E}">
        <p14:creationId xmlns:p14="http://schemas.microsoft.com/office/powerpoint/2010/main" val="665091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srcRect l="2226" r="2226"/>
          <a:stretch>
            <a:fillRect/>
          </a:stretch>
        </p:blipFill>
        <p:spPr>
          <a:xfrm>
            <a:off x="1242643" y="1058717"/>
            <a:ext cx="4025735" cy="5486400"/>
          </a:xfrm>
        </p:spPr>
      </p:pic>
      <p:sp>
        <p:nvSpPr>
          <p:cNvPr id="4" name="Text Placeholder 3"/>
          <p:cNvSpPr>
            <a:spLocks noGrp="1"/>
          </p:cNvSpPr>
          <p:nvPr>
            <p:ph type="body" sz="half" idx="2"/>
          </p:nvPr>
        </p:nvSpPr>
        <p:spPr>
          <a:xfrm>
            <a:off x="5268378" y="1058717"/>
            <a:ext cx="3657600" cy="3449013"/>
          </a:xfrm>
        </p:spPr>
        <p:txBody>
          <a:bodyPr/>
          <a:lstStyle/>
          <a:p>
            <a:r>
              <a:rPr lang="en-US" dirty="0" smtClean="0"/>
              <a:t>--For </a:t>
            </a:r>
            <a:r>
              <a:rPr lang="en-US" dirty="0"/>
              <a:t>too long, we have talked exclusively about individual recovery from addiction. We need now to talk about social recovery -- how we all recover, together, from the sickness of isolation that is sinking on us like a thick fog</a:t>
            </a:r>
            <a:r>
              <a:rPr lang="en-US" dirty="0" smtClean="0"/>
              <a:t>.</a:t>
            </a:r>
          </a:p>
          <a:p>
            <a:endParaRPr lang="en-US" dirty="0"/>
          </a:p>
          <a:p>
            <a:r>
              <a:rPr lang="en-US" dirty="0" smtClean="0"/>
              <a:t>--Bruce Alexander </a:t>
            </a:r>
            <a:endParaRPr lang="en-US" dirty="0"/>
          </a:p>
        </p:txBody>
      </p:sp>
    </p:spTree>
    <p:extLst>
      <p:ext uri="{BB962C8B-B14F-4D97-AF65-F5344CB8AC3E}">
        <p14:creationId xmlns:p14="http://schemas.microsoft.com/office/powerpoint/2010/main" val="535651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a:xfrm>
            <a:off x="457200" y="1600200"/>
            <a:ext cx="2264229" cy="4525963"/>
          </a:xfrm>
        </p:spPr>
        <p:txBody>
          <a:bodyPr/>
          <a:lstStyle/>
          <a:p>
            <a:r>
              <a:rPr lang="en-US" dirty="0" smtClean="0"/>
              <a:t>Art </a:t>
            </a:r>
          </a:p>
          <a:p>
            <a:r>
              <a:rPr lang="en-US" dirty="0" smtClean="0"/>
              <a:t>Music</a:t>
            </a:r>
          </a:p>
          <a:p>
            <a:r>
              <a:rPr lang="en-US" dirty="0" smtClean="0"/>
              <a:t>Icons</a:t>
            </a:r>
          </a:p>
          <a:p>
            <a:r>
              <a:rPr lang="en-US" dirty="0" smtClean="0"/>
              <a:t>Ritual</a:t>
            </a:r>
            <a:endParaRPr lang="en-US" dirty="0"/>
          </a:p>
        </p:txBody>
      </p:sp>
    </p:spTree>
    <p:extLst>
      <p:ext uri="{BB962C8B-B14F-4D97-AF65-F5344CB8AC3E}">
        <p14:creationId xmlns:p14="http://schemas.microsoft.com/office/powerpoint/2010/main" val="8855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Debates </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Debates between Stephen A. Douglas and Abraham Lincoln took place on August 21 1858.  Douglas spoke first (for three hours) and Lincoln needed at least that long for a rebuttal. </a:t>
            </a:r>
          </a:p>
          <a:p>
            <a:pPr marL="342900" indent="-342900">
              <a:buFont typeface="Arial"/>
              <a:buChar char="•"/>
            </a:pPr>
            <a:endParaRPr lang="en-US" dirty="0"/>
          </a:p>
          <a:p>
            <a:pPr marL="0" indent="0">
              <a:buNone/>
            </a:pPr>
            <a:r>
              <a:rPr lang="en-US" dirty="0" smtClean="0"/>
              <a:t>Current Debates: </a:t>
            </a:r>
            <a:endParaRPr lang="en-US" dirty="0"/>
          </a:p>
          <a:p>
            <a:pPr marL="342900" indent="-342900">
              <a:buFont typeface="Arial"/>
              <a:buChar char="•"/>
            </a:pPr>
            <a:r>
              <a:rPr lang="en-US" dirty="0" smtClean="0"/>
              <a:t>Quick one-liners</a:t>
            </a:r>
          </a:p>
          <a:p>
            <a:pPr marL="342900" indent="-342900">
              <a:buFont typeface="Arial"/>
              <a:buChar char="•"/>
            </a:pPr>
            <a:r>
              <a:rPr lang="en-US" dirty="0" smtClean="0"/>
              <a:t>Talking Points</a:t>
            </a:r>
          </a:p>
          <a:p>
            <a:pPr marL="342900" indent="-342900">
              <a:buFont typeface="Arial"/>
              <a:buChar char="•"/>
            </a:pPr>
            <a:r>
              <a:rPr lang="en-US" dirty="0" smtClean="0"/>
              <a:t>Nothing too dry, intellectual, or contextual  </a:t>
            </a:r>
            <a:endParaRPr lang="en-US" dirty="0"/>
          </a:p>
        </p:txBody>
      </p:sp>
    </p:spTree>
    <p:extLst>
      <p:ext uri="{BB962C8B-B14F-4D97-AF65-F5344CB8AC3E}">
        <p14:creationId xmlns:p14="http://schemas.microsoft.com/office/powerpoint/2010/main" val="1844552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Entertainment </a:t>
            </a:r>
            <a:endParaRPr lang="en-US" dirty="0"/>
          </a:p>
        </p:txBody>
      </p:sp>
      <p:sp>
        <p:nvSpPr>
          <p:cNvPr id="3" name="Content Placeholder 2"/>
          <p:cNvSpPr>
            <a:spLocks noGrp="1"/>
          </p:cNvSpPr>
          <p:nvPr>
            <p:ph idx="1"/>
          </p:nvPr>
        </p:nvSpPr>
        <p:spPr/>
        <p:txBody>
          <a:bodyPr/>
          <a:lstStyle/>
          <a:p>
            <a:r>
              <a:rPr lang="en-US" dirty="0" smtClean="0"/>
              <a:t>Are all of these things entertaining?</a:t>
            </a:r>
          </a:p>
          <a:p>
            <a:r>
              <a:rPr lang="en-US" dirty="0" smtClean="0"/>
              <a:t>Is there another word?</a:t>
            </a:r>
          </a:p>
          <a:p>
            <a:r>
              <a:rPr lang="en-US" dirty="0" smtClean="0"/>
              <a:t>“Enchantment”</a:t>
            </a:r>
          </a:p>
          <a:p>
            <a:r>
              <a:rPr lang="en-US" dirty="0" smtClean="0"/>
              <a:t>By endowing these things with “magic”</a:t>
            </a:r>
            <a:r>
              <a:rPr lang="en-US" dirty="0"/>
              <a:t> </a:t>
            </a:r>
            <a:r>
              <a:rPr lang="en-US" dirty="0" smtClean="0"/>
              <a:t>enchantment is the means through which we may gain access to sacredness</a:t>
            </a:r>
          </a:p>
          <a:p>
            <a:r>
              <a:rPr lang="en-US" dirty="0" smtClean="0"/>
              <a:t>Entertainment is the means by which we separate ourselves from it</a:t>
            </a:r>
            <a:endParaRPr lang="en-US" dirty="0"/>
          </a:p>
        </p:txBody>
      </p:sp>
    </p:spTree>
    <p:extLst>
      <p:ext uri="{BB962C8B-B14F-4D97-AF65-F5344CB8AC3E}">
        <p14:creationId xmlns:p14="http://schemas.microsoft.com/office/powerpoint/2010/main" val="2132842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Television (or any screen) </a:t>
            </a:r>
            <a:endParaRPr lang="en-US" dirty="0"/>
          </a:p>
        </p:txBody>
      </p:sp>
      <p:sp>
        <p:nvSpPr>
          <p:cNvPr id="3" name="Content Placeholder 2"/>
          <p:cNvSpPr>
            <a:spLocks noGrp="1"/>
          </p:cNvSpPr>
          <p:nvPr>
            <p:ph idx="1"/>
          </p:nvPr>
        </p:nvSpPr>
        <p:spPr/>
        <p:txBody>
          <a:bodyPr>
            <a:normAutofit/>
          </a:bodyPr>
          <a:lstStyle/>
          <a:p>
            <a:r>
              <a:rPr lang="en-US" dirty="0" smtClean="0"/>
              <a:t>Has a strong bias towards a psychology of secularism</a:t>
            </a:r>
          </a:p>
          <a:p>
            <a:r>
              <a:rPr lang="en-US" dirty="0" smtClean="0"/>
              <a:t>The power of a close-up face makes idolatry a hazard </a:t>
            </a:r>
          </a:p>
          <a:p>
            <a:r>
              <a:rPr lang="en-US" dirty="0" smtClean="0"/>
              <a:t>Brings personalities into our hearts and not abstractions into our heads</a:t>
            </a:r>
          </a:p>
          <a:p>
            <a:r>
              <a:rPr lang="en-US" dirty="0" smtClean="0"/>
              <a:t>Walter Cronkite plays better than the Milky Way and Jimmy </a:t>
            </a:r>
            <a:r>
              <a:rPr lang="en-US" dirty="0" err="1" smtClean="0"/>
              <a:t>Swaggart</a:t>
            </a:r>
            <a:r>
              <a:rPr lang="en-US" dirty="0" smtClean="0"/>
              <a:t> better than Jesus </a:t>
            </a:r>
          </a:p>
          <a:p>
            <a:r>
              <a:rPr lang="en-US" dirty="0" smtClean="0"/>
              <a:t>Attracts viewers by the millions (good thing?)</a:t>
            </a:r>
            <a:endParaRPr lang="en-US" dirty="0"/>
          </a:p>
        </p:txBody>
      </p:sp>
    </p:spTree>
    <p:extLst>
      <p:ext uri="{BB962C8B-B14F-4D97-AF65-F5344CB8AC3E}">
        <p14:creationId xmlns:p14="http://schemas.microsoft.com/office/powerpoint/2010/main" val="2667161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Television Commercial </a:t>
            </a:r>
            <a:endParaRPr lang="en-US" dirty="0"/>
          </a:p>
        </p:txBody>
      </p:sp>
      <p:sp>
        <p:nvSpPr>
          <p:cNvPr id="3" name="Content Placeholder 2"/>
          <p:cNvSpPr>
            <a:spLocks noGrp="1"/>
          </p:cNvSpPr>
          <p:nvPr>
            <p:ph idx="1"/>
          </p:nvPr>
        </p:nvSpPr>
        <p:spPr/>
        <p:txBody>
          <a:bodyPr/>
          <a:lstStyle/>
          <a:p>
            <a:r>
              <a:rPr lang="en-US" dirty="0" smtClean="0"/>
              <a:t>Assault on capitalism</a:t>
            </a:r>
          </a:p>
          <a:p>
            <a:r>
              <a:rPr lang="en-US" dirty="0" smtClean="0"/>
              <a:t>Capitalism was originally an outgrowth of the Enlightenment </a:t>
            </a:r>
          </a:p>
          <a:p>
            <a:r>
              <a:rPr lang="en-US" dirty="0" smtClean="0"/>
              <a:t>Its principal theorists believed capitalism should be based on the idea that both buyer and seller are sufficiently mature, well informed, and reasonable to engage in transactions of mutual self interest </a:t>
            </a:r>
            <a:endParaRPr lang="en-US" dirty="0"/>
          </a:p>
        </p:txBody>
      </p:sp>
    </p:spTree>
    <p:extLst>
      <p:ext uri="{BB962C8B-B14F-4D97-AF65-F5344CB8AC3E}">
        <p14:creationId xmlns:p14="http://schemas.microsoft.com/office/powerpoint/2010/main" val="826429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524880"/>
            <a:ext cx="4523619" cy="2848429"/>
          </a:xfrm>
        </p:spPr>
        <p:txBody>
          <a:bodyPr>
            <a:normAutofit fontScale="92500"/>
          </a:bodyPr>
          <a:lstStyle/>
          <a:p>
            <a:r>
              <a:rPr lang="en-US" dirty="0" smtClean="0"/>
              <a:t>Legally, companies are supposed to tell the truth about their products </a:t>
            </a:r>
          </a:p>
          <a:p>
            <a:r>
              <a:rPr lang="en-US" dirty="0" smtClean="0"/>
              <a:t>That law is destroyed when commercials come into play </a:t>
            </a:r>
          </a:p>
          <a:p>
            <a:r>
              <a:rPr lang="en-US" dirty="0" smtClean="0"/>
              <a:t>The discourse of “true” and “false” is discarded in commercials </a:t>
            </a:r>
          </a:p>
          <a:p>
            <a:r>
              <a:rPr lang="en-US" dirty="0" smtClean="0"/>
              <a:t>Empirical tests, logical analysis, and any elements of reason are impotent </a:t>
            </a:r>
            <a:endParaRPr lang="en-US" dirty="0"/>
          </a:p>
        </p:txBody>
      </p:sp>
      <p:pic>
        <p:nvPicPr>
          <p:cNvPr id="4" name="Picture 3">
            <a:hlinkClick r:id="rId2"/>
          </p:cNvPr>
          <p:cNvPicPr>
            <a:picLocks noChangeAspect="1"/>
          </p:cNvPicPr>
          <p:nvPr/>
        </p:nvPicPr>
        <p:blipFill>
          <a:blip r:embed="rId3"/>
          <a:stretch>
            <a:fillRect/>
          </a:stretch>
        </p:blipFill>
        <p:spPr>
          <a:xfrm>
            <a:off x="4610704" y="2524880"/>
            <a:ext cx="3797906" cy="2848429"/>
          </a:xfrm>
          <a:prstGeom prst="rect">
            <a:avLst/>
          </a:prstGeom>
        </p:spPr>
      </p:pic>
      <p:sp>
        <p:nvSpPr>
          <p:cNvPr id="2" name="TextBox 1"/>
          <p:cNvSpPr txBox="1"/>
          <p:nvPr/>
        </p:nvSpPr>
        <p:spPr>
          <a:xfrm>
            <a:off x="96360" y="734738"/>
            <a:ext cx="8312250" cy="769441"/>
          </a:xfrm>
          <a:prstGeom prst="rect">
            <a:avLst/>
          </a:prstGeom>
          <a:noFill/>
        </p:spPr>
        <p:txBody>
          <a:bodyPr wrap="square" rtlCol="0">
            <a:spAutoFit/>
          </a:bodyPr>
          <a:lstStyle/>
          <a:p>
            <a:r>
              <a:rPr lang="en-US" sz="4400" dirty="0" smtClean="0"/>
              <a:t>Commercials</a:t>
            </a:r>
            <a:endParaRPr lang="en-US" sz="4400" dirty="0"/>
          </a:p>
        </p:txBody>
      </p:sp>
    </p:spTree>
    <p:extLst>
      <p:ext uri="{BB962C8B-B14F-4D97-AF65-F5344CB8AC3E}">
        <p14:creationId xmlns:p14="http://schemas.microsoft.com/office/powerpoint/2010/main" val="253285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a seller produces nothing of value, as determined by a rational market place, then the seller loses out</a:t>
            </a:r>
          </a:p>
          <a:p>
            <a:r>
              <a:rPr lang="en-US" dirty="0" smtClean="0"/>
              <a:t>The assumption of rationality among buyers that spurs competitors to become winners, and winners to keep winning </a:t>
            </a:r>
            <a:endParaRPr lang="en-US" dirty="0"/>
          </a:p>
        </p:txBody>
      </p:sp>
    </p:spTree>
    <p:extLst>
      <p:ext uri="{BB962C8B-B14F-4D97-AF65-F5344CB8AC3E}">
        <p14:creationId xmlns:p14="http://schemas.microsoft.com/office/powerpoint/2010/main" val="2949766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683276" cy="4525963"/>
          </a:xfrm>
        </p:spPr>
        <p:txBody>
          <a:bodyPr>
            <a:normAutofit/>
          </a:bodyPr>
          <a:lstStyle/>
          <a:p>
            <a:r>
              <a:rPr lang="en-US" dirty="0" smtClean="0"/>
              <a:t>Television commercials made linguistic discourse obsolete as the basis for product decisions</a:t>
            </a:r>
          </a:p>
          <a:p>
            <a:r>
              <a:rPr lang="en-US" dirty="0" smtClean="0"/>
              <a:t>Images are substituted for claims</a:t>
            </a:r>
          </a:p>
          <a:p>
            <a:r>
              <a:rPr lang="en-US" dirty="0" smtClean="0"/>
              <a:t>Pictorial commercials made emotional appeal not tests of truth, the basis of consumer decisions</a:t>
            </a:r>
          </a:p>
          <a:p>
            <a:r>
              <a:rPr lang="en-US" dirty="0" smtClean="0"/>
              <a:t>The distance between rationality and advertising wide </a:t>
            </a:r>
          </a:p>
          <a:p>
            <a:endParaRPr lang="en-US" dirty="0" smtClean="0"/>
          </a:p>
        </p:txBody>
      </p:sp>
      <p:pic>
        <p:nvPicPr>
          <p:cNvPr id="5" name="Picture 4"/>
          <p:cNvPicPr>
            <a:picLocks noChangeAspect="1"/>
          </p:cNvPicPr>
          <p:nvPr/>
        </p:nvPicPr>
        <p:blipFill>
          <a:blip r:embed="rId2"/>
          <a:stretch>
            <a:fillRect/>
          </a:stretch>
        </p:blipFill>
        <p:spPr>
          <a:xfrm>
            <a:off x="5406572" y="1600200"/>
            <a:ext cx="3011715" cy="3673324"/>
          </a:xfrm>
          <a:prstGeom prst="rect">
            <a:avLst/>
          </a:prstGeom>
        </p:spPr>
      </p:pic>
    </p:spTree>
    <p:extLst>
      <p:ext uri="{BB962C8B-B14F-4D97-AF65-F5344CB8AC3E}">
        <p14:creationId xmlns:p14="http://schemas.microsoft.com/office/powerpoint/2010/main" val="2757578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343" y="1387928"/>
            <a:ext cx="3618895" cy="4525963"/>
          </a:xfrm>
        </p:spPr>
        <p:txBody>
          <a:bodyPr/>
          <a:lstStyle/>
          <a:p>
            <a:r>
              <a:rPr lang="en-US" dirty="0" smtClean="0"/>
              <a:t>The truth of an advertisement’s claim is not an issue </a:t>
            </a:r>
            <a:endParaRPr lang="en-US" dirty="0"/>
          </a:p>
        </p:txBody>
      </p:sp>
      <p:pic>
        <p:nvPicPr>
          <p:cNvPr id="4" name="Picture 3"/>
          <p:cNvPicPr>
            <a:picLocks noChangeAspect="1"/>
          </p:cNvPicPr>
          <p:nvPr/>
        </p:nvPicPr>
        <p:blipFill>
          <a:blip r:embed="rId2"/>
          <a:stretch>
            <a:fillRect/>
          </a:stretch>
        </p:blipFill>
        <p:spPr>
          <a:xfrm>
            <a:off x="4438348" y="1387928"/>
            <a:ext cx="2552700" cy="4432300"/>
          </a:xfrm>
          <a:prstGeom prst="rect">
            <a:avLst/>
          </a:prstGeom>
        </p:spPr>
      </p:pic>
    </p:spTree>
    <p:extLst>
      <p:ext uri="{BB962C8B-B14F-4D97-AF65-F5344CB8AC3E}">
        <p14:creationId xmlns:p14="http://schemas.microsoft.com/office/powerpoint/2010/main" val="3741144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commercial insists on unprecedented brevity</a:t>
            </a:r>
          </a:p>
          <a:p>
            <a:r>
              <a:rPr lang="en-US" dirty="0" smtClean="0"/>
              <a:t>Disdains exposition </a:t>
            </a:r>
          </a:p>
          <a:p>
            <a:r>
              <a:rPr lang="en-US" dirty="0" smtClean="0"/>
              <a:t>Complex language is not to be trusted</a:t>
            </a:r>
          </a:p>
          <a:p>
            <a:r>
              <a:rPr lang="en-US" dirty="0" smtClean="0"/>
              <a:t>The argument is in bad taste and leads only to </a:t>
            </a:r>
            <a:r>
              <a:rPr lang="en-US" dirty="0"/>
              <a:t>i</a:t>
            </a:r>
            <a:r>
              <a:rPr lang="en-US" dirty="0" smtClean="0"/>
              <a:t>ntolerable uncertainty </a:t>
            </a:r>
          </a:p>
          <a:p>
            <a:endParaRPr lang="en-US" dirty="0"/>
          </a:p>
        </p:txBody>
      </p:sp>
    </p:spTree>
    <p:extLst>
      <p:ext uri="{BB962C8B-B14F-4D97-AF65-F5344CB8AC3E}">
        <p14:creationId xmlns:p14="http://schemas.microsoft.com/office/powerpoint/2010/main" val="2307298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216525"/>
            <a:ext cx="8607425" cy="2765425"/>
          </a:xfrm>
        </p:spPr>
        <p:txBody>
          <a:bodyPr/>
          <a:lstStyle/>
          <a:p>
            <a:r>
              <a:rPr lang="en-US" dirty="0" smtClean="0"/>
              <a:t>Politics as show business </a:t>
            </a:r>
          </a:p>
          <a:p>
            <a:r>
              <a:rPr lang="en-US" dirty="0" smtClean="0"/>
              <a:t>What if we didn’t know anything about the politicians except their policies, voting history </a:t>
            </a:r>
            <a:r>
              <a:rPr lang="en-US" dirty="0" err="1" smtClean="0"/>
              <a:t>etc</a:t>
            </a:r>
            <a:r>
              <a:rPr lang="en-US" dirty="0" smtClean="0"/>
              <a:t>?</a:t>
            </a:r>
          </a:p>
          <a:p>
            <a:r>
              <a:rPr lang="en-US" dirty="0" smtClean="0"/>
              <a:t>What do we know primarily about politicians?</a:t>
            </a:r>
          </a:p>
        </p:txBody>
      </p:sp>
      <p:pic>
        <p:nvPicPr>
          <p:cNvPr id="2" name="Picture 1"/>
          <p:cNvPicPr>
            <a:picLocks noChangeAspect="1"/>
          </p:cNvPicPr>
          <p:nvPr/>
        </p:nvPicPr>
        <p:blipFill>
          <a:blip r:embed="rId2"/>
          <a:stretch>
            <a:fillRect/>
          </a:stretch>
        </p:blipFill>
        <p:spPr>
          <a:xfrm>
            <a:off x="190500" y="765175"/>
            <a:ext cx="6988175" cy="4312702"/>
          </a:xfrm>
          <a:prstGeom prst="rect">
            <a:avLst/>
          </a:prstGeom>
        </p:spPr>
      </p:pic>
    </p:spTree>
    <p:extLst>
      <p:ext uri="{BB962C8B-B14F-4D97-AF65-F5344CB8AC3E}">
        <p14:creationId xmlns:p14="http://schemas.microsoft.com/office/powerpoint/2010/main" val="3183588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099425" cy="773112"/>
          </a:xfrm>
        </p:spPr>
        <p:txBody>
          <a:bodyPr>
            <a:normAutofit fontScale="90000"/>
          </a:bodyPr>
          <a:lstStyle/>
          <a:p>
            <a:r>
              <a:rPr lang="en-US" dirty="0" smtClean="0"/>
              <a:t>What makes a better politician?</a:t>
            </a:r>
            <a:endParaRPr lang="en-US" dirty="0"/>
          </a:p>
        </p:txBody>
      </p:sp>
      <p:sp>
        <p:nvSpPr>
          <p:cNvPr id="3" name="Content Placeholder 2"/>
          <p:cNvSpPr>
            <a:spLocks noGrp="1"/>
          </p:cNvSpPr>
          <p:nvPr>
            <p:ph idx="1"/>
          </p:nvPr>
        </p:nvSpPr>
        <p:spPr>
          <a:xfrm>
            <a:off x="0" y="4679950"/>
            <a:ext cx="8318500" cy="4800600"/>
          </a:xfrm>
        </p:spPr>
        <p:txBody>
          <a:bodyPr/>
          <a:lstStyle/>
          <a:p>
            <a:r>
              <a:rPr lang="en-US" dirty="0" smtClean="0"/>
              <a:t>Capable in negotiation?</a:t>
            </a:r>
          </a:p>
          <a:p>
            <a:r>
              <a:rPr lang="en-US" dirty="0" smtClean="0"/>
              <a:t>More imaginative in executive skill?</a:t>
            </a:r>
          </a:p>
          <a:p>
            <a:r>
              <a:rPr lang="en-US" dirty="0" smtClean="0"/>
              <a:t>More knowledgeable in international affairs?</a:t>
            </a:r>
            <a:endParaRPr lang="en-US" dirty="0"/>
          </a:p>
          <a:p>
            <a:r>
              <a:rPr lang="en-US" dirty="0" smtClean="0"/>
              <a:t>More understanding of the interrelations of economic systems?</a:t>
            </a:r>
          </a:p>
        </p:txBody>
      </p:sp>
      <p:pic>
        <p:nvPicPr>
          <p:cNvPr id="4" name="Picture 3"/>
          <p:cNvPicPr>
            <a:picLocks noChangeAspect="1"/>
          </p:cNvPicPr>
          <p:nvPr/>
        </p:nvPicPr>
        <p:blipFill>
          <a:blip r:embed="rId2"/>
          <a:stretch>
            <a:fillRect/>
          </a:stretch>
        </p:blipFill>
        <p:spPr>
          <a:xfrm>
            <a:off x="457200" y="1417638"/>
            <a:ext cx="4794250" cy="3198664"/>
          </a:xfrm>
          <a:prstGeom prst="rect">
            <a:avLst/>
          </a:prstGeom>
        </p:spPr>
      </p:pic>
    </p:spTree>
    <p:extLst>
      <p:ext uri="{BB962C8B-B14F-4D97-AF65-F5344CB8AC3E}">
        <p14:creationId xmlns:p14="http://schemas.microsoft.com/office/powerpoint/2010/main" val="2827319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Addictions </a:t>
            </a:r>
            <a:endParaRPr lang="en-US" dirty="0"/>
          </a:p>
        </p:txBody>
      </p:sp>
      <p:sp>
        <p:nvSpPr>
          <p:cNvPr id="3" name="Content Placeholder 2"/>
          <p:cNvSpPr>
            <a:spLocks noGrp="1"/>
          </p:cNvSpPr>
          <p:nvPr>
            <p:ph idx="1"/>
          </p:nvPr>
        </p:nvSpPr>
        <p:spPr/>
        <p:txBody>
          <a:bodyPr/>
          <a:lstStyle/>
          <a:p>
            <a:r>
              <a:rPr lang="en-US" dirty="0">
                <a:hlinkClick r:id="rId2"/>
              </a:rPr>
              <a:t>http://www.huffingtonpost.com/johann-hari/the-real-cause-of-addicti_b_6506936.</a:t>
            </a:r>
            <a:r>
              <a:rPr lang="en-US" dirty="0" smtClean="0">
                <a:hlinkClick r:id="rId2"/>
              </a:rPr>
              <a:t>html</a:t>
            </a:r>
            <a:endParaRPr lang="en-US" dirty="0" smtClean="0"/>
          </a:p>
          <a:p>
            <a:endParaRPr lang="en-US" dirty="0"/>
          </a:p>
          <a:p>
            <a:r>
              <a:rPr lang="en-US" dirty="0" smtClean="0">
                <a:hlinkClick r:id="rId3"/>
              </a:rPr>
              <a:t>80’s Experiment: </a:t>
            </a:r>
            <a:r>
              <a:rPr lang="en-US" dirty="0" smtClean="0"/>
              <a:t>A rat alone in a cage.  One water bottle has drugs, the other is plain water.  The rat becomes obsessed with the drugged water and eventually dies </a:t>
            </a:r>
            <a:endParaRPr lang="en-US" dirty="0"/>
          </a:p>
        </p:txBody>
      </p:sp>
    </p:spTree>
    <p:extLst>
      <p:ext uri="{BB962C8B-B14F-4D97-AF65-F5344CB8AC3E}">
        <p14:creationId xmlns:p14="http://schemas.microsoft.com/office/powerpoint/2010/main" val="752470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reason we almost always believe a politician is better is because of image</a:t>
            </a:r>
          </a:p>
          <a:p>
            <a:r>
              <a:rPr lang="en-US" dirty="0" smtClean="0"/>
              <a:t>A politician does not offer an image of himself</a:t>
            </a:r>
          </a:p>
          <a:p>
            <a:r>
              <a:rPr lang="en-US" dirty="0" smtClean="0"/>
              <a:t>A politician offers himself as an image of the audience </a:t>
            </a:r>
          </a:p>
          <a:p>
            <a:r>
              <a:rPr lang="en-US" dirty="0" smtClean="0"/>
              <a:t>Reach out and Touch Someone:  Most powerful example of the TV commercial on political discourse </a:t>
            </a:r>
          </a:p>
          <a:p>
            <a:endParaRPr lang="en-US" dirty="0" smtClean="0"/>
          </a:p>
          <a:p>
            <a:endParaRPr lang="en-US" dirty="0" smtClean="0"/>
          </a:p>
        </p:txBody>
      </p:sp>
      <p:sp>
        <p:nvSpPr>
          <p:cNvPr id="4" name="TextBox 3"/>
          <p:cNvSpPr txBox="1"/>
          <p:nvPr/>
        </p:nvSpPr>
        <p:spPr>
          <a:xfrm>
            <a:off x="457200" y="646669"/>
            <a:ext cx="5467048" cy="584776"/>
          </a:xfrm>
          <a:prstGeom prst="rect">
            <a:avLst/>
          </a:prstGeom>
          <a:noFill/>
        </p:spPr>
        <p:txBody>
          <a:bodyPr wrap="square" rtlCol="0">
            <a:spAutoFit/>
          </a:bodyPr>
          <a:lstStyle/>
          <a:p>
            <a:r>
              <a:rPr lang="en-US" sz="3200" dirty="0" smtClean="0">
                <a:hlinkClick r:id="rId2"/>
              </a:rPr>
              <a:t>Reach out and Touch Someone</a:t>
            </a:r>
            <a:endParaRPr lang="en-US" sz="3200" dirty="0"/>
          </a:p>
        </p:txBody>
      </p:sp>
    </p:spTree>
    <p:extLst>
      <p:ext uri="{BB962C8B-B14F-4D97-AF65-F5344CB8AC3E}">
        <p14:creationId xmlns:p14="http://schemas.microsoft.com/office/powerpoint/2010/main" val="1279254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750" y="3810000"/>
            <a:ext cx="7620000" cy="4800600"/>
          </a:xfrm>
        </p:spPr>
        <p:txBody>
          <a:bodyPr/>
          <a:lstStyle/>
          <a:p>
            <a:r>
              <a:rPr lang="en-US" dirty="0"/>
              <a:t>The lesson of most TV commercials like “Reach out and Touch Someone” They provide a slogan, or a symbol or a focus that creates for viewers a comprehensive and compelling vision of themselves </a:t>
            </a:r>
          </a:p>
          <a:p>
            <a:r>
              <a:rPr lang="en-US" dirty="0"/>
              <a:t>We are likely to vote for people whose personality, family life, and style, as imaged on screen, reflect our most positive images of ourselves </a:t>
            </a:r>
          </a:p>
          <a:p>
            <a:endParaRPr lang="en-US" dirty="0"/>
          </a:p>
        </p:txBody>
      </p:sp>
      <p:pic>
        <p:nvPicPr>
          <p:cNvPr id="4" name="Picture 3"/>
          <p:cNvPicPr>
            <a:picLocks noChangeAspect="1"/>
          </p:cNvPicPr>
          <p:nvPr/>
        </p:nvPicPr>
        <p:blipFill>
          <a:blip r:embed="rId2"/>
          <a:stretch>
            <a:fillRect/>
          </a:stretch>
        </p:blipFill>
        <p:spPr>
          <a:xfrm>
            <a:off x="920750" y="381000"/>
            <a:ext cx="5842000" cy="3289300"/>
          </a:xfrm>
          <a:prstGeom prst="rect">
            <a:avLst/>
          </a:prstGeom>
        </p:spPr>
      </p:pic>
    </p:spTree>
    <p:extLst>
      <p:ext uri="{BB962C8B-B14F-4D97-AF65-F5344CB8AC3E}">
        <p14:creationId xmlns:p14="http://schemas.microsoft.com/office/powerpoint/2010/main" val="1980211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Voter Interests </a:t>
            </a:r>
            <a:endParaRPr lang="en-US" dirty="0"/>
          </a:p>
        </p:txBody>
      </p:sp>
      <p:sp>
        <p:nvSpPr>
          <p:cNvPr id="8" name="Text Placeholder 7"/>
          <p:cNvSpPr>
            <a:spLocks noGrp="1"/>
          </p:cNvSpPr>
          <p:nvPr>
            <p:ph type="body" idx="1"/>
          </p:nvPr>
        </p:nvSpPr>
        <p:spPr/>
        <p:txBody>
          <a:bodyPr/>
          <a:lstStyle/>
          <a:p>
            <a:r>
              <a:rPr lang="en-US" dirty="0" smtClean="0"/>
              <a:t>Tangible Interests </a:t>
            </a:r>
            <a:endParaRPr lang="en-US" dirty="0"/>
          </a:p>
        </p:txBody>
      </p:sp>
      <p:sp>
        <p:nvSpPr>
          <p:cNvPr id="9" name="Content Placeholder 8"/>
          <p:cNvSpPr>
            <a:spLocks noGrp="1"/>
          </p:cNvSpPr>
          <p:nvPr>
            <p:ph sz="half" idx="2"/>
          </p:nvPr>
        </p:nvSpPr>
        <p:spPr/>
        <p:txBody>
          <a:bodyPr>
            <a:normAutofit fontScale="85000" lnSpcReduction="10000"/>
          </a:bodyPr>
          <a:lstStyle/>
          <a:p>
            <a:r>
              <a:rPr lang="en-US" dirty="0" smtClean="0"/>
              <a:t>Supreme Court Appointments</a:t>
            </a:r>
          </a:p>
          <a:p>
            <a:r>
              <a:rPr lang="en-US" dirty="0" smtClean="0"/>
              <a:t>Investment in programs that have positive effect on the populace </a:t>
            </a:r>
          </a:p>
          <a:p>
            <a:r>
              <a:rPr lang="en-US" dirty="0" smtClean="0"/>
              <a:t>Protection from Bureaucracy </a:t>
            </a:r>
          </a:p>
          <a:p>
            <a:r>
              <a:rPr lang="en-US" dirty="0" smtClean="0"/>
              <a:t>Support for one’s own union community</a:t>
            </a:r>
          </a:p>
          <a:p>
            <a:r>
              <a:rPr lang="en-US" dirty="0" smtClean="0"/>
              <a:t>Support for poor and homeless</a:t>
            </a:r>
          </a:p>
          <a:p>
            <a:endParaRPr lang="en-US" dirty="0"/>
          </a:p>
        </p:txBody>
      </p:sp>
      <p:sp>
        <p:nvSpPr>
          <p:cNvPr id="10" name="Text Placeholder 9"/>
          <p:cNvSpPr>
            <a:spLocks noGrp="1"/>
          </p:cNvSpPr>
          <p:nvPr>
            <p:ph type="body" sz="quarter" idx="3"/>
          </p:nvPr>
        </p:nvSpPr>
        <p:spPr/>
        <p:txBody>
          <a:bodyPr/>
          <a:lstStyle/>
          <a:p>
            <a:r>
              <a:rPr lang="en-US" dirty="0" smtClean="0"/>
              <a:t>Symbolic interests </a:t>
            </a:r>
            <a:endParaRPr lang="en-US" dirty="0"/>
          </a:p>
        </p:txBody>
      </p:sp>
      <p:sp>
        <p:nvSpPr>
          <p:cNvPr id="11" name="Content Placeholder 10"/>
          <p:cNvSpPr>
            <a:spLocks noGrp="1"/>
          </p:cNvSpPr>
          <p:nvPr>
            <p:ph sz="quarter" idx="4"/>
          </p:nvPr>
        </p:nvSpPr>
        <p:spPr/>
        <p:txBody>
          <a:bodyPr/>
          <a:lstStyle/>
          <a:p>
            <a:r>
              <a:rPr lang="en-US" dirty="0" smtClean="0"/>
              <a:t>Image</a:t>
            </a:r>
          </a:p>
          <a:p>
            <a:r>
              <a:rPr lang="en-US" dirty="0" smtClean="0"/>
              <a:t>Charm</a:t>
            </a:r>
          </a:p>
          <a:p>
            <a:r>
              <a:rPr lang="en-US" dirty="0" smtClean="0"/>
              <a:t>Good looks</a:t>
            </a:r>
          </a:p>
          <a:p>
            <a:r>
              <a:rPr lang="en-US" dirty="0" smtClean="0"/>
              <a:t>Celebrity</a:t>
            </a:r>
          </a:p>
          <a:p>
            <a:r>
              <a:rPr lang="en-US" dirty="0" smtClean="0"/>
              <a:t>Personal disclosure</a:t>
            </a:r>
            <a:endParaRPr lang="en-US" dirty="0"/>
          </a:p>
        </p:txBody>
      </p:sp>
    </p:spTree>
    <p:extLst>
      <p:ext uri="{BB962C8B-B14F-4D97-AF65-F5344CB8AC3E}">
        <p14:creationId xmlns:p14="http://schemas.microsoft.com/office/powerpoint/2010/main" val="5670510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TV and (lack of) History </a:t>
            </a:r>
            <a:endParaRPr lang="en-US" dirty="0"/>
          </a:p>
        </p:txBody>
      </p:sp>
      <p:sp>
        <p:nvSpPr>
          <p:cNvPr id="8" name="Content Placeholder 7"/>
          <p:cNvSpPr>
            <a:spLocks noGrp="1"/>
          </p:cNvSpPr>
          <p:nvPr>
            <p:ph idx="1"/>
          </p:nvPr>
        </p:nvSpPr>
        <p:spPr/>
        <p:txBody>
          <a:bodyPr/>
          <a:lstStyle/>
          <a:p>
            <a:r>
              <a:rPr lang="en-US" dirty="0" smtClean="0"/>
              <a:t>“The past is a world, and not a void of grey haze”  --Thomas Carlyle </a:t>
            </a:r>
          </a:p>
          <a:p>
            <a:r>
              <a:rPr lang="en-US" dirty="0" smtClean="0"/>
              <a:t>The past is not just a world, but a living world</a:t>
            </a:r>
          </a:p>
          <a:p>
            <a:r>
              <a:rPr lang="en-US" dirty="0" smtClean="0"/>
              <a:t>The world of the present is the most shadowy and difficult to understand </a:t>
            </a:r>
          </a:p>
          <a:p>
            <a:r>
              <a:rPr lang="en-US" dirty="0" smtClean="0"/>
              <a:t>The world of television is all about immediacy </a:t>
            </a:r>
          </a:p>
          <a:p>
            <a:r>
              <a:rPr lang="en-US" dirty="0" smtClean="0"/>
              <a:t>The quickness of information and TV communication removes contextual and historical content from politics </a:t>
            </a:r>
          </a:p>
        </p:txBody>
      </p:sp>
    </p:spTree>
    <p:extLst>
      <p:ext uri="{BB962C8B-B14F-4D97-AF65-F5344CB8AC3E}">
        <p14:creationId xmlns:p14="http://schemas.microsoft.com/office/powerpoint/2010/main" val="22093188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Huxleyan</a:t>
            </a:r>
            <a:r>
              <a:rPr lang="en-US" dirty="0" smtClean="0"/>
              <a:t> </a:t>
            </a:r>
            <a:r>
              <a:rPr lang="en-US" dirty="0" err="1" smtClean="0"/>
              <a:t>vs</a:t>
            </a:r>
            <a:r>
              <a:rPr lang="en-US" dirty="0" smtClean="0"/>
              <a:t> Orwellian </a:t>
            </a:r>
            <a:endParaRPr lang="en-US" dirty="0"/>
          </a:p>
        </p:txBody>
      </p:sp>
      <p:sp>
        <p:nvSpPr>
          <p:cNvPr id="3" name="Content Placeholder 2"/>
          <p:cNvSpPr>
            <a:spLocks noGrp="1"/>
          </p:cNvSpPr>
          <p:nvPr>
            <p:ph idx="1"/>
          </p:nvPr>
        </p:nvSpPr>
        <p:spPr/>
        <p:txBody>
          <a:bodyPr/>
          <a:lstStyle/>
          <a:p>
            <a:r>
              <a:rPr lang="en-US" dirty="0" smtClean="0"/>
              <a:t>Television does not ban books it displaces them</a:t>
            </a:r>
          </a:p>
          <a:p>
            <a:r>
              <a:rPr lang="en-US" dirty="0" smtClean="0"/>
              <a:t>With a limited ability to interpret, contextualize (historically and conceptually) we have way of protecting ourselves from corporate America </a:t>
            </a:r>
          </a:p>
          <a:p>
            <a:endParaRPr lang="en-US" dirty="0" smtClean="0"/>
          </a:p>
          <a:p>
            <a:endParaRPr lang="en-US" dirty="0"/>
          </a:p>
        </p:txBody>
      </p:sp>
    </p:spTree>
    <p:extLst>
      <p:ext uri="{BB962C8B-B14F-4D97-AF65-F5344CB8AC3E}">
        <p14:creationId xmlns:p14="http://schemas.microsoft.com/office/powerpoint/2010/main" val="1902044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Bruce Alexander </a:t>
            </a:r>
            <a:endParaRPr lang="en-US" dirty="0"/>
          </a:p>
        </p:txBody>
      </p:sp>
      <p:sp>
        <p:nvSpPr>
          <p:cNvPr id="3" name="Content Placeholder 2"/>
          <p:cNvSpPr>
            <a:spLocks noGrp="1"/>
          </p:cNvSpPr>
          <p:nvPr>
            <p:ph idx="1"/>
          </p:nvPr>
        </p:nvSpPr>
        <p:spPr>
          <a:xfrm>
            <a:off x="457200" y="1703772"/>
            <a:ext cx="3641235" cy="4422801"/>
          </a:xfrm>
        </p:spPr>
        <p:txBody>
          <a:bodyPr>
            <a:normAutofit/>
          </a:bodyPr>
          <a:lstStyle/>
          <a:p>
            <a:r>
              <a:rPr lang="en-US" dirty="0"/>
              <a:t>professor of Psychology in Vancouver called </a:t>
            </a:r>
            <a:r>
              <a:rPr lang="en-US" dirty="0">
                <a:hlinkClick r:id="rId2"/>
              </a:rPr>
              <a:t>Bruce Alexander</a:t>
            </a:r>
            <a:r>
              <a:rPr lang="en-US" dirty="0"/>
              <a:t> </a:t>
            </a:r>
            <a:endParaRPr lang="en-US" dirty="0" smtClean="0"/>
          </a:p>
          <a:p>
            <a:r>
              <a:rPr lang="en-US" dirty="0" smtClean="0"/>
              <a:t>Built a rat community </a:t>
            </a:r>
          </a:p>
          <a:p>
            <a:r>
              <a:rPr lang="en-US" dirty="0" smtClean="0"/>
              <a:t>Rat cage with plenty of toys, food, tunnels, and friends</a:t>
            </a:r>
          </a:p>
          <a:p>
            <a:r>
              <a:rPr lang="en-US" dirty="0" smtClean="0"/>
              <a:t>Comparative: rats who were alone drank the drugged water</a:t>
            </a:r>
          </a:p>
          <a:p>
            <a:r>
              <a:rPr lang="en-US" dirty="0" smtClean="0"/>
              <a:t>Rats with friends tried the drugged water, but didn’t continue to drink it</a:t>
            </a:r>
            <a:endParaRPr lang="en-US" dirty="0"/>
          </a:p>
        </p:txBody>
      </p:sp>
      <p:pic>
        <p:nvPicPr>
          <p:cNvPr id="4" name="Picture 3"/>
          <p:cNvPicPr>
            <a:picLocks noChangeAspect="1"/>
          </p:cNvPicPr>
          <p:nvPr/>
        </p:nvPicPr>
        <p:blipFill>
          <a:blip r:embed="rId3"/>
          <a:stretch>
            <a:fillRect/>
          </a:stretch>
        </p:blipFill>
        <p:spPr>
          <a:xfrm>
            <a:off x="4098435" y="1703772"/>
            <a:ext cx="4113463" cy="2315440"/>
          </a:xfrm>
          <a:prstGeom prst="rect">
            <a:avLst/>
          </a:prstGeom>
        </p:spPr>
      </p:pic>
    </p:spTree>
    <p:extLst>
      <p:ext uri="{BB962C8B-B14F-4D97-AF65-F5344CB8AC3E}">
        <p14:creationId xmlns:p14="http://schemas.microsoft.com/office/powerpoint/2010/main" val="242714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 </a:t>
            </a:r>
            <a:endParaRPr lang="en-US" dirty="0"/>
          </a:p>
        </p:txBody>
      </p:sp>
      <p:sp>
        <p:nvSpPr>
          <p:cNvPr id="3" name="Content Placeholder 2"/>
          <p:cNvSpPr>
            <a:spLocks noGrp="1"/>
          </p:cNvSpPr>
          <p:nvPr>
            <p:ph idx="1"/>
          </p:nvPr>
        </p:nvSpPr>
        <p:spPr/>
        <p:txBody>
          <a:bodyPr/>
          <a:lstStyle/>
          <a:p>
            <a:r>
              <a:rPr lang="en-US" dirty="0" smtClean="0"/>
              <a:t>Heroin use was common amongst US soldiers</a:t>
            </a:r>
          </a:p>
          <a:p>
            <a:r>
              <a:rPr lang="en-US" dirty="0" smtClean="0"/>
              <a:t>20% of soldiers</a:t>
            </a:r>
          </a:p>
          <a:p>
            <a:r>
              <a:rPr lang="en-US" dirty="0" smtClean="0"/>
              <a:t>Concern about these soldiers coming home and still being addicted</a:t>
            </a:r>
          </a:p>
          <a:p>
            <a:r>
              <a:rPr lang="en-US" dirty="0" smtClean="0"/>
              <a:t>95% of the addicts discontinued use after returning home</a:t>
            </a:r>
            <a:endParaRPr lang="en-US" dirty="0"/>
          </a:p>
        </p:txBody>
      </p:sp>
    </p:spTree>
    <p:extLst>
      <p:ext uri="{BB962C8B-B14F-4D97-AF65-F5344CB8AC3E}">
        <p14:creationId xmlns:p14="http://schemas.microsoft.com/office/powerpoint/2010/main" val="1236887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of Addiction </a:t>
            </a:r>
            <a:endParaRPr lang="en-US" dirty="0"/>
          </a:p>
        </p:txBody>
      </p:sp>
      <p:sp>
        <p:nvSpPr>
          <p:cNvPr id="3" name="Content Placeholder 2"/>
          <p:cNvSpPr>
            <a:spLocks noGrp="1"/>
          </p:cNvSpPr>
          <p:nvPr>
            <p:ph idx="1"/>
          </p:nvPr>
        </p:nvSpPr>
        <p:spPr/>
        <p:txBody>
          <a:bodyPr/>
          <a:lstStyle/>
          <a:p>
            <a:r>
              <a:rPr lang="en-US" dirty="0" smtClean="0"/>
              <a:t>Hedonistic</a:t>
            </a:r>
          </a:p>
          <a:p>
            <a:r>
              <a:rPr lang="en-US" dirty="0" smtClean="0"/>
              <a:t>A disease</a:t>
            </a:r>
          </a:p>
          <a:p>
            <a:r>
              <a:rPr lang="en-US" dirty="0" smtClean="0"/>
              <a:t>Alexander: It’s not you, but your cage</a:t>
            </a:r>
            <a:endParaRPr lang="en-US" dirty="0"/>
          </a:p>
        </p:txBody>
      </p:sp>
    </p:spTree>
    <p:extLst>
      <p:ext uri="{BB962C8B-B14F-4D97-AF65-F5344CB8AC3E}">
        <p14:creationId xmlns:p14="http://schemas.microsoft.com/office/powerpoint/2010/main" val="718677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308" y="160019"/>
            <a:ext cx="7772400" cy="594360"/>
          </a:xfrm>
        </p:spPr>
        <p:txBody>
          <a:bodyPr>
            <a:normAutofit fontScale="90000"/>
          </a:bodyPr>
          <a:lstStyle/>
          <a:p>
            <a:r>
              <a:rPr lang="en-US" dirty="0" smtClean="0"/>
              <a:t>3</a:t>
            </a:r>
            <a:r>
              <a:rPr lang="en-US" baseline="30000" dirty="0" smtClean="0"/>
              <a:t>rd</a:t>
            </a:r>
            <a:r>
              <a:rPr lang="en-US" dirty="0" smtClean="0"/>
              <a:t> Experiment </a:t>
            </a:r>
            <a:endParaRPr lang="en-US" dirty="0"/>
          </a:p>
        </p:txBody>
      </p:sp>
      <p:pic>
        <p:nvPicPr>
          <p:cNvPr id="4" name="Content Placeholder 3"/>
          <p:cNvPicPr>
            <a:picLocks noGrp="1" noChangeAspect="1"/>
          </p:cNvPicPr>
          <p:nvPr>
            <p:ph idx="4294967295"/>
          </p:nvPr>
        </p:nvPicPr>
        <p:blipFill>
          <a:blip r:embed="rId2"/>
          <a:srcRect l="2304" r="2304"/>
          <a:stretch>
            <a:fillRect/>
          </a:stretch>
        </p:blipFill>
        <p:spPr>
          <a:xfrm>
            <a:off x="4796118" y="457199"/>
            <a:ext cx="3657600" cy="5410201"/>
          </a:xfrm>
          <a:prstGeom prst="rect">
            <a:avLst/>
          </a:prstGeom>
        </p:spPr>
      </p:pic>
      <p:sp>
        <p:nvSpPr>
          <p:cNvPr id="5" name="Text Placeholder 4"/>
          <p:cNvSpPr>
            <a:spLocks noGrp="1"/>
          </p:cNvSpPr>
          <p:nvPr>
            <p:ph type="body" sz="half" idx="2"/>
          </p:nvPr>
        </p:nvSpPr>
        <p:spPr>
          <a:xfrm>
            <a:off x="649186" y="754379"/>
            <a:ext cx="4040055" cy="3594265"/>
          </a:xfrm>
        </p:spPr>
        <p:txBody>
          <a:bodyPr>
            <a:normAutofit/>
          </a:bodyPr>
          <a:lstStyle/>
          <a:p>
            <a:pPr marL="285750" indent="-285750" algn="just">
              <a:buFont typeface="Arial"/>
              <a:buChar char="•"/>
            </a:pPr>
            <a:r>
              <a:rPr lang="en-US" dirty="0" smtClean="0"/>
              <a:t>Rats were in a cage alone in a cage with the drug for 57 days</a:t>
            </a:r>
          </a:p>
          <a:p>
            <a:pPr marL="285750" indent="-285750" algn="just">
              <a:buFont typeface="Arial"/>
              <a:buChar char="•"/>
            </a:pPr>
            <a:r>
              <a:rPr lang="en-US" dirty="0" smtClean="0"/>
              <a:t>They were then placed in the rat park</a:t>
            </a:r>
          </a:p>
          <a:p>
            <a:pPr marL="285750" indent="-285750" algn="just">
              <a:buFont typeface="Arial"/>
              <a:buChar char="•"/>
            </a:pPr>
            <a:r>
              <a:rPr lang="en-US" dirty="0" smtClean="0"/>
              <a:t>They went through withdrawal, but…</a:t>
            </a:r>
            <a:endParaRPr lang="en-US" dirty="0"/>
          </a:p>
        </p:txBody>
      </p:sp>
    </p:spTree>
    <p:extLst>
      <p:ext uri="{BB962C8B-B14F-4D97-AF65-F5344CB8AC3E}">
        <p14:creationId xmlns:p14="http://schemas.microsoft.com/office/powerpoint/2010/main" val="1364342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type="pic" idx="1"/>
          </p:nvPr>
        </p:nvPicPr>
        <p:blipFill>
          <a:blip r:embed="rId2"/>
          <a:srcRect l="-51866" r="-51866"/>
          <a:stretch>
            <a:fillRect/>
          </a:stretch>
        </p:blipFill>
        <p:spPr>
          <a:xfrm>
            <a:off x="1203163" y="457199"/>
            <a:ext cx="5914924" cy="4105653"/>
          </a:xfrm>
        </p:spPr>
      </p:pic>
      <p:sp>
        <p:nvSpPr>
          <p:cNvPr id="9" name="Text Placeholder 8"/>
          <p:cNvSpPr>
            <a:spLocks noGrp="1"/>
          </p:cNvSpPr>
          <p:nvPr>
            <p:ph type="body" sz="half" idx="2"/>
          </p:nvPr>
        </p:nvSpPr>
        <p:spPr>
          <a:xfrm>
            <a:off x="1203163" y="4939596"/>
            <a:ext cx="7319400" cy="1918404"/>
          </a:xfrm>
        </p:spPr>
        <p:txBody>
          <a:bodyPr/>
          <a:lstStyle/>
          <a:p>
            <a:r>
              <a:rPr lang="en-US" dirty="0" smtClean="0"/>
              <a:t>Ended up kicking the habit and adapting back to their surroundings </a:t>
            </a:r>
            <a:endParaRPr lang="en-US" dirty="0"/>
          </a:p>
        </p:txBody>
      </p:sp>
    </p:spTree>
    <p:extLst>
      <p:ext uri="{BB962C8B-B14F-4D97-AF65-F5344CB8AC3E}">
        <p14:creationId xmlns:p14="http://schemas.microsoft.com/office/powerpoint/2010/main" val="1813397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t="-16306" b="-16306"/>
          <a:stretch>
            <a:fillRect/>
          </a:stretch>
        </p:blipFill>
        <p:spPr>
          <a:xfrm>
            <a:off x="2286000" y="457200"/>
            <a:ext cx="4572000" cy="3173413"/>
          </a:xfrm>
        </p:spPr>
      </p:pic>
      <p:sp>
        <p:nvSpPr>
          <p:cNvPr id="4" name="Text Placeholder 3"/>
          <p:cNvSpPr>
            <a:spLocks noGrp="1"/>
          </p:cNvSpPr>
          <p:nvPr>
            <p:ph type="body" sz="half" idx="2"/>
          </p:nvPr>
        </p:nvSpPr>
        <p:spPr>
          <a:xfrm>
            <a:off x="3275860" y="3732662"/>
            <a:ext cx="7772400" cy="612648"/>
          </a:xfrm>
        </p:spPr>
        <p:txBody>
          <a:bodyPr/>
          <a:lstStyle/>
          <a:p>
            <a:r>
              <a:rPr lang="en-US" dirty="0" smtClean="0"/>
              <a:t>Another more common experiment…</a:t>
            </a:r>
            <a:endParaRPr lang="en-US" dirty="0"/>
          </a:p>
        </p:txBody>
      </p:sp>
    </p:spTree>
    <p:extLst>
      <p:ext uri="{BB962C8B-B14F-4D97-AF65-F5344CB8AC3E}">
        <p14:creationId xmlns:p14="http://schemas.microsoft.com/office/powerpoint/2010/main" val="6839819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45</TotalTime>
  <Words>1630</Words>
  <Application>Microsoft Macintosh PowerPoint</Application>
  <PresentationFormat>On-screen Show (4:3)</PresentationFormat>
  <Paragraphs>142</Paragraphs>
  <Slides>34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 Black</vt:lpstr>
      <vt:lpstr>Calibri</vt:lpstr>
      <vt:lpstr>Arial</vt:lpstr>
      <vt:lpstr>Essential</vt:lpstr>
      <vt:lpstr>Dis-information</vt:lpstr>
      <vt:lpstr>Debates </vt:lpstr>
      <vt:lpstr>Addictions </vt:lpstr>
      <vt:lpstr>Bruce Alexander </vt:lpstr>
      <vt:lpstr>Vietnam </vt:lpstr>
      <vt:lpstr>Concepts of Addiction </vt:lpstr>
      <vt:lpstr>3rd Experiment </vt:lpstr>
      <vt:lpstr>PowerPoint Presentation</vt:lpstr>
      <vt:lpstr>PowerPoint Presentation</vt:lpstr>
      <vt:lpstr>Prescription Medicine </vt:lpstr>
      <vt:lpstr>PowerPoint Presentation</vt:lpstr>
      <vt:lpstr>PowerPoint Presentation</vt:lpstr>
      <vt:lpstr>War on Drugs </vt:lpstr>
      <vt:lpstr>PowerPoint Presentation</vt:lpstr>
      <vt:lpstr>PowerPoint Presentation</vt:lpstr>
      <vt:lpstr>These studies help us think differently about ourselves </vt:lpstr>
      <vt:lpstr>Isolation </vt:lpstr>
      <vt:lpstr>PowerPoint Presentation</vt:lpstr>
      <vt:lpstr>Religion</vt:lpstr>
      <vt:lpstr>Entertainment </vt:lpstr>
      <vt:lpstr>Television (or any screen) </vt:lpstr>
      <vt:lpstr>Television Commercial </vt:lpstr>
      <vt:lpstr>PowerPoint Presentation</vt:lpstr>
      <vt:lpstr>PowerPoint Presentation</vt:lpstr>
      <vt:lpstr>PowerPoint Presentation</vt:lpstr>
      <vt:lpstr>PowerPoint Presentation</vt:lpstr>
      <vt:lpstr>PowerPoint Presentation</vt:lpstr>
      <vt:lpstr>PowerPoint Presentation</vt:lpstr>
      <vt:lpstr>What makes a better politician?</vt:lpstr>
      <vt:lpstr>PowerPoint Presentation</vt:lpstr>
      <vt:lpstr>PowerPoint Presentation</vt:lpstr>
      <vt:lpstr>Voter Interests </vt:lpstr>
      <vt:lpstr>TV and (lack of) History </vt:lpstr>
      <vt:lpstr>Huxleyan vs Orwellian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Ethnography </dc:title>
  <dc:creator>Microsoft Office User</dc:creator>
  <cp:lastModifiedBy>Microsoft Office User</cp:lastModifiedBy>
  <cp:revision>3</cp:revision>
  <dcterms:created xsi:type="dcterms:W3CDTF">2015-10-04T21:09:06Z</dcterms:created>
  <dcterms:modified xsi:type="dcterms:W3CDTF">2016-02-22T20:23:09Z</dcterms:modified>
</cp:coreProperties>
</file>