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sldIdLst>
    <p:sldId id="331"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21" r:id="rId21"/>
    <p:sldId id="322" r:id="rId22"/>
    <p:sldId id="323" r:id="rId23"/>
    <p:sldId id="324" r:id="rId24"/>
    <p:sldId id="320" r:id="rId25"/>
    <p:sldId id="325" r:id="rId26"/>
    <p:sldId id="326" r:id="rId27"/>
    <p:sldId id="327" r:id="rId28"/>
    <p:sldId id="328" r:id="rId29"/>
    <p:sldId id="329" r:id="rId30"/>
    <p:sldId id="330" r:id="rId31"/>
    <p:sldId id="332" r:id="rId32"/>
    <p:sldId id="333" r:id="rId33"/>
    <p:sldId id="334" r:id="rId34"/>
    <p:sldId id="335" r:id="rId35"/>
    <p:sldId id="336" r:id="rId36"/>
    <p:sldId id="337" r:id="rId37"/>
    <p:sldId id="338" r:id="rId38"/>
    <p:sldId id="339" r:id="rId39"/>
    <p:sldId id="340" r:id="rId40"/>
    <p:sldId id="341" r:id="rId41"/>
    <p:sldId id="342" r:id="rId42"/>
    <p:sldId id="344" r:id="rId43"/>
    <p:sldId id="345" r:id="rId44"/>
    <p:sldId id="346" r:id="rId45"/>
    <p:sldId id="347" r:id="rId46"/>
    <p:sldId id="34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669"/>
  </p:normalViewPr>
  <p:slideViewPr>
    <p:cSldViewPr snapToGrid="0" snapToObjects="1">
      <p:cViewPr varScale="1">
        <p:scale>
          <a:sx n="108" d="100"/>
          <a:sy n="108" d="100"/>
        </p:scale>
        <p:origin x="208" y="16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658E16-425B-4F46-91E3-CB451684FE21}" type="datetimeFigureOut">
              <a:rPr lang="en-US" smtClean="0"/>
              <a:t>2/18/16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6E51E5-6DC5-0E45-8228-5139B1C936A9}" type="slidenum">
              <a:rPr lang="en-US" smtClean="0"/>
              <a:t>‹#›</a:t>
            </a:fld>
            <a:endParaRPr lang="en-US"/>
          </a:p>
        </p:txBody>
      </p:sp>
    </p:spTree>
    <p:extLst>
      <p:ext uri="{BB962C8B-B14F-4D97-AF65-F5344CB8AC3E}">
        <p14:creationId xmlns:p14="http://schemas.microsoft.com/office/powerpoint/2010/main" val="37892049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Invention" TargetMode="External"/><Relationship Id="rId4" Type="http://schemas.openxmlformats.org/officeDocument/2006/relationships/hyperlink" Target="https://en.wikipedia.org/wiki/Telegraphy" TargetMode="External"/><Relationship Id="rId5" Type="http://schemas.openxmlformats.org/officeDocument/2006/relationships/hyperlink" Target="https://en.wikipedia.org/wiki/Morse_code"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Abraham_Lincoln" TargetMode="External"/><Relationship Id="rId4" Type="http://schemas.openxmlformats.org/officeDocument/2006/relationships/hyperlink" Target="https://en.wikipedia.org/wiki/Republican_Party_(United_States)" TargetMode="External"/><Relationship Id="rId5" Type="http://schemas.openxmlformats.org/officeDocument/2006/relationships/hyperlink" Target="https://en.wikipedia.org/wiki/United_States_Senate" TargetMode="External"/><Relationship Id="rId6" Type="http://schemas.openxmlformats.org/officeDocument/2006/relationships/hyperlink" Target="https://en.wikipedia.org/wiki/Illinois" TargetMode="External"/><Relationship Id="rId7" Type="http://schemas.openxmlformats.org/officeDocument/2006/relationships/hyperlink" Target="https://en.wikipedia.org/wiki/Stephen_Douglas" TargetMode="External"/><Relationship Id="rId8" Type="http://schemas.openxmlformats.org/officeDocument/2006/relationships/hyperlink" Target="https://en.wikipedia.org/wiki/Democratic_Party_(United_States)" TargetMode="External"/><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“America’s first true “spaceman”</a:t>
            </a:r>
          </a:p>
          <a:p>
            <a:r>
              <a:rPr lang="en-US" dirty="0" smtClean="0"/>
              <a:t>contributed to the </a:t>
            </a:r>
            <a:r>
              <a:rPr lang="en-US" dirty="0" smtClean="0">
                <a:hlinkClick r:id="rId3" tooltip="Invention"/>
              </a:rPr>
              <a:t>invention</a:t>
            </a:r>
            <a:r>
              <a:rPr lang="en-US" dirty="0" smtClean="0"/>
              <a:t> of a single-wire </a:t>
            </a:r>
          </a:p>
          <a:p>
            <a:r>
              <a:rPr lang="en-US" dirty="0" smtClean="0">
                <a:hlinkClick r:id="rId4" tooltip="Telegraphy"/>
              </a:rPr>
              <a:t>telegraph</a:t>
            </a:r>
            <a:r>
              <a:rPr lang="en-US" dirty="0" smtClean="0"/>
              <a:t> system based on European telegraphs.</a:t>
            </a:r>
            <a:br>
              <a:rPr lang="en-US" dirty="0" smtClean="0"/>
            </a:br>
            <a:r>
              <a:rPr lang="en-US" dirty="0" smtClean="0"/>
              <a:t>(1836)</a:t>
            </a:r>
          </a:p>
          <a:p>
            <a:endParaRPr lang="en-US" dirty="0" smtClean="0"/>
          </a:p>
          <a:p>
            <a:endParaRPr lang="en-US" dirty="0" smtClean="0"/>
          </a:p>
          <a:p>
            <a:r>
              <a:rPr lang="en-US" dirty="0" smtClean="0">
                <a:hlinkClick r:id="rId5" tooltip="Morse code"/>
              </a:rPr>
              <a:t>Morse code</a:t>
            </a:r>
            <a:r>
              <a:rPr lang="en-US" dirty="0" smtClean="0"/>
              <a:t>, which he developed, would become</a:t>
            </a:r>
          </a:p>
          <a:p>
            <a:r>
              <a:rPr lang="en-US" dirty="0" smtClean="0"/>
              <a:t> the primary language of telegraphy in the world</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3</a:t>
            </a:fld>
            <a:endParaRPr lang="en-US"/>
          </a:p>
        </p:txBody>
      </p:sp>
    </p:spTree>
    <p:extLst>
      <p:ext uri="{BB962C8B-B14F-4D97-AF65-F5344CB8AC3E}">
        <p14:creationId xmlns:p14="http://schemas.microsoft.com/office/powerpoint/2010/main" val="252651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Creates media that is…</a:t>
            </a:r>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5</a:t>
            </a:fld>
            <a:endParaRPr lang="en-US"/>
          </a:p>
        </p:txBody>
      </p:sp>
    </p:spTree>
    <p:extLst>
      <p:ext uri="{BB962C8B-B14F-4D97-AF65-F5344CB8AC3E}">
        <p14:creationId xmlns:p14="http://schemas.microsoft.com/office/powerpoint/2010/main" val="123301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Brown August</a:t>
            </a:r>
            <a:r>
              <a:rPr lang="en-US" baseline="0" dirty="0" smtClean="0"/>
              <a:t> 2014  </a:t>
            </a:r>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12</a:t>
            </a:fld>
            <a:endParaRPr lang="en-US"/>
          </a:p>
        </p:txBody>
      </p:sp>
    </p:spTree>
    <p:extLst>
      <p:ext uri="{BB962C8B-B14F-4D97-AF65-F5344CB8AC3E}">
        <p14:creationId xmlns:p14="http://schemas.microsoft.com/office/powerpoint/2010/main" val="171531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Baltimore April</a:t>
            </a:r>
            <a:r>
              <a:rPr lang="en-US" baseline="0" dirty="0" smtClean="0"/>
              <a:t> Freddy Gray </a:t>
            </a:r>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14</a:t>
            </a:fld>
            <a:endParaRPr lang="en-US"/>
          </a:p>
        </p:txBody>
      </p:sp>
    </p:spTree>
    <p:extLst>
      <p:ext uri="{BB962C8B-B14F-4D97-AF65-F5344CB8AC3E}">
        <p14:creationId xmlns:p14="http://schemas.microsoft.com/office/powerpoint/2010/main" val="269032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not problematic </a:t>
            </a:r>
          </a:p>
          <a:p>
            <a:r>
              <a:rPr lang="en-US" dirty="0" smtClean="0"/>
              <a:t>We are not fully conscious of its status and its influence on our ways of knowing </a:t>
            </a:r>
          </a:p>
          <a:p>
            <a:r>
              <a:rPr lang="en-US" baseline="0" dirty="0" smtClean="0"/>
              <a:t>Unless we look at it with a critical eye </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17</a:t>
            </a:fld>
            <a:endParaRPr lang="en-US"/>
          </a:p>
        </p:txBody>
      </p:sp>
    </p:spTree>
    <p:extLst>
      <p:ext uri="{BB962C8B-B14F-4D97-AF65-F5344CB8AC3E}">
        <p14:creationId xmlns:p14="http://schemas.microsoft.com/office/powerpoint/2010/main" val="265511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have so thoroughly accepted its definitions of truth, knowledge, and, reality that irrelevance seems to us to be filled with import and incoherence seems eminently sane</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18</a:t>
            </a:fld>
            <a:endParaRPr lang="en-US"/>
          </a:p>
        </p:txBody>
      </p:sp>
    </p:spTree>
    <p:extLst>
      <p:ext uri="{BB962C8B-B14F-4D97-AF65-F5344CB8AC3E}">
        <p14:creationId xmlns:p14="http://schemas.microsoft.com/office/powerpoint/2010/main" val="306680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Statements and events must be perceived as interrelated aspects of a continuous and coherent context in order for those contradictions to be perceived </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29</a:t>
            </a:fld>
            <a:endParaRPr lang="en-US"/>
          </a:p>
        </p:txBody>
      </p:sp>
    </p:spTree>
    <p:extLst>
      <p:ext uri="{BB962C8B-B14F-4D97-AF65-F5344CB8AC3E}">
        <p14:creationId xmlns:p14="http://schemas.microsoft.com/office/powerpoint/2010/main" val="153863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went home</a:t>
            </a:r>
            <a:r>
              <a:rPr lang="en-US" baseline="0" dirty="0" smtClean="0"/>
              <a:t>, had dinner, and came back for </a:t>
            </a:r>
            <a:r>
              <a:rPr lang="en-US" baseline="0" dirty="0" smtClean="0"/>
              <a:t>Lincoln’s </a:t>
            </a:r>
            <a:r>
              <a:rPr lang="en-US" baseline="0" dirty="0" smtClean="0"/>
              <a:t>4 hour rebuttal! That was the first of seven debates ALL THAT LONG! Who are these people who watched these DEBATES?! THEY WEREN”T EVEN PRESIDENTIAL DEBATES!!!! People watching this were people who regarded them as essential to their own political education</a:t>
            </a:r>
            <a:r>
              <a:rPr lang="en-US" baseline="0" dirty="0" smtClean="0"/>
              <a:t>!</a:t>
            </a:r>
          </a:p>
          <a:p>
            <a:r>
              <a:rPr lang="en-US" sz="1200" b="0" i="0" kern="1200" dirty="0" smtClean="0">
                <a:solidFill>
                  <a:schemeClr val="tx1"/>
                </a:solidFill>
                <a:effectLst/>
                <a:latin typeface="+mn-lt"/>
                <a:ea typeface="+mn-ea"/>
                <a:cs typeface="+mn-cs"/>
              </a:rPr>
              <a:t>The critical issues dividing the nation--slavery versus free labor, popular sovereignty, and the legal and political status of black Americans --were brought into sharp focus in a series of dramatic debates during the 1858 election campaign for U.S. senator from Illinois. The campaign pitted a little-known lawyer from Springfield named Abraham Lincoln against Senator Stephen A. Douglas, the front runner for the Democratic presidential nomination in 1860.</a:t>
            </a:r>
            <a:endParaRPr lang="en-US" baseline="0" dirty="0" smtClean="0"/>
          </a:p>
          <a:p>
            <a:r>
              <a:rPr lang="en-US" baseline="0" dirty="0" smtClean="0"/>
              <a:t> </a:t>
            </a:r>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Lincoln–Douglas Debates of 1858</a:t>
            </a:r>
            <a:r>
              <a:rPr lang="en-US" sz="1200" b="0" i="0" kern="1200" dirty="0" smtClean="0">
                <a:solidFill>
                  <a:schemeClr val="tx1"/>
                </a:solidFill>
                <a:effectLst/>
                <a:latin typeface="+mn-lt"/>
                <a:ea typeface="+mn-ea"/>
                <a:cs typeface="+mn-cs"/>
              </a:rPr>
              <a:t> (also known as The Great Debates of 1858) were a series of seven debates between </a:t>
            </a:r>
            <a:r>
              <a:rPr lang="en-US" sz="1200" b="0" i="0" u="none" strike="noStrike" kern="1200" dirty="0" smtClean="0">
                <a:solidFill>
                  <a:schemeClr val="tx1"/>
                </a:solidFill>
                <a:effectLst/>
                <a:latin typeface="+mn-lt"/>
                <a:ea typeface="+mn-ea"/>
                <a:cs typeface="+mn-cs"/>
                <a:hlinkClick r:id="rId3" tooltip="Abraham Lincoln"/>
              </a:rPr>
              <a:t>Abraham Lincoln</a:t>
            </a:r>
            <a:r>
              <a:rPr lang="en-US" sz="1200" b="0" i="0" kern="120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hlinkClick r:id="rId4" tooltip="Republican Party (United States)"/>
              </a:rPr>
              <a:t>Republican</a:t>
            </a:r>
            <a:r>
              <a:rPr lang="en-US" sz="1200" b="0" i="0" kern="1200" dirty="0" smtClean="0">
                <a:solidFill>
                  <a:schemeClr val="tx1"/>
                </a:solidFill>
                <a:effectLst/>
                <a:latin typeface="+mn-lt"/>
                <a:ea typeface="+mn-ea"/>
                <a:cs typeface="+mn-cs"/>
              </a:rPr>
              <a:t> candidate for the </a:t>
            </a:r>
            <a:r>
              <a:rPr lang="en-US" sz="1200" b="0" i="0" u="none" strike="noStrike" kern="1200" dirty="0" smtClean="0">
                <a:solidFill>
                  <a:schemeClr val="tx1"/>
                </a:solidFill>
                <a:effectLst/>
                <a:latin typeface="+mn-lt"/>
                <a:ea typeface="+mn-ea"/>
                <a:cs typeface="+mn-cs"/>
                <a:hlinkClick r:id="rId5" tooltip="United States Senate"/>
              </a:rPr>
              <a:t>United States Senate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from</a:t>
            </a:r>
            <a:r>
              <a:rPr lang="en-US" sz="1200" b="0" i="0" u="none" strike="noStrike" kern="1200" dirty="0" err="1" smtClean="0">
                <a:solidFill>
                  <a:schemeClr val="tx1"/>
                </a:solidFill>
                <a:effectLst/>
                <a:latin typeface="+mn-lt"/>
                <a:ea typeface="+mn-ea"/>
                <a:cs typeface="+mn-cs"/>
                <a:hlinkClick r:id="rId6" tooltip="Illinois"/>
              </a:rPr>
              <a:t>Illinois</a:t>
            </a:r>
            <a:r>
              <a:rPr lang="en-US" sz="1200" b="0" i="0" kern="1200" dirty="0" smtClean="0">
                <a:solidFill>
                  <a:schemeClr val="tx1"/>
                </a:solidFill>
                <a:effectLst/>
                <a:latin typeface="+mn-lt"/>
                <a:ea typeface="+mn-ea"/>
                <a:cs typeface="+mn-cs"/>
              </a:rPr>
              <a:t>, and incumbent Senator </a:t>
            </a:r>
            <a:r>
              <a:rPr lang="en-US" sz="1200" b="0" i="0" u="none" strike="noStrike" kern="1200" dirty="0" smtClean="0">
                <a:solidFill>
                  <a:schemeClr val="tx1"/>
                </a:solidFill>
                <a:effectLst/>
                <a:latin typeface="+mn-lt"/>
                <a:ea typeface="+mn-ea"/>
                <a:cs typeface="+mn-cs"/>
                <a:hlinkClick r:id="rId7" tooltip="Stephen Douglas"/>
              </a:rPr>
              <a:t>Stephen Douglas</a:t>
            </a:r>
            <a:r>
              <a:rPr lang="en-US" sz="1200" b="0" i="0" kern="120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hlinkClick r:id="rId8" tooltip="Democratic Party (United States)"/>
              </a:rPr>
              <a:t>Democratic Party</a:t>
            </a:r>
            <a:r>
              <a:rPr lang="en-US" sz="1200" b="0" i="0" kern="1200" dirty="0" smtClean="0">
                <a:solidFill>
                  <a:schemeClr val="tx1"/>
                </a:solidFill>
                <a:effectLst/>
                <a:latin typeface="+mn-lt"/>
                <a:ea typeface="+mn-ea"/>
                <a:cs typeface="+mn-cs"/>
              </a:rPr>
              <a:t> candidate. </a:t>
            </a:r>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30</a:t>
            </a:fld>
            <a:endParaRPr lang="en-US"/>
          </a:p>
        </p:txBody>
      </p:sp>
    </p:spTree>
    <p:extLst>
      <p:ext uri="{BB962C8B-B14F-4D97-AF65-F5344CB8AC3E}">
        <p14:creationId xmlns:p14="http://schemas.microsoft.com/office/powerpoint/2010/main" val="53494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Portugal had one of the worst drug problems in Europe, with 1 percent of the population addicted to heroin. They had tried a drug war, and the problem just kept getting worse. So they decided to do something radically different. They resolved to decriminalize all drugs, and transfer all the money they used to spend on arresting and jailing drug addicts, and spend it instead on reconnecting them -- to their own feelings, and to the wider society. The most crucial step is to get them secure housing, and subsidized jobs so they have a purpose in life, and something to get out of bed for. I watched as they are helped, in warm and welcoming clinics, to learn how to reconnect with their feelings, after years of trauma and stunning them into silence with drugs. </a:t>
            </a:r>
          </a:p>
          <a:p>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41</a:t>
            </a:fld>
            <a:endParaRPr lang="en-US"/>
          </a:p>
        </p:txBody>
      </p:sp>
    </p:spTree>
    <p:extLst>
      <p:ext uri="{BB962C8B-B14F-4D97-AF65-F5344CB8AC3E}">
        <p14:creationId xmlns:p14="http://schemas.microsoft.com/office/powerpoint/2010/main" val="480918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8A1DA4-7F66-7143-9C91-50B0351E9C53}"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1DA4-7F66-7143-9C91-50B0351E9C53}"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1DA4-7F66-7143-9C91-50B0351E9C53}"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1DA4-7F66-7143-9C91-50B0351E9C53}"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8A1DA4-7F66-7143-9C91-50B0351E9C53}"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8A1DA4-7F66-7143-9C91-50B0351E9C53}" type="datetimeFigureOut">
              <a:rPr lang="en-US" smtClean="0"/>
              <a:t>2/18/16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8A1DA4-7F66-7143-9C91-50B0351E9C53}" type="datetimeFigureOut">
              <a:rPr lang="en-US" smtClean="0"/>
              <a:t>2/18/16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8A1DA4-7F66-7143-9C91-50B0351E9C53}" type="datetimeFigureOut">
              <a:rPr lang="en-US" smtClean="0"/>
              <a:t>2/18/16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A1DA4-7F66-7143-9C91-50B0351E9C53}" type="datetimeFigureOut">
              <a:rPr lang="en-US" smtClean="0"/>
              <a:t>2/18/16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8A1DA4-7F66-7143-9C91-50B0351E9C53}" type="datetimeFigureOut">
              <a:rPr lang="en-US" smtClean="0"/>
              <a:t>2/18/16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6DAF0-BFC3-FC4B-A64F-D3708788839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18A1DA4-7F66-7143-9C91-50B0351E9C53}" type="datetimeFigureOut">
              <a:rPr lang="en-US" smtClean="0"/>
              <a:t>2/18/16</a:t>
            </a:fld>
            <a:endParaRPr lang="en-US"/>
          </a:p>
        </p:txBody>
      </p:sp>
      <p:sp>
        <p:nvSpPr>
          <p:cNvPr id="9" name="Slide Number Placeholder 8"/>
          <p:cNvSpPr>
            <a:spLocks noGrp="1"/>
          </p:cNvSpPr>
          <p:nvPr>
            <p:ph type="sldNum" sz="quarter" idx="11"/>
          </p:nvPr>
        </p:nvSpPr>
        <p:spPr/>
        <p:txBody>
          <a:bodyPr/>
          <a:lstStyle/>
          <a:p>
            <a:fld id="{E7E6DAF0-BFC3-FC4B-A64F-D3708788839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7E6DAF0-BFC3-FC4B-A64F-D3708788839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18A1DA4-7F66-7143-9C91-50B0351E9C53}" type="datetimeFigureOut">
              <a:rPr lang="en-US" smtClean="0"/>
              <a:t>2/18/16</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en.wikipedia.org/wiki/Morse_code"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uffingtonpost.com/johann-hari/the-real-cause-of-addicti_b_6506936.html" TargetMode="External"/><Relationship Id="rId3" Type="http://schemas.openxmlformats.org/officeDocument/2006/relationships/hyperlink" Target="https://www.youtube.com/watch?v=7kS72J5Nlm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rucekalexander.com/articles-speeches/277-rise-and-fall-of-the-official-view-of-addiction-6" TargetMode="Externa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Comparisons </a:t>
            </a:r>
            <a:endParaRPr lang="en-US" dirty="0"/>
          </a:p>
        </p:txBody>
      </p:sp>
      <p:sp>
        <p:nvSpPr>
          <p:cNvPr id="3" name="Content Placeholder 2"/>
          <p:cNvSpPr>
            <a:spLocks noGrp="1"/>
          </p:cNvSpPr>
          <p:nvPr>
            <p:ph idx="1"/>
          </p:nvPr>
        </p:nvSpPr>
        <p:spPr/>
        <p:txBody>
          <a:bodyPr/>
          <a:lstStyle/>
          <a:p>
            <a:r>
              <a:rPr lang="en-US" dirty="0" smtClean="0"/>
              <a:t>Criticism of a TV mind vs. a typographic mind (Postman)</a:t>
            </a:r>
          </a:p>
          <a:p>
            <a:r>
              <a:rPr lang="en-US" dirty="0" smtClean="0"/>
              <a:t>TV as a way to communicate context and complexity when print journalism no longer can (The Wire) </a:t>
            </a:r>
          </a:p>
          <a:p>
            <a:r>
              <a:rPr lang="en-US" dirty="0" smtClean="0"/>
              <a:t>Radio program that seems like long-form journalism, but is actually crime storytelling.  (Serial) </a:t>
            </a:r>
            <a:endParaRPr lang="en-US" dirty="0"/>
          </a:p>
        </p:txBody>
      </p:sp>
    </p:spTree>
    <p:extLst>
      <p:ext uri="{BB962C8B-B14F-4D97-AF65-F5344CB8AC3E}">
        <p14:creationId xmlns:p14="http://schemas.microsoft.com/office/powerpoint/2010/main" val="1022622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Arial"/>
              <a:buChar char="•"/>
            </a:pPr>
            <a:r>
              <a:rPr lang="en-US" sz="3200" dirty="0" smtClean="0"/>
              <a:t>Limited historical perspective</a:t>
            </a:r>
          </a:p>
          <a:p>
            <a:pPr marL="457200" indent="-457200">
              <a:buFont typeface="Arial"/>
              <a:buChar char="•"/>
            </a:pPr>
            <a:r>
              <a:rPr lang="en-US" sz="3200" dirty="0" smtClean="0"/>
              <a:t>Context</a:t>
            </a:r>
          </a:p>
          <a:p>
            <a:pPr marL="457200" indent="-457200">
              <a:buFont typeface="Arial"/>
              <a:buChar char="•"/>
            </a:pPr>
            <a:r>
              <a:rPr lang="en-US" sz="3200" dirty="0" smtClean="0"/>
              <a:t>Implications</a:t>
            </a:r>
          </a:p>
          <a:p>
            <a:pPr marL="457200" indent="-457200">
              <a:buFont typeface="Arial"/>
              <a:buChar char="•"/>
            </a:pPr>
            <a:r>
              <a:rPr lang="en-US" sz="3200" dirty="0" smtClean="0"/>
              <a:t>Background</a:t>
            </a:r>
          </a:p>
          <a:p>
            <a:pPr marL="457200" indent="-457200">
              <a:buFont typeface="Arial"/>
              <a:buChar char="•"/>
            </a:pPr>
            <a:r>
              <a:rPr lang="en-US" sz="3200" dirty="0" smtClean="0"/>
              <a:t>Connections </a:t>
            </a:r>
            <a:endParaRPr lang="en-US" sz="3200" dirty="0"/>
          </a:p>
        </p:txBody>
      </p:sp>
    </p:spTree>
    <p:extLst>
      <p:ext uri="{BB962C8B-B14F-4D97-AF65-F5344CB8AC3E}">
        <p14:creationId xmlns:p14="http://schemas.microsoft.com/office/powerpoint/2010/main" val="1475781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Photography</a:t>
            </a:r>
            <a:endParaRPr lang="en-US" dirty="0"/>
          </a:p>
        </p:txBody>
      </p:sp>
      <p:sp>
        <p:nvSpPr>
          <p:cNvPr id="3" name="Content Placeholder 2"/>
          <p:cNvSpPr>
            <a:spLocks noGrp="1"/>
          </p:cNvSpPr>
          <p:nvPr>
            <p:ph idx="1"/>
          </p:nvPr>
        </p:nvSpPr>
        <p:spPr>
          <a:xfrm>
            <a:off x="221002" y="1767369"/>
            <a:ext cx="7856198" cy="4110390"/>
          </a:xfrm>
        </p:spPr>
        <p:txBody>
          <a:bodyPr/>
          <a:lstStyle/>
          <a:p>
            <a:r>
              <a:rPr lang="en-US" dirty="0" smtClean="0"/>
              <a:t>A world of fact, not of dispute</a:t>
            </a:r>
          </a:p>
          <a:p>
            <a:r>
              <a:rPr lang="en-US" dirty="0" smtClean="0"/>
              <a:t>“A world of photography implies that we know about the world if we accept it as the camera records it”  </a:t>
            </a:r>
          </a:p>
          <a:p>
            <a:r>
              <a:rPr lang="en-US" dirty="0" smtClean="0"/>
              <a:t>“all borders seem arbitrary.  Anything can be separated. Can be made discontinuous from anything else: All that is necessary is to frame the subject differently”</a:t>
            </a:r>
          </a:p>
          <a:p>
            <a:endParaRPr lang="en-US" dirty="0"/>
          </a:p>
          <a:p>
            <a:r>
              <a:rPr lang="en-US" dirty="0" smtClean="0"/>
              <a:t>--Susan Sontag </a:t>
            </a:r>
            <a:endParaRPr lang="en-US" dirty="0"/>
          </a:p>
        </p:txBody>
      </p:sp>
    </p:spTree>
    <p:extLst>
      <p:ext uri="{BB962C8B-B14F-4D97-AF65-F5344CB8AC3E}">
        <p14:creationId xmlns:p14="http://schemas.microsoft.com/office/powerpoint/2010/main" val="1757266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22739" r="-22739"/>
          <a:stretch>
            <a:fillRect/>
          </a:stretch>
        </p:blipFill>
        <p:spPr>
          <a:xfrm>
            <a:off x="-249238" y="784225"/>
            <a:ext cx="9393238" cy="5391150"/>
          </a:xfrm>
        </p:spPr>
      </p:pic>
      <p:sp>
        <p:nvSpPr>
          <p:cNvPr id="2" name="TextBox 1"/>
          <p:cNvSpPr txBox="1"/>
          <p:nvPr/>
        </p:nvSpPr>
        <p:spPr>
          <a:xfrm>
            <a:off x="1250566" y="414893"/>
            <a:ext cx="1049273" cy="369332"/>
          </a:xfrm>
          <a:prstGeom prst="rect">
            <a:avLst/>
          </a:prstGeom>
          <a:noFill/>
        </p:spPr>
        <p:txBody>
          <a:bodyPr wrap="none" rtlCol="0">
            <a:spAutoFit/>
          </a:bodyPr>
          <a:lstStyle/>
          <a:p>
            <a:r>
              <a:rPr lang="en-US" dirty="0" smtClean="0"/>
              <a:t>Ferguson</a:t>
            </a:r>
            <a:endParaRPr lang="en-US" dirty="0"/>
          </a:p>
        </p:txBody>
      </p:sp>
    </p:spTree>
    <p:extLst>
      <p:ext uri="{BB962C8B-B14F-4D97-AF65-F5344CB8AC3E}">
        <p14:creationId xmlns:p14="http://schemas.microsoft.com/office/powerpoint/2010/main" val="54574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019" b="-1019"/>
          <a:stretch>
            <a:fillRect/>
          </a:stretch>
        </p:blipFill>
        <p:spPr>
          <a:xfrm>
            <a:off x="457200" y="1276350"/>
            <a:ext cx="7620000" cy="4373563"/>
          </a:xfrm>
        </p:spPr>
      </p:pic>
      <p:sp>
        <p:nvSpPr>
          <p:cNvPr id="2" name="TextBox 1"/>
          <p:cNvSpPr txBox="1"/>
          <p:nvPr/>
        </p:nvSpPr>
        <p:spPr>
          <a:xfrm>
            <a:off x="457200" y="975291"/>
            <a:ext cx="1049273" cy="369332"/>
          </a:xfrm>
          <a:prstGeom prst="rect">
            <a:avLst/>
          </a:prstGeom>
          <a:noFill/>
        </p:spPr>
        <p:txBody>
          <a:bodyPr wrap="none" rtlCol="0">
            <a:spAutoFit/>
          </a:bodyPr>
          <a:lstStyle/>
          <a:p>
            <a:r>
              <a:rPr lang="en-US" dirty="0" smtClean="0"/>
              <a:t>Ferguson</a:t>
            </a:r>
            <a:endParaRPr lang="en-US" dirty="0"/>
          </a:p>
        </p:txBody>
      </p:sp>
    </p:spTree>
    <p:extLst>
      <p:ext uri="{BB962C8B-B14F-4D97-AF65-F5344CB8AC3E}">
        <p14:creationId xmlns:p14="http://schemas.microsoft.com/office/powerpoint/2010/main" val="3746854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201145_10205908615288173_9049746009155167417_o.jpg"/>
          <p:cNvPicPr>
            <a:picLocks noGrp="1" noChangeAspect="1"/>
          </p:cNvPicPr>
          <p:nvPr>
            <p:ph idx="1"/>
          </p:nvPr>
        </p:nvPicPr>
        <p:blipFill>
          <a:blip r:embed="rId3">
            <a:extLst>
              <a:ext uri="{28A0092B-C50C-407E-A947-70E740481C1C}">
                <a14:useLocalDpi xmlns:a14="http://schemas.microsoft.com/office/drawing/2010/main" val="0"/>
              </a:ext>
            </a:extLst>
          </a:blip>
          <a:srcRect l="-15336" r="-15336"/>
          <a:stretch>
            <a:fillRect/>
          </a:stretch>
        </p:blipFill>
        <p:spPr>
          <a:xfrm>
            <a:off x="-1060480" y="1172000"/>
            <a:ext cx="9240067" cy="5303414"/>
          </a:xfrm>
        </p:spPr>
      </p:pic>
      <p:sp>
        <p:nvSpPr>
          <p:cNvPr id="2" name="TextBox 1"/>
          <p:cNvSpPr txBox="1"/>
          <p:nvPr/>
        </p:nvSpPr>
        <p:spPr>
          <a:xfrm>
            <a:off x="355041" y="682728"/>
            <a:ext cx="1103825" cy="369332"/>
          </a:xfrm>
          <a:prstGeom prst="rect">
            <a:avLst/>
          </a:prstGeom>
          <a:noFill/>
        </p:spPr>
        <p:txBody>
          <a:bodyPr wrap="none" rtlCol="0">
            <a:spAutoFit/>
          </a:bodyPr>
          <a:lstStyle/>
          <a:p>
            <a:r>
              <a:rPr lang="en-US" dirty="0" smtClean="0"/>
              <a:t>Baltimore </a:t>
            </a:r>
            <a:endParaRPr lang="en-US" dirty="0"/>
          </a:p>
        </p:txBody>
      </p:sp>
    </p:spTree>
    <p:extLst>
      <p:ext uri="{BB962C8B-B14F-4D97-AF65-F5344CB8AC3E}">
        <p14:creationId xmlns:p14="http://schemas.microsoft.com/office/powerpoint/2010/main" val="3971769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spect_Dies_Baltimore.J42.jpg"/>
          <p:cNvPicPr>
            <a:picLocks noGrp="1" noChangeAspect="1"/>
          </p:cNvPicPr>
          <p:nvPr>
            <p:ph idx="1"/>
          </p:nvPr>
        </p:nvPicPr>
        <p:blipFill>
          <a:blip r:embed="rId2">
            <a:extLst>
              <a:ext uri="{28A0092B-C50C-407E-A947-70E740481C1C}">
                <a14:useLocalDpi xmlns:a14="http://schemas.microsoft.com/office/drawing/2010/main" val="0"/>
              </a:ext>
            </a:extLst>
          </a:blip>
          <a:srcRect t="6805" b="6805"/>
          <a:stretch>
            <a:fillRect/>
          </a:stretch>
        </p:blipFill>
        <p:spPr>
          <a:xfrm>
            <a:off x="0" y="984250"/>
            <a:ext cx="8958686" cy="5141913"/>
          </a:xfrm>
        </p:spPr>
      </p:pic>
      <p:sp>
        <p:nvSpPr>
          <p:cNvPr id="2" name="TextBox 1"/>
          <p:cNvSpPr txBox="1"/>
          <p:nvPr/>
        </p:nvSpPr>
        <p:spPr>
          <a:xfrm>
            <a:off x="0" y="614918"/>
            <a:ext cx="1103825" cy="369332"/>
          </a:xfrm>
          <a:prstGeom prst="rect">
            <a:avLst/>
          </a:prstGeom>
          <a:noFill/>
        </p:spPr>
        <p:txBody>
          <a:bodyPr wrap="none" rtlCol="0">
            <a:spAutoFit/>
          </a:bodyPr>
          <a:lstStyle/>
          <a:p>
            <a:r>
              <a:rPr lang="en-US" dirty="0" smtClean="0"/>
              <a:t>Baltimore </a:t>
            </a:r>
            <a:endParaRPr lang="en-US" dirty="0"/>
          </a:p>
        </p:txBody>
      </p:sp>
    </p:spTree>
    <p:extLst>
      <p:ext uri="{BB962C8B-B14F-4D97-AF65-F5344CB8AC3E}">
        <p14:creationId xmlns:p14="http://schemas.microsoft.com/office/powerpoint/2010/main" val="228558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Photograph and </a:t>
            </a:r>
            <a:r>
              <a:rPr lang="en-US" dirty="0" smtClean="0"/>
              <a:t>Telegraphy</a:t>
            </a:r>
            <a:endParaRPr lang="en-US" dirty="0"/>
          </a:p>
        </p:txBody>
      </p:sp>
      <p:sp>
        <p:nvSpPr>
          <p:cNvPr id="3" name="Content Placeholder 2"/>
          <p:cNvSpPr>
            <a:spLocks noGrp="1"/>
          </p:cNvSpPr>
          <p:nvPr>
            <p:ph idx="1"/>
          </p:nvPr>
        </p:nvSpPr>
        <p:spPr>
          <a:xfrm>
            <a:off x="457200" y="1752600"/>
            <a:ext cx="8564978" cy="2810785"/>
          </a:xfrm>
        </p:spPr>
        <p:txBody>
          <a:bodyPr>
            <a:normAutofit/>
          </a:bodyPr>
          <a:lstStyle/>
          <a:p>
            <a:pPr marL="342900" indent="-342900">
              <a:buFont typeface="Arial"/>
              <a:buChar char="•"/>
            </a:pPr>
            <a:r>
              <a:rPr lang="en-US" dirty="0" smtClean="0"/>
              <a:t>Language that denies interconnectedness</a:t>
            </a:r>
          </a:p>
          <a:p>
            <a:pPr marL="342900" indent="-342900">
              <a:buFont typeface="Arial"/>
              <a:buChar char="•"/>
            </a:pPr>
            <a:r>
              <a:rPr lang="en-US" dirty="0" smtClean="0"/>
              <a:t>Proceeds without context</a:t>
            </a:r>
          </a:p>
          <a:p>
            <a:pPr marL="342900" indent="-342900">
              <a:buFont typeface="Arial"/>
              <a:buChar char="•"/>
            </a:pPr>
            <a:r>
              <a:rPr lang="en-US" dirty="0" smtClean="0"/>
              <a:t>Argues the irrelevance of history</a:t>
            </a:r>
          </a:p>
          <a:p>
            <a:pPr marL="342900" indent="-342900">
              <a:buFont typeface="Arial"/>
              <a:buChar char="•"/>
            </a:pPr>
            <a:r>
              <a:rPr lang="en-US" dirty="0" smtClean="0"/>
              <a:t>Explained nothing </a:t>
            </a:r>
          </a:p>
          <a:p>
            <a:pPr marL="342900" indent="-342900">
              <a:buFont typeface="Arial"/>
              <a:buChar char="•"/>
            </a:pPr>
            <a:r>
              <a:rPr lang="en-US" dirty="0" smtClean="0"/>
              <a:t>Offers fascination in place of complexity and coherence </a:t>
            </a:r>
          </a:p>
          <a:p>
            <a:pPr marL="342900" indent="-342900">
              <a:buFont typeface="Arial"/>
              <a:buChar char="•"/>
            </a:pPr>
            <a:r>
              <a:rPr lang="en-US" dirty="0" smtClean="0"/>
              <a:t>The world created by these media is self contained and like peek-a-boo, endlessly entertaining</a:t>
            </a:r>
          </a:p>
        </p:txBody>
      </p:sp>
    </p:spTree>
    <p:extLst>
      <p:ext uri="{BB962C8B-B14F-4D97-AF65-F5344CB8AC3E}">
        <p14:creationId xmlns:p14="http://schemas.microsoft.com/office/powerpoint/2010/main" val="3054170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TV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Has achieved the status of myth (Roland Barthes)</a:t>
            </a:r>
          </a:p>
          <a:p>
            <a:pPr marL="342900" indent="-342900">
              <a:buFont typeface="Arial"/>
              <a:buChar char="•"/>
            </a:pPr>
            <a:r>
              <a:rPr lang="en-US" dirty="0" smtClean="0"/>
              <a:t>We view it and it helps us understand the world in ways that are not considered “problematic”  </a:t>
            </a:r>
          </a:p>
          <a:p>
            <a:pPr marL="342900" indent="-342900">
              <a:buFont typeface="Arial"/>
              <a:buChar char="•"/>
            </a:pPr>
            <a:r>
              <a:rPr lang="en-US" dirty="0" smtClean="0"/>
              <a:t>The way TV communicates seems natural </a:t>
            </a:r>
          </a:p>
          <a:p>
            <a:pPr marL="342900" indent="-342900">
              <a:buFont typeface="Arial"/>
              <a:buChar char="•"/>
            </a:pPr>
            <a:r>
              <a:rPr lang="en-US" dirty="0" smtClean="0"/>
              <a:t>A myth is a way of thinking so deeply embedded on our consciousness that it is invisible </a:t>
            </a:r>
          </a:p>
          <a:p>
            <a:pPr marL="342900" indent="-342900">
              <a:buFont typeface="Arial"/>
              <a:buChar char="•"/>
            </a:pPr>
            <a:r>
              <a:rPr lang="en-US" dirty="0" smtClean="0"/>
              <a:t>The peek-a-boo world that TV has constructed does not seem strange to us </a:t>
            </a:r>
          </a:p>
          <a:p>
            <a:endParaRPr lang="en-US" dirty="0" smtClean="0"/>
          </a:p>
        </p:txBody>
      </p:sp>
    </p:spTree>
    <p:extLst>
      <p:ext uri="{BB962C8B-B14F-4D97-AF65-F5344CB8AC3E}">
        <p14:creationId xmlns:p14="http://schemas.microsoft.com/office/powerpoint/2010/main" val="58311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402550" cy="1235496"/>
          </a:xfrm>
        </p:spPr>
        <p:txBody>
          <a:bodyPr>
            <a:normAutofit fontScale="90000"/>
          </a:bodyPr>
          <a:lstStyle/>
          <a:p>
            <a:r>
              <a:rPr lang="en-US" dirty="0" smtClean="0"/>
              <a:t>Results</a:t>
            </a:r>
            <a:br>
              <a:rPr lang="en-US" dirty="0" smtClean="0"/>
            </a:br>
            <a:r>
              <a:rPr lang="en-US" dirty="0" smtClean="0"/>
              <a:t> (according to Postman)</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Adjustment to the epistemology of TV </a:t>
            </a:r>
            <a:endParaRPr lang="en-US" dirty="0"/>
          </a:p>
          <a:p>
            <a:pPr marL="342900" indent="-342900">
              <a:buFont typeface="Arial"/>
              <a:buChar char="•"/>
            </a:pPr>
            <a:r>
              <a:rPr lang="en-US" dirty="0" smtClean="0"/>
              <a:t>Irrelevance seems important and incoherence sane</a:t>
            </a:r>
          </a:p>
          <a:p>
            <a:pPr marL="342900" indent="-342900">
              <a:buFont typeface="Arial"/>
              <a:buChar char="•"/>
            </a:pPr>
            <a:r>
              <a:rPr lang="en-US" dirty="0" smtClean="0"/>
              <a:t>TV speaks in one consistent voice (entertainment)</a:t>
            </a:r>
          </a:p>
          <a:p>
            <a:pPr marL="342900" indent="-342900">
              <a:buFont typeface="Arial"/>
              <a:buChar char="•"/>
            </a:pPr>
            <a:r>
              <a:rPr lang="en-US" dirty="0" smtClean="0"/>
              <a:t>Transforming our culture into one vast arena for show business</a:t>
            </a:r>
          </a:p>
          <a:p>
            <a:pPr marL="342900" indent="-342900">
              <a:buFont typeface="Arial"/>
              <a:buChar char="•"/>
            </a:pPr>
            <a:r>
              <a:rPr lang="en-US" dirty="0" smtClean="0"/>
              <a:t>Attacks literate culture </a:t>
            </a:r>
            <a:endParaRPr lang="en-US" dirty="0"/>
          </a:p>
        </p:txBody>
      </p:sp>
    </p:spTree>
    <p:extLst>
      <p:ext uri="{BB962C8B-B14F-4D97-AF65-F5344CB8AC3E}">
        <p14:creationId xmlns:p14="http://schemas.microsoft.com/office/powerpoint/2010/main" val="3634239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Postman claims: Television has made entertainment itself the natural format for the representation of all experience </a:t>
            </a:r>
            <a:endParaRPr lang="en-US" sz="3600" dirty="0"/>
          </a:p>
        </p:txBody>
      </p:sp>
    </p:spTree>
    <p:extLst>
      <p:ext uri="{BB962C8B-B14F-4D97-AF65-F5344CB8AC3E}">
        <p14:creationId xmlns:p14="http://schemas.microsoft.com/office/powerpoint/2010/main" val="3047282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0099" y="2339746"/>
            <a:ext cx="7620000" cy="4373563"/>
          </a:xfrm>
        </p:spPr>
        <p:txBody>
          <a:bodyPr/>
          <a:lstStyle/>
          <a:p>
            <a:r>
              <a:rPr lang="en-US" dirty="0" smtClean="0"/>
              <a:t>Serious Television is a contradiction of terms </a:t>
            </a:r>
          </a:p>
          <a:p>
            <a:r>
              <a:rPr lang="en-US" dirty="0" smtClean="0"/>
              <a:t>Transforms culture into show business</a:t>
            </a:r>
          </a:p>
          <a:p>
            <a:r>
              <a:rPr lang="en-US" dirty="0" smtClean="0"/>
              <a:t>Attacks literate culture </a:t>
            </a:r>
          </a:p>
          <a:p>
            <a:r>
              <a:rPr lang="en-US" dirty="0" smtClean="0"/>
              <a:t>Makes entertainment itself the natural format for the representation of all experience </a:t>
            </a:r>
          </a:p>
          <a:p>
            <a:endParaRPr lang="en-US" dirty="0"/>
          </a:p>
          <a:p>
            <a:endParaRPr lang="en-US" dirty="0"/>
          </a:p>
        </p:txBody>
      </p:sp>
      <p:sp>
        <p:nvSpPr>
          <p:cNvPr id="2" name="TextBox 1"/>
          <p:cNvSpPr txBox="1"/>
          <p:nvPr/>
        </p:nvSpPr>
        <p:spPr>
          <a:xfrm>
            <a:off x="457200" y="1310837"/>
            <a:ext cx="7503901" cy="769441"/>
          </a:xfrm>
          <a:prstGeom prst="rect">
            <a:avLst/>
          </a:prstGeom>
          <a:noFill/>
        </p:spPr>
        <p:txBody>
          <a:bodyPr wrap="square" rtlCol="0">
            <a:spAutoFit/>
          </a:bodyPr>
          <a:lstStyle/>
          <a:p>
            <a:r>
              <a:rPr lang="en-US" sz="4400" dirty="0" smtClean="0"/>
              <a:t>Postman’s view on TV </a:t>
            </a:r>
            <a:endParaRPr lang="en-US" sz="4400" dirty="0"/>
          </a:p>
        </p:txBody>
      </p:sp>
    </p:spTree>
    <p:extLst>
      <p:ext uri="{BB962C8B-B14F-4D97-AF65-F5344CB8AC3E}">
        <p14:creationId xmlns:p14="http://schemas.microsoft.com/office/powerpoint/2010/main" val="3662880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95" y="648897"/>
            <a:ext cx="5791200" cy="1371600"/>
          </a:xfrm>
        </p:spPr>
        <p:txBody>
          <a:bodyPr>
            <a:normAutofit fontScale="90000"/>
          </a:bodyPr>
          <a:lstStyle/>
          <a:p>
            <a:r>
              <a:rPr lang="en-US" dirty="0" smtClean="0"/>
              <a:t>Are Meet the Press</a:t>
            </a:r>
            <a:r>
              <a:rPr lang="en-US" dirty="0"/>
              <a:t>,</a:t>
            </a:r>
            <a:r>
              <a:rPr lang="en-US" dirty="0" smtClean="0"/>
              <a:t> Charlie Rose or Bill Moyers callbacks to literate culture?</a:t>
            </a:r>
            <a:endParaRPr lang="en-US" dirty="0"/>
          </a:p>
        </p:txBody>
      </p:sp>
      <p:sp>
        <p:nvSpPr>
          <p:cNvPr id="3" name="Content Placeholder 2"/>
          <p:cNvSpPr>
            <a:spLocks noGrp="1"/>
          </p:cNvSpPr>
          <p:nvPr>
            <p:ph idx="1"/>
          </p:nvPr>
        </p:nvSpPr>
        <p:spPr>
          <a:xfrm>
            <a:off x="264795" y="3002603"/>
            <a:ext cx="3236957" cy="3124134"/>
          </a:xfrm>
        </p:spPr>
        <p:txBody>
          <a:bodyPr/>
          <a:lstStyle/>
          <a:p>
            <a:pPr marL="342900" indent="-342900">
              <a:buFont typeface="Arial"/>
              <a:buChar char="•"/>
            </a:pPr>
            <a:r>
              <a:rPr lang="en-US" dirty="0" smtClean="0"/>
              <a:t>These shows do not compete well with entertaining and visual forms </a:t>
            </a:r>
            <a:endParaRPr lang="en-US" dirty="0"/>
          </a:p>
        </p:txBody>
      </p:sp>
      <p:pic>
        <p:nvPicPr>
          <p:cNvPr id="4" name="Picture 3"/>
          <p:cNvPicPr>
            <a:picLocks noChangeAspect="1"/>
          </p:cNvPicPr>
          <p:nvPr/>
        </p:nvPicPr>
        <p:blipFill>
          <a:blip r:embed="rId2"/>
          <a:stretch>
            <a:fillRect/>
          </a:stretch>
        </p:blipFill>
        <p:spPr>
          <a:xfrm>
            <a:off x="3501752" y="3002029"/>
            <a:ext cx="4941843" cy="2779787"/>
          </a:xfrm>
          <a:prstGeom prst="rect">
            <a:avLst/>
          </a:prstGeom>
        </p:spPr>
      </p:pic>
    </p:spTree>
    <p:extLst>
      <p:ext uri="{BB962C8B-B14F-4D97-AF65-F5344CB8AC3E}">
        <p14:creationId xmlns:p14="http://schemas.microsoft.com/office/powerpoint/2010/main" val="2313492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is staged like TV </a:t>
            </a:r>
            <a:endParaRPr lang="en-US" dirty="0"/>
          </a:p>
        </p:txBody>
      </p:sp>
      <p:sp>
        <p:nvSpPr>
          <p:cNvPr id="3" name="Content Placeholder 2"/>
          <p:cNvSpPr>
            <a:spLocks noGrp="1"/>
          </p:cNvSpPr>
          <p:nvPr>
            <p:ph idx="1"/>
          </p:nvPr>
        </p:nvSpPr>
        <p:spPr>
          <a:xfrm>
            <a:off x="457199" y="1752601"/>
            <a:ext cx="8194675" cy="3200400"/>
          </a:xfrm>
        </p:spPr>
        <p:txBody>
          <a:bodyPr/>
          <a:lstStyle/>
          <a:p>
            <a:r>
              <a:rPr lang="en-US" dirty="0" smtClean="0"/>
              <a:t>Religion (Rock-and-Roll Priests)</a:t>
            </a:r>
          </a:p>
          <a:p>
            <a:r>
              <a:rPr lang="en-US" dirty="0" smtClean="0"/>
              <a:t>Politics (Debates have to utilize one-liners—page 97) </a:t>
            </a:r>
          </a:p>
          <a:p>
            <a:r>
              <a:rPr lang="en-US" dirty="0" smtClean="0"/>
              <a:t>Education (Professors who have teaching gimmicks or maybe who show TV in class?)</a:t>
            </a:r>
          </a:p>
          <a:p>
            <a:endParaRPr lang="en-US" dirty="0"/>
          </a:p>
        </p:txBody>
      </p:sp>
    </p:spTree>
    <p:extLst>
      <p:ext uri="{BB962C8B-B14F-4D97-AF65-F5344CB8AC3E}">
        <p14:creationId xmlns:p14="http://schemas.microsoft.com/office/powerpoint/2010/main" val="735364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74188"/>
            <a:ext cx="8607433" cy="4800824"/>
          </a:xfrm>
        </p:spPr>
        <p:txBody>
          <a:bodyPr/>
          <a:lstStyle/>
          <a:p>
            <a:r>
              <a:rPr lang="en-US" dirty="0"/>
              <a:t>Age of Exposition" that defined Typographic America has been replaced by a spectacle that prizes flash and entertainment over substance. Entertainment has become the content of all of our discourse, so that the message itself is less important than the entertainment value of its delivery. </a:t>
            </a:r>
          </a:p>
        </p:txBody>
      </p:sp>
    </p:spTree>
    <p:extLst>
      <p:ext uri="{BB962C8B-B14F-4D97-AF65-F5344CB8AC3E}">
        <p14:creationId xmlns:p14="http://schemas.microsoft.com/office/powerpoint/2010/main" val="2121391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70" y="1079895"/>
            <a:ext cx="8788400" cy="928585"/>
          </a:xfrm>
        </p:spPr>
        <p:txBody>
          <a:bodyPr>
            <a:normAutofit fontScale="90000"/>
          </a:bodyPr>
          <a:lstStyle/>
          <a:p>
            <a:r>
              <a:rPr lang="en-US" dirty="0" smtClean="0"/>
              <a:t>Does the news leave Viewers more confused?</a:t>
            </a:r>
            <a:endParaRPr lang="en-US" dirty="0"/>
          </a:p>
        </p:txBody>
      </p:sp>
      <p:sp>
        <p:nvSpPr>
          <p:cNvPr id="3" name="Content Placeholder 2"/>
          <p:cNvSpPr>
            <a:spLocks noGrp="1"/>
          </p:cNvSpPr>
          <p:nvPr>
            <p:ph idx="1"/>
          </p:nvPr>
        </p:nvSpPr>
        <p:spPr>
          <a:xfrm>
            <a:off x="85170" y="2330027"/>
            <a:ext cx="3708400" cy="4373563"/>
          </a:xfrm>
        </p:spPr>
        <p:txBody>
          <a:bodyPr/>
          <a:lstStyle/>
          <a:p>
            <a:pPr marL="342900" indent="-342900">
              <a:buFont typeface="Arial"/>
              <a:buChar char="•"/>
            </a:pPr>
            <a:r>
              <a:rPr lang="en-US" dirty="0" smtClean="0"/>
              <a:t>Fragments of tragedy and barbarism </a:t>
            </a:r>
          </a:p>
          <a:p>
            <a:pPr marL="342900" indent="-342900">
              <a:buFont typeface="Arial"/>
              <a:buChar char="•"/>
            </a:pPr>
            <a:r>
              <a:rPr lang="en-US" dirty="0" smtClean="0"/>
              <a:t>Good looks and amiability of the cast </a:t>
            </a:r>
          </a:p>
          <a:p>
            <a:pPr marL="342900" indent="-342900">
              <a:buFont typeface="Arial"/>
              <a:buChar char="•"/>
            </a:pPr>
            <a:r>
              <a:rPr lang="en-US" dirty="0" smtClean="0"/>
              <a:t>Exciting music </a:t>
            </a:r>
          </a:p>
          <a:p>
            <a:pPr marL="342900" indent="-342900">
              <a:buFont typeface="Arial"/>
              <a:buChar char="•"/>
            </a:pPr>
            <a:r>
              <a:rPr lang="en-US" dirty="0" smtClean="0"/>
              <a:t>Attractive commercials</a:t>
            </a:r>
          </a:p>
          <a:p>
            <a:endParaRPr lang="en-US" dirty="0"/>
          </a:p>
        </p:txBody>
      </p:sp>
      <p:pic>
        <p:nvPicPr>
          <p:cNvPr id="4" name="Picture 3"/>
          <p:cNvPicPr>
            <a:picLocks noChangeAspect="1"/>
          </p:cNvPicPr>
          <p:nvPr/>
        </p:nvPicPr>
        <p:blipFill>
          <a:blip r:embed="rId2"/>
          <a:stretch>
            <a:fillRect/>
          </a:stretch>
        </p:blipFill>
        <p:spPr>
          <a:xfrm>
            <a:off x="3793570" y="2591659"/>
            <a:ext cx="4451680" cy="2935886"/>
          </a:xfrm>
          <a:prstGeom prst="rect">
            <a:avLst/>
          </a:prstGeom>
        </p:spPr>
      </p:pic>
    </p:spTree>
    <p:extLst>
      <p:ext uri="{BB962C8B-B14F-4D97-AF65-F5344CB8AC3E}">
        <p14:creationId xmlns:p14="http://schemas.microsoft.com/office/powerpoint/2010/main" val="3304583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Shouldn’t we be weeping?</a:t>
            </a:r>
            <a:endParaRPr lang="en-US" dirty="0"/>
          </a:p>
        </p:txBody>
      </p:sp>
      <p:sp>
        <p:nvSpPr>
          <p:cNvPr id="3" name="Content Placeholder 2"/>
          <p:cNvSpPr>
            <a:spLocks noGrp="1"/>
          </p:cNvSpPr>
          <p:nvPr>
            <p:ph idx="1"/>
          </p:nvPr>
        </p:nvSpPr>
        <p:spPr>
          <a:xfrm>
            <a:off x="457200" y="1792504"/>
            <a:ext cx="3679486" cy="5290621"/>
          </a:xfrm>
        </p:spPr>
        <p:txBody>
          <a:bodyPr/>
          <a:lstStyle/>
          <a:p>
            <a:pPr marL="342900" indent="-342900">
              <a:buFont typeface="Arial"/>
              <a:buChar char="•"/>
            </a:pPr>
            <a:r>
              <a:rPr lang="en-US" dirty="0" smtClean="0"/>
              <a:t>Not necessarily when TV news is a format of entertainment and not one of education, reflection, or catharsis</a:t>
            </a:r>
            <a:endParaRPr lang="en-US" dirty="0"/>
          </a:p>
        </p:txBody>
      </p:sp>
      <p:pic>
        <p:nvPicPr>
          <p:cNvPr id="4" name="Picture 3"/>
          <p:cNvPicPr>
            <a:picLocks noChangeAspect="1"/>
          </p:cNvPicPr>
          <p:nvPr/>
        </p:nvPicPr>
        <p:blipFill>
          <a:blip r:embed="rId2"/>
          <a:stretch>
            <a:fillRect/>
          </a:stretch>
        </p:blipFill>
        <p:spPr>
          <a:xfrm>
            <a:off x="4333963" y="1870896"/>
            <a:ext cx="3828873" cy="2608420"/>
          </a:xfrm>
          <a:prstGeom prst="rect">
            <a:avLst/>
          </a:prstGeom>
        </p:spPr>
      </p:pic>
    </p:spTree>
    <p:extLst>
      <p:ext uri="{BB962C8B-B14F-4D97-AF65-F5344CB8AC3E}">
        <p14:creationId xmlns:p14="http://schemas.microsoft.com/office/powerpoint/2010/main" val="11948432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620000" cy="1143000"/>
          </a:xfrm>
        </p:spPr>
        <p:txBody>
          <a:bodyPr/>
          <a:lstStyle/>
          <a:p>
            <a:r>
              <a:rPr lang="en-US" dirty="0" smtClean="0"/>
              <a:t>TV News </a:t>
            </a:r>
            <a:endParaRPr lang="en-US" dirty="0"/>
          </a:p>
        </p:txBody>
      </p:sp>
      <p:sp>
        <p:nvSpPr>
          <p:cNvPr id="3" name="Content Placeholder 2"/>
          <p:cNvSpPr>
            <a:spLocks noGrp="1"/>
          </p:cNvSpPr>
          <p:nvPr>
            <p:ph idx="1"/>
          </p:nvPr>
        </p:nvSpPr>
        <p:spPr>
          <a:xfrm>
            <a:off x="0" y="1333672"/>
            <a:ext cx="8242300" cy="4876800"/>
          </a:xfrm>
        </p:spPr>
        <p:txBody>
          <a:bodyPr/>
          <a:lstStyle/>
          <a:p>
            <a:r>
              <a:rPr lang="en-US" dirty="0" smtClean="0"/>
              <a:t>Has no suggestion that a story has any implication </a:t>
            </a:r>
          </a:p>
          <a:p>
            <a:r>
              <a:rPr lang="en-US" dirty="0" smtClean="0"/>
              <a:t>“Now this” the most horrible news will be followed by commercials </a:t>
            </a:r>
            <a:endParaRPr lang="en-US" dirty="0"/>
          </a:p>
        </p:txBody>
      </p:sp>
    </p:spTree>
    <p:extLst>
      <p:ext uri="{BB962C8B-B14F-4D97-AF65-F5344CB8AC3E}">
        <p14:creationId xmlns:p14="http://schemas.microsoft.com/office/powerpoint/2010/main" val="244758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6237"/>
            <a:ext cx="5791200" cy="1371600"/>
          </a:xfrm>
        </p:spPr>
        <p:txBody>
          <a:bodyPr>
            <a:normAutofit fontScale="90000"/>
          </a:bodyPr>
          <a:lstStyle/>
          <a:p>
            <a:r>
              <a:rPr lang="en-US" dirty="0" smtClean="0"/>
              <a:t>If you do not receive news on TV--</a:t>
            </a:r>
            <a:endParaRPr lang="en-US" dirty="0"/>
          </a:p>
        </p:txBody>
      </p:sp>
      <p:sp>
        <p:nvSpPr>
          <p:cNvPr id="3" name="Content Placeholder 2"/>
          <p:cNvSpPr>
            <a:spLocks noGrp="1"/>
          </p:cNvSpPr>
          <p:nvPr>
            <p:ph idx="1"/>
          </p:nvPr>
        </p:nvSpPr>
        <p:spPr>
          <a:xfrm>
            <a:off x="457200" y="3273728"/>
            <a:ext cx="7620000" cy="4373563"/>
          </a:xfrm>
        </p:spPr>
        <p:txBody>
          <a:bodyPr/>
          <a:lstStyle/>
          <a:p>
            <a:r>
              <a:rPr lang="en-US" dirty="0" smtClean="0"/>
              <a:t>What is your current experience of “Now This”?</a:t>
            </a:r>
            <a:endParaRPr lang="en-US" dirty="0"/>
          </a:p>
        </p:txBody>
      </p:sp>
    </p:spTree>
    <p:extLst>
      <p:ext uri="{BB962C8B-B14F-4D97-AF65-F5344CB8AC3E}">
        <p14:creationId xmlns:p14="http://schemas.microsoft.com/office/powerpoint/2010/main" val="1839873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Consistency of Tone</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Books and films maintain consistency of tone</a:t>
            </a:r>
          </a:p>
          <a:p>
            <a:pPr marL="342900" indent="-342900">
              <a:buFont typeface="Arial"/>
              <a:buChar char="•"/>
            </a:pPr>
            <a:r>
              <a:rPr lang="en-US" dirty="0" smtClean="0"/>
              <a:t>Consistency of Content</a:t>
            </a:r>
          </a:p>
          <a:p>
            <a:pPr marL="342900" indent="-342900">
              <a:buFont typeface="Arial"/>
              <a:buChar char="•"/>
            </a:pPr>
            <a:r>
              <a:rPr lang="en-US" dirty="0" smtClean="0"/>
              <a:t>TV presents Discontinuity</a:t>
            </a:r>
          </a:p>
          <a:p>
            <a:pPr marL="342900" indent="-342900">
              <a:buFont typeface="Arial"/>
              <a:buChar char="•"/>
            </a:pPr>
            <a:r>
              <a:rPr lang="en-US" dirty="0"/>
              <a:t>Ex. A newscaster reports that we are on the brink of nuclear disaster and then they cut to a commercial from Burger King </a:t>
            </a:r>
            <a:endParaRPr lang="en-US" dirty="0" smtClean="0"/>
          </a:p>
          <a:p>
            <a:pPr marL="342900" indent="-342900">
              <a:buFont typeface="Arial"/>
              <a:buChar char="•"/>
            </a:pPr>
            <a:r>
              <a:rPr lang="en-US" dirty="0" smtClean="0"/>
              <a:t>Does the internet do the same?</a:t>
            </a:r>
          </a:p>
        </p:txBody>
      </p:sp>
    </p:spTree>
    <p:extLst>
      <p:ext uri="{BB962C8B-B14F-4D97-AF65-F5344CB8AC3E}">
        <p14:creationId xmlns:p14="http://schemas.microsoft.com/office/powerpoint/2010/main" val="1980151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indent="-342900">
              <a:buFont typeface="Arial"/>
              <a:buChar char="•"/>
            </a:pPr>
            <a:r>
              <a:rPr lang="en-US" sz="3600" dirty="0" smtClean="0"/>
              <a:t>Aesthetics=Dadaism</a:t>
            </a:r>
          </a:p>
          <a:p>
            <a:pPr marL="342900" indent="-342900">
              <a:buFont typeface="Arial"/>
              <a:buChar char="•"/>
            </a:pPr>
            <a:r>
              <a:rPr lang="en-US" sz="3600" dirty="0" smtClean="0"/>
              <a:t>Philosophy=Nihilism</a:t>
            </a:r>
          </a:p>
          <a:p>
            <a:pPr marL="342900" indent="-342900">
              <a:buFont typeface="Arial"/>
              <a:buChar char="•"/>
            </a:pPr>
            <a:r>
              <a:rPr lang="en-US" sz="3600" dirty="0" smtClean="0"/>
              <a:t>Psychology=Schizophrenia</a:t>
            </a:r>
            <a:endParaRPr lang="en-US" sz="3600" dirty="0"/>
          </a:p>
        </p:txBody>
      </p:sp>
    </p:spTree>
    <p:extLst>
      <p:ext uri="{BB962C8B-B14F-4D97-AF65-F5344CB8AC3E}">
        <p14:creationId xmlns:p14="http://schemas.microsoft.com/office/powerpoint/2010/main" val="1542216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If the lies of a president could be dramatized like a film, then there would be outrage</a:t>
            </a:r>
          </a:p>
          <a:p>
            <a:pPr marL="342900" indent="-342900">
              <a:buFont typeface="Arial"/>
              <a:buChar char="•"/>
            </a:pPr>
            <a:r>
              <a:rPr lang="en-US" dirty="0" smtClean="0"/>
              <a:t>Lie = Contradiction </a:t>
            </a:r>
          </a:p>
          <a:p>
            <a:pPr marL="342900" indent="-342900">
              <a:buFont typeface="Arial"/>
              <a:buChar char="•"/>
            </a:pPr>
            <a:r>
              <a:rPr lang="en-US" dirty="0" smtClean="0"/>
              <a:t>Understanding a contradiction requires context</a:t>
            </a:r>
          </a:p>
          <a:p>
            <a:endParaRPr lang="en-US" dirty="0"/>
          </a:p>
        </p:txBody>
      </p:sp>
    </p:spTree>
    <p:extLst>
      <p:ext uri="{BB962C8B-B14F-4D97-AF65-F5344CB8AC3E}">
        <p14:creationId xmlns:p14="http://schemas.microsoft.com/office/powerpoint/2010/main" val="1993010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Peek-A-Boo World </a:t>
            </a:r>
            <a:endParaRPr lang="en-US" dirty="0"/>
          </a:p>
        </p:txBody>
      </p:sp>
      <p:sp>
        <p:nvSpPr>
          <p:cNvPr id="3" name="Content Placeholder 2"/>
          <p:cNvSpPr>
            <a:spLocks noGrp="1"/>
          </p:cNvSpPr>
          <p:nvPr>
            <p:ph idx="1"/>
          </p:nvPr>
        </p:nvSpPr>
        <p:spPr>
          <a:xfrm>
            <a:off x="457200" y="1752600"/>
            <a:ext cx="3860800" cy="4373563"/>
          </a:xfrm>
        </p:spPr>
        <p:txBody>
          <a:bodyPr/>
          <a:lstStyle/>
          <a:p>
            <a:r>
              <a:rPr lang="en-US" dirty="0" smtClean="0"/>
              <a:t>“one neighborhood of the whole country”</a:t>
            </a:r>
          </a:p>
        </p:txBody>
      </p:sp>
      <p:pic>
        <p:nvPicPr>
          <p:cNvPr id="6" name="Content Placeholder 4"/>
          <p:cNvPicPr>
            <a:picLocks noChangeAspect="1"/>
          </p:cNvPicPr>
          <p:nvPr/>
        </p:nvPicPr>
        <p:blipFill>
          <a:blip r:embed="rId3"/>
          <a:srcRect t="4596" b="4596"/>
          <a:stretch>
            <a:fillRect/>
          </a:stretch>
        </p:blipFill>
        <p:spPr>
          <a:xfrm>
            <a:off x="611265" y="2631727"/>
            <a:ext cx="2749174" cy="3147890"/>
          </a:xfrm>
          <a:prstGeom prst="rect">
            <a:avLst/>
          </a:prstGeom>
        </p:spPr>
      </p:pic>
      <p:sp>
        <p:nvSpPr>
          <p:cNvPr id="7" name="TextBox 6"/>
          <p:cNvSpPr txBox="1"/>
          <p:nvPr/>
        </p:nvSpPr>
        <p:spPr>
          <a:xfrm>
            <a:off x="3634493" y="2631727"/>
            <a:ext cx="4958321" cy="2031325"/>
          </a:xfrm>
          <a:prstGeom prst="rect">
            <a:avLst/>
          </a:prstGeom>
          <a:noFill/>
        </p:spPr>
        <p:txBody>
          <a:bodyPr wrap="none" rtlCol="0">
            <a:spAutoFit/>
          </a:bodyPr>
          <a:lstStyle/>
          <a:p>
            <a:r>
              <a:rPr lang="en-US" dirty="0"/>
              <a:t>Samuel Finley Breese Morse </a:t>
            </a:r>
            <a:endParaRPr lang="en-US" dirty="0" smtClean="0"/>
          </a:p>
          <a:p>
            <a:endParaRPr lang="en-US" dirty="0" smtClean="0"/>
          </a:p>
          <a:p>
            <a:r>
              <a:rPr lang="en-US" dirty="0"/>
              <a:t>co-developer of the </a:t>
            </a:r>
            <a:r>
              <a:rPr lang="en-US" dirty="0">
                <a:hlinkClick r:id="rId4" tooltip="Morse code"/>
              </a:rPr>
              <a:t>Morse code</a:t>
            </a:r>
            <a:r>
              <a:rPr lang="en-US" dirty="0"/>
              <a:t>, and helped to </a:t>
            </a:r>
            <a:endParaRPr lang="en-US" dirty="0" smtClean="0"/>
          </a:p>
          <a:p>
            <a:r>
              <a:rPr lang="en-US" dirty="0" smtClean="0"/>
              <a:t>develop </a:t>
            </a:r>
            <a:r>
              <a:rPr lang="en-US" dirty="0"/>
              <a:t>the commercial use of </a:t>
            </a:r>
            <a:r>
              <a:rPr lang="en-US" dirty="0" smtClean="0"/>
              <a:t>telegraphy</a:t>
            </a:r>
          </a:p>
          <a:p>
            <a:endParaRPr lang="en-US" dirty="0" smtClean="0"/>
          </a:p>
          <a:p>
            <a:endParaRPr lang="en-US" dirty="0"/>
          </a:p>
          <a:p>
            <a:r>
              <a:rPr lang="en-US" dirty="0" smtClean="0"/>
              <a:t> </a:t>
            </a:r>
            <a:endParaRPr lang="en-US" dirty="0"/>
          </a:p>
        </p:txBody>
      </p:sp>
    </p:spTree>
    <p:extLst>
      <p:ext uri="{BB962C8B-B14F-4D97-AF65-F5344CB8AC3E}">
        <p14:creationId xmlns:p14="http://schemas.microsoft.com/office/powerpoint/2010/main" val="3285918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Debates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Debates between Stephen A. Douglas and Abraham Lincoln took place on August 21 1858.  Douglas spoke first (for three hours) and Lincoln needed at least that long for a rebuttal. </a:t>
            </a:r>
          </a:p>
          <a:p>
            <a:pPr marL="342900" indent="-342900">
              <a:buFont typeface="Arial"/>
              <a:buChar char="•"/>
            </a:pPr>
            <a:endParaRPr lang="en-US" dirty="0"/>
          </a:p>
          <a:p>
            <a:pPr marL="0" indent="0">
              <a:buNone/>
            </a:pPr>
            <a:r>
              <a:rPr lang="en-US" dirty="0" smtClean="0"/>
              <a:t>Current Debates: </a:t>
            </a:r>
            <a:endParaRPr lang="en-US" dirty="0"/>
          </a:p>
          <a:p>
            <a:pPr marL="342900" indent="-342900">
              <a:buFont typeface="Arial"/>
              <a:buChar char="•"/>
            </a:pPr>
            <a:r>
              <a:rPr lang="en-US" dirty="0" smtClean="0"/>
              <a:t>Quick one-liners</a:t>
            </a:r>
          </a:p>
          <a:p>
            <a:pPr marL="342900" indent="-342900">
              <a:buFont typeface="Arial"/>
              <a:buChar char="•"/>
            </a:pPr>
            <a:r>
              <a:rPr lang="en-US" dirty="0" smtClean="0"/>
              <a:t>Talking Points</a:t>
            </a:r>
          </a:p>
          <a:p>
            <a:pPr marL="342900" indent="-342900">
              <a:buFont typeface="Arial"/>
              <a:buChar char="•"/>
            </a:pPr>
            <a:r>
              <a:rPr lang="en-US" dirty="0" smtClean="0"/>
              <a:t>Nothing too dry, intellectual, or contextual  </a:t>
            </a:r>
            <a:endParaRPr lang="en-US" dirty="0"/>
          </a:p>
        </p:txBody>
      </p:sp>
    </p:spTree>
    <p:extLst>
      <p:ext uri="{BB962C8B-B14F-4D97-AF65-F5344CB8AC3E}">
        <p14:creationId xmlns:p14="http://schemas.microsoft.com/office/powerpoint/2010/main" val="3152839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Addictions </a:t>
            </a:r>
            <a:endParaRPr lang="en-US" dirty="0"/>
          </a:p>
        </p:txBody>
      </p:sp>
      <p:sp>
        <p:nvSpPr>
          <p:cNvPr id="3" name="Content Placeholder 2"/>
          <p:cNvSpPr>
            <a:spLocks noGrp="1"/>
          </p:cNvSpPr>
          <p:nvPr>
            <p:ph idx="1"/>
          </p:nvPr>
        </p:nvSpPr>
        <p:spPr/>
        <p:txBody>
          <a:bodyPr/>
          <a:lstStyle/>
          <a:p>
            <a:r>
              <a:rPr lang="en-US" dirty="0">
                <a:hlinkClick r:id="rId2"/>
              </a:rPr>
              <a:t>http://www.huffingtonpost.com/johann-hari/the-real-cause-of-addicti_b_6506936.</a:t>
            </a:r>
            <a:r>
              <a:rPr lang="en-US" dirty="0" smtClean="0">
                <a:hlinkClick r:id="rId2"/>
              </a:rPr>
              <a:t>html</a:t>
            </a:r>
            <a:endParaRPr lang="en-US" dirty="0" smtClean="0"/>
          </a:p>
          <a:p>
            <a:endParaRPr lang="en-US" dirty="0"/>
          </a:p>
          <a:p>
            <a:r>
              <a:rPr lang="en-US" dirty="0" smtClean="0">
                <a:hlinkClick r:id="rId3"/>
              </a:rPr>
              <a:t>80’s Experiment: </a:t>
            </a:r>
            <a:r>
              <a:rPr lang="en-US" dirty="0" smtClean="0"/>
              <a:t>A rat alone in a cage.  One water bottle has drugs, the other is plain water.  The rat becomes obsessed with the drugged water and eventually dies </a:t>
            </a:r>
            <a:endParaRPr lang="en-US" dirty="0"/>
          </a:p>
        </p:txBody>
      </p:sp>
    </p:spTree>
    <p:extLst>
      <p:ext uri="{BB962C8B-B14F-4D97-AF65-F5344CB8AC3E}">
        <p14:creationId xmlns:p14="http://schemas.microsoft.com/office/powerpoint/2010/main" val="131965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Bruce Alexander </a:t>
            </a:r>
            <a:endParaRPr lang="en-US" dirty="0"/>
          </a:p>
        </p:txBody>
      </p:sp>
      <p:sp>
        <p:nvSpPr>
          <p:cNvPr id="3" name="Content Placeholder 2"/>
          <p:cNvSpPr>
            <a:spLocks noGrp="1"/>
          </p:cNvSpPr>
          <p:nvPr>
            <p:ph idx="1"/>
          </p:nvPr>
        </p:nvSpPr>
        <p:spPr>
          <a:xfrm>
            <a:off x="0" y="2129900"/>
            <a:ext cx="3641235" cy="4422801"/>
          </a:xfrm>
        </p:spPr>
        <p:txBody>
          <a:bodyPr>
            <a:normAutofit lnSpcReduction="10000"/>
          </a:bodyPr>
          <a:lstStyle/>
          <a:p>
            <a:r>
              <a:rPr lang="en-US" dirty="0"/>
              <a:t>professor of Psychology in Vancouver called </a:t>
            </a:r>
            <a:r>
              <a:rPr lang="en-US" dirty="0">
                <a:hlinkClick r:id="rId2"/>
              </a:rPr>
              <a:t>Bruce Alexander</a:t>
            </a:r>
            <a:r>
              <a:rPr lang="en-US" dirty="0"/>
              <a:t> </a:t>
            </a:r>
            <a:endParaRPr lang="en-US" dirty="0" smtClean="0"/>
          </a:p>
          <a:p>
            <a:r>
              <a:rPr lang="en-US" dirty="0" smtClean="0"/>
              <a:t>Built a rat community </a:t>
            </a:r>
          </a:p>
          <a:p>
            <a:r>
              <a:rPr lang="en-US" dirty="0" smtClean="0"/>
              <a:t>Rat cage with plenty of toys, food, tunnels, and friends</a:t>
            </a:r>
          </a:p>
          <a:p>
            <a:r>
              <a:rPr lang="en-US" dirty="0" smtClean="0"/>
              <a:t>Comparative: rats who were alone drank the drugged water</a:t>
            </a:r>
          </a:p>
          <a:p>
            <a:r>
              <a:rPr lang="en-US" dirty="0" smtClean="0"/>
              <a:t>Rats with friends tried the drugged water, but didn’t continue to drink it</a:t>
            </a:r>
            <a:endParaRPr lang="en-US" dirty="0"/>
          </a:p>
        </p:txBody>
      </p:sp>
      <p:pic>
        <p:nvPicPr>
          <p:cNvPr id="4" name="Picture 3"/>
          <p:cNvPicPr>
            <a:picLocks noChangeAspect="1"/>
          </p:cNvPicPr>
          <p:nvPr/>
        </p:nvPicPr>
        <p:blipFill>
          <a:blip r:embed="rId3"/>
          <a:stretch>
            <a:fillRect/>
          </a:stretch>
        </p:blipFill>
        <p:spPr>
          <a:xfrm>
            <a:off x="3641235" y="2129900"/>
            <a:ext cx="4113463" cy="2315440"/>
          </a:xfrm>
          <a:prstGeom prst="rect">
            <a:avLst/>
          </a:prstGeom>
        </p:spPr>
      </p:pic>
    </p:spTree>
    <p:extLst>
      <p:ext uri="{BB962C8B-B14F-4D97-AF65-F5344CB8AC3E}">
        <p14:creationId xmlns:p14="http://schemas.microsoft.com/office/powerpoint/2010/main" val="1739001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Vietnam </a:t>
            </a:r>
            <a:endParaRPr lang="en-US" dirty="0"/>
          </a:p>
        </p:txBody>
      </p:sp>
      <p:sp>
        <p:nvSpPr>
          <p:cNvPr id="3" name="Content Placeholder 2"/>
          <p:cNvSpPr>
            <a:spLocks noGrp="1"/>
          </p:cNvSpPr>
          <p:nvPr>
            <p:ph idx="1"/>
          </p:nvPr>
        </p:nvSpPr>
        <p:spPr/>
        <p:txBody>
          <a:bodyPr/>
          <a:lstStyle/>
          <a:p>
            <a:r>
              <a:rPr lang="en-US" dirty="0" smtClean="0"/>
              <a:t>Heroin use was common amongst US soldiers</a:t>
            </a:r>
          </a:p>
          <a:p>
            <a:r>
              <a:rPr lang="en-US" dirty="0" smtClean="0"/>
              <a:t>20% of soldiers</a:t>
            </a:r>
          </a:p>
          <a:p>
            <a:r>
              <a:rPr lang="en-US" dirty="0" smtClean="0"/>
              <a:t>Concern about these soldiers coming home and still being addicted</a:t>
            </a:r>
          </a:p>
          <a:p>
            <a:r>
              <a:rPr lang="en-US" dirty="0" smtClean="0"/>
              <a:t>95% of the addicts discontinued use after returning home</a:t>
            </a:r>
            <a:endParaRPr lang="en-US" dirty="0"/>
          </a:p>
        </p:txBody>
      </p:sp>
    </p:spTree>
    <p:extLst>
      <p:ext uri="{BB962C8B-B14F-4D97-AF65-F5344CB8AC3E}">
        <p14:creationId xmlns:p14="http://schemas.microsoft.com/office/powerpoint/2010/main" val="139875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 of Addiction </a:t>
            </a:r>
            <a:endParaRPr lang="en-US" dirty="0"/>
          </a:p>
        </p:txBody>
      </p:sp>
      <p:sp>
        <p:nvSpPr>
          <p:cNvPr id="3" name="Content Placeholder 2"/>
          <p:cNvSpPr>
            <a:spLocks noGrp="1"/>
          </p:cNvSpPr>
          <p:nvPr>
            <p:ph idx="1"/>
          </p:nvPr>
        </p:nvSpPr>
        <p:spPr/>
        <p:txBody>
          <a:bodyPr/>
          <a:lstStyle/>
          <a:p>
            <a:r>
              <a:rPr lang="en-US" dirty="0" smtClean="0"/>
              <a:t>Hedonistic</a:t>
            </a:r>
          </a:p>
          <a:p>
            <a:r>
              <a:rPr lang="en-US" dirty="0" smtClean="0"/>
              <a:t>A disease</a:t>
            </a:r>
          </a:p>
          <a:p>
            <a:r>
              <a:rPr lang="en-US" dirty="0" smtClean="0"/>
              <a:t>Alexander: It’s not you, but your cage</a:t>
            </a:r>
            <a:endParaRPr lang="en-US" dirty="0"/>
          </a:p>
        </p:txBody>
      </p:sp>
    </p:spTree>
    <p:extLst>
      <p:ext uri="{BB962C8B-B14F-4D97-AF65-F5344CB8AC3E}">
        <p14:creationId xmlns:p14="http://schemas.microsoft.com/office/powerpoint/2010/main" val="1541645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0892" y="160019"/>
            <a:ext cx="7772400" cy="594360"/>
          </a:xfrm>
        </p:spPr>
        <p:txBody>
          <a:bodyPr/>
          <a:lstStyle/>
          <a:p>
            <a:r>
              <a:rPr lang="en-US" dirty="0" smtClean="0"/>
              <a:t>3</a:t>
            </a:r>
            <a:r>
              <a:rPr lang="en-US" baseline="30000" dirty="0" smtClean="0"/>
              <a:t>rd</a:t>
            </a:r>
            <a:r>
              <a:rPr lang="en-US" dirty="0" smtClean="0"/>
              <a:t> Experiment </a:t>
            </a:r>
            <a:endParaRPr lang="en-US" dirty="0"/>
          </a:p>
        </p:txBody>
      </p:sp>
      <p:pic>
        <p:nvPicPr>
          <p:cNvPr id="4" name="Content Placeholder 3"/>
          <p:cNvPicPr>
            <a:picLocks noGrp="1" noChangeAspect="1"/>
          </p:cNvPicPr>
          <p:nvPr>
            <p:ph idx="4294967295"/>
          </p:nvPr>
        </p:nvPicPr>
        <p:blipFill>
          <a:blip r:embed="rId2"/>
          <a:srcRect l="2304" r="2304"/>
          <a:stretch>
            <a:fillRect/>
          </a:stretch>
        </p:blipFill>
        <p:spPr>
          <a:xfrm>
            <a:off x="4796118" y="457199"/>
            <a:ext cx="3657600" cy="5410201"/>
          </a:xfrm>
          <a:prstGeom prst="rect">
            <a:avLst/>
          </a:prstGeom>
        </p:spPr>
      </p:pic>
      <p:sp>
        <p:nvSpPr>
          <p:cNvPr id="5" name="Text Placeholder 4"/>
          <p:cNvSpPr>
            <a:spLocks noGrp="1"/>
          </p:cNvSpPr>
          <p:nvPr>
            <p:ph type="body" sz="half" idx="2"/>
          </p:nvPr>
        </p:nvSpPr>
        <p:spPr>
          <a:xfrm>
            <a:off x="756062" y="882732"/>
            <a:ext cx="4040055" cy="3594265"/>
          </a:xfrm>
        </p:spPr>
        <p:txBody>
          <a:bodyPr>
            <a:normAutofit/>
          </a:bodyPr>
          <a:lstStyle/>
          <a:p>
            <a:pPr marL="285750" indent="-285750" algn="just">
              <a:buFont typeface="Arial"/>
              <a:buChar char="•"/>
            </a:pPr>
            <a:r>
              <a:rPr lang="en-US" dirty="0" smtClean="0"/>
              <a:t>Rats were in a cage alone in a cage with the drug for 57 days</a:t>
            </a:r>
          </a:p>
          <a:p>
            <a:pPr marL="285750" indent="-285750" algn="just">
              <a:buFont typeface="Arial"/>
              <a:buChar char="•"/>
            </a:pPr>
            <a:r>
              <a:rPr lang="en-US" dirty="0" smtClean="0"/>
              <a:t>They were then placed in the rat park</a:t>
            </a:r>
          </a:p>
          <a:p>
            <a:pPr marL="285750" indent="-285750" algn="just">
              <a:buFont typeface="Arial"/>
              <a:buChar char="•"/>
            </a:pPr>
            <a:r>
              <a:rPr lang="en-US" dirty="0" smtClean="0"/>
              <a:t>They went through withdrawal, but…</a:t>
            </a:r>
            <a:endParaRPr lang="en-US" dirty="0"/>
          </a:p>
        </p:txBody>
      </p:sp>
    </p:spTree>
    <p:extLst>
      <p:ext uri="{BB962C8B-B14F-4D97-AF65-F5344CB8AC3E}">
        <p14:creationId xmlns:p14="http://schemas.microsoft.com/office/powerpoint/2010/main" val="1047280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type="pic" idx="1"/>
          </p:nvPr>
        </p:nvPicPr>
        <p:blipFill>
          <a:blip r:embed="rId2"/>
          <a:srcRect l="-51866" r="-51866"/>
          <a:stretch>
            <a:fillRect/>
          </a:stretch>
        </p:blipFill>
        <p:spPr>
          <a:xfrm>
            <a:off x="1203163" y="457199"/>
            <a:ext cx="5914924" cy="4105653"/>
          </a:xfrm>
        </p:spPr>
      </p:pic>
      <p:sp>
        <p:nvSpPr>
          <p:cNvPr id="9" name="Text Placeholder 8"/>
          <p:cNvSpPr>
            <a:spLocks noGrp="1"/>
          </p:cNvSpPr>
          <p:nvPr>
            <p:ph type="body" sz="half" idx="2"/>
          </p:nvPr>
        </p:nvSpPr>
        <p:spPr>
          <a:xfrm>
            <a:off x="274425" y="4469080"/>
            <a:ext cx="7772400" cy="612648"/>
          </a:xfrm>
        </p:spPr>
        <p:txBody>
          <a:bodyPr/>
          <a:lstStyle/>
          <a:p>
            <a:r>
              <a:rPr lang="en-US" dirty="0" smtClean="0"/>
              <a:t>Ended up kicking the habit and adapting back to their surroundings </a:t>
            </a:r>
            <a:endParaRPr lang="en-US" dirty="0"/>
          </a:p>
        </p:txBody>
      </p:sp>
    </p:spTree>
    <p:extLst>
      <p:ext uri="{BB962C8B-B14F-4D97-AF65-F5344CB8AC3E}">
        <p14:creationId xmlns:p14="http://schemas.microsoft.com/office/powerpoint/2010/main" val="867325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srcRect t="-16306" b="-16306"/>
          <a:stretch>
            <a:fillRect/>
          </a:stretch>
        </p:blipFill>
        <p:spPr>
          <a:xfrm>
            <a:off x="2286000" y="457200"/>
            <a:ext cx="4572000" cy="3173413"/>
          </a:xfrm>
        </p:spPr>
      </p:pic>
      <p:sp>
        <p:nvSpPr>
          <p:cNvPr id="4" name="Text Placeholder 3"/>
          <p:cNvSpPr>
            <a:spLocks noGrp="1"/>
          </p:cNvSpPr>
          <p:nvPr>
            <p:ph type="body" sz="half" idx="2"/>
          </p:nvPr>
        </p:nvSpPr>
        <p:spPr>
          <a:xfrm>
            <a:off x="0" y="3324289"/>
            <a:ext cx="7772400" cy="612648"/>
          </a:xfrm>
        </p:spPr>
        <p:txBody>
          <a:bodyPr/>
          <a:lstStyle/>
          <a:p>
            <a:r>
              <a:rPr lang="en-US" dirty="0" smtClean="0"/>
              <a:t>Another more common experiment…</a:t>
            </a:r>
            <a:endParaRPr lang="en-US" dirty="0"/>
          </a:p>
        </p:txBody>
      </p:sp>
    </p:spTree>
    <p:extLst>
      <p:ext uri="{BB962C8B-B14F-4D97-AF65-F5344CB8AC3E}">
        <p14:creationId xmlns:p14="http://schemas.microsoft.com/office/powerpoint/2010/main" val="2001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Prescription Medicine </a:t>
            </a:r>
            <a:endParaRPr lang="en-US" dirty="0"/>
          </a:p>
        </p:txBody>
      </p:sp>
      <p:sp>
        <p:nvSpPr>
          <p:cNvPr id="6" name="Content Placeholder 5"/>
          <p:cNvSpPr>
            <a:spLocks noGrp="1"/>
          </p:cNvSpPr>
          <p:nvPr>
            <p:ph idx="1"/>
          </p:nvPr>
        </p:nvSpPr>
        <p:spPr/>
        <p:txBody>
          <a:bodyPr/>
          <a:lstStyle/>
          <a:p>
            <a:r>
              <a:rPr lang="en-US" dirty="0" smtClean="0"/>
              <a:t>People who are prescribed opiates for injuries do not, in large percentages, become addicted to street heroin.</a:t>
            </a:r>
          </a:p>
          <a:p>
            <a:endParaRPr lang="en-US" dirty="0"/>
          </a:p>
        </p:txBody>
      </p:sp>
    </p:spTree>
    <p:extLst>
      <p:ext uri="{BB962C8B-B14F-4D97-AF65-F5344CB8AC3E}">
        <p14:creationId xmlns:p14="http://schemas.microsoft.com/office/powerpoint/2010/main" val="1307074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srcRect l="1715" r="1715"/>
          <a:stretch>
            <a:fillRect/>
          </a:stretch>
        </p:blipFill>
        <p:spPr>
          <a:xfrm>
            <a:off x="0" y="0"/>
            <a:ext cx="4064330" cy="2636322"/>
          </a:xfrm>
        </p:spPr>
      </p:pic>
      <p:sp>
        <p:nvSpPr>
          <p:cNvPr id="3" name="Content Placeholder 2"/>
          <p:cNvSpPr>
            <a:spLocks noGrp="1"/>
          </p:cNvSpPr>
          <p:nvPr>
            <p:ph type="body" sz="half" idx="2"/>
          </p:nvPr>
        </p:nvSpPr>
        <p:spPr>
          <a:xfrm>
            <a:off x="1" y="2636322"/>
            <a:ext cx="4064330" cy="1200123"/>
          </a:xfrm>
        </p:spPr>
        <p:txBody>
          <a:bodyPr>
            <a:normAutofit fontScale="92500"/>
          </a:bodyPr>
          <a:lstStyle/>
          <a:p>
            <a:r>
              <a:rPr lang="en-US" dirty="0" smtClean="0"/>
              <a:t>Street addicts are isolated &amp;</a:t>
            </a:r>
          </a:p>
          <a:p>
            <a:endParaRPr lang="en-US" dirty="0" smtClean="0"/>
          </a:p>
          <a:p>
            <a:r>
              <a:rPr lang="en-US" dirty="0" smtClean="0"/>
              <a:t>Someone who is getting over an injury is quite possibly going home to families, work, friends etc.</a:t>
            </a:r>
          </a:p>
          <a:p>
            <a:endParaRPr lang="en-US" dirty="0"/>
          </a:p>
        </p:txBody>
      </p:sp>
    </p:spTree>
    <p:extLst>
      <p:ext uri="{BB962C8B-B14F-4D97-AF65-F5344CB8AC3E}">
        <p14:creationId xmlns:p14="http://schemas.microsoft.com/office/powerpoint/2010/main" val="139856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 are in great haste to construct a magnetic telegraph from Maine to Texas; but Maine and Texas, it may be, have nothing important to communicate…”</a:t>
            </a:r>
          </a:p>
          <a:p>
            <a:endParaRPr lang="en-US" dirty="0"/>
          </a:p>
          <a:p>
            <a:r>
              <a:rPr lang="en-US" dirty="0" smtClean="0"/>
              <a:t>--Henry David Thoreau</a:t>
            </a:r>
            <a:endParaRPr lang="en-US" dirty="0"/>
          </a:p>
        </p:txBody>
      </p:sp>
    </p:spTree>
    <p:extLst>
      <p:ext uri="{BB962C8B-B14F-4D97-AF65-F5344CB8AC3E}">
        <p14:creationId xmlns:p14="http://schemas.microsoft.com/office/powerpoint/2010/main" val="4037832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718" y="940794"/>
            <a:ext cx="6600227" cy="4524315"/>
          </a:xfrm>
          <a:prstGeom prst="rect">
            <a:avLst/>
          </a:prstGeom>
        </p:spPr>
        <p:txBody>
          <a:bodyPr wrap="square">
            <a:spAutoFit/>
          </a:bodyPr>
          <a:lstStyle/>
          <a:p>
            <a:r>
              <a:rPr lang="en-US" sz="2400" dirty="0"/>
              <a:t>Professor Peter Cohen argues that human beings have a deep need to bond and form connections. It's how we get our satisfaction. If we can't connect with each other, we will connect with anything we can find -- the whirr of a roulette wheel or the prick of a syringe. He says we should stop talking about 'addiction' altogether, and instead call it 'bonding.' A heroin addict has bonded with heroin because she couldn't bond as fully with anything else.</a:t>
            </a:r>
          </a:p>
          <a:p>
            <a:endParaRPr lang="en-US" sz="2400" dirty="0"/>
          </a:p>
          <a:p>
            <a:r>
              <a:rPr lang="en-US" sz="2400" dirty="0"/>
              <a:t>So the opposite of addiction is not sobriety. It is human connection. </a:t>
            </a:r>
          </a:p>
        </p:txBody>
      </p:sp>
    </p:spTree>
    <p:extLst>
      <p:ext uri="{BB962C8B-B14F-4D97-AF65-F5344CB8AC3E}">
        <p14:creationId xmlns:p14="http://schemas.microsoft.com/office/powerpoint/2010/main" val="1394933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War on Drugs </a:t>
            </a:r>
            <a:endParaRPr lang="en-US" dirty="0"/>
          </a:p>
        </p:txBody>
      </p:sp>
      <p:sp>
        <p:nvSpPr>
          <p:cNvPr id="5" name="Content Placeholder 4"/>
          <p:cNvSpPr>
            <a:spLocks noGrp="1"/>
          </p:cNvSpPr>
          <p:nvPr>
            <p:ph idx="1"/>
          </p:nvPr>
        </p:nvSpPr>
        <p:spPr/>
        <p:txBody>
          <a:bodyPr/>
          <a:lstStyle/>
          <a:p>
            <a:r>
              <a:rPr lang="en-US" dirty="0" smtClean="0"/>
              <a:t>Prisons isolate drug users more</a:t>
            </a:r>
          </a:p>
          <a:p>
            <a:r>
              <a:rPr lang="en-US" dirty="0" smtClean="0"/>
              <a:t>Isolation (for drug offenses in prison)</a:t>
            </a:r>
          </a:p>
          <a:p>
            <a:r>
              <a:rPr lang="en-US" dirty="0" smtClean="0"/>
              <a:t>Difficult to find work once they are out of jail</a:t>
            </a:r>
          </a:p>
          <a:p>
            <a:r>
              <a:rPr lang="en-US" dirty="0" smtClean="0"/>
              <a:t>Leading to more isolation</a:t>
            </a:r>
          </a:p>
          <a:p>
            <a:r>
              <a:rPr lang="en-US" dirty="0" smtClean="0"/>
              <a:t>The War on Drugs also costs money (keeping money from social programs, schools etc.) </a:t>
            </a:r>
            <a:endParaRPr lang="en-US" dirty="0"/>
          </a:p>
        </p:txBody>
      </p:sp>
    </p:spTree>
    <p:extLst>
      <p:ext uri="{BB962C8B-B14F-4D97-AF65-F5344CB8AC3E}">
        <p14:creationId xmlns:p14="http://schemas.microsoft.com/office/powerpoint/2010/main" val="561435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248" y="1808098"/>
            <a:ext cx="8394412" cy="2246769"/>
          </a:xfrm>
          <a:prstGeom prst="rect">
            <a:avLst/>
          </a:prstGeom>
        </p:spPr>
        <p:txBody>
          <a:bodyPr wrap="square">
            <a:spAutoFit/>
          </a:bodyPr>
          <a:lstStyle/>
          <a:p>
            <a:r>
              <a:rPr lang="en-US" sz="2800" dirty="0"/>
              <a:t>One example I learned about was a group of addicts who were given a loan to set up a removals firm. Suddenly, they were a group, all bonded to each other, and to the society, and responsible for each other's care. </a:t>
            </a:r>
          </a:p>
        </p:txBody>
      </p:sp>
    </p:spTree>
    <p:extLst>
      <p:ext uri="{BB962C8B-B14F-4D97-AF65-F5344CB8AC3E}">
        <p14:creationId xmlns:p14="http://schemas.microsoft.com/office/powerpoint/2010/main" val="856314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031" y="385032"/>
            <a:ext cx="8215899" cy="4832092"/>
          </a:xfrm>
          <a:prstGeom prst="rect">
            <a:avLst/>
          </a:prstGeom>
          <a:noFill/>
        </p:spPr>
        <p:txBody>
          <a:bodyPr wrap="square" rtlCol="0">
            <a:spAutoFit/>
          </a:bodyPr>
          <a:lstStyle/>
          <a:p>
            <a:r>
              <a:rPr lang="en-US" sz="4400" dirty="0"/>
              <a:t>The results of all this are now in. An independent study by the British Journal of Criminology found that since total decriminalization, addiction has fallen, and injecting drug use is down by 50 percent</a:t>
            </a:r>
          </a:p>
        </p:txBody>
      </p:sp>
    </p:spTree>
    <p:extLst>
      <p:ext uri="{BB962C8B-B14F-4D97-AF65-F5344CB8AC3E}">
        <p14:creationId xmlns:p14="http://schemas.microsoft.com/office/powerpoint/2010/main" val="1794404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These studies help us think differently about ourselves </a:t>
            </a:r>
            <a:endParaRPr lang="en-US" dirty="0"/>
          </a:p>
        </p:txBody>
      </p:sp>
      <p:pic>
        <p:nvPicPr>
          <p:cNvPr id="7" name="Picture Placeholder 6"/>
          <p:cNvPicPr>
            <a:picLocks noGrp="1" noChangeAspect="1"/>
          </p:cNvPicPr>
          <p:nvPr>
            <p:ph type="pic" idx="1"/>
          </p:nvPr>
        </p:nvPicPr>
        <p:blipFill>
          <a:blip r:embed="rId2"/>
          <a:srcRect l="3586" r="3586"/>
          <a:stretch>
            <a:fillRect/>
          </a:stretch>
        </p:blipFill>
        <p:spPr/>
      </p:pic>
      <p:sp>
        <p:nvSpPr>
          <p:cNvPr id="6" name="Text Placeholder 5"/>
          <p:cNvSpPr>
            <a:spLocks noGrp="1"/>
          </p:cNvSpPr>
          <p:nvPr>
            <p:ph type="body" sz="half" idx="2"/>
          </p:nvPr>
        </p:nvSpPr>
        <p:spPr/>
        <p:txBody>
          <a:bodyPr/>
          <a:lstStyle/>
          <a:p>
            <a:r>
              <a:rPr lang="en-US" dirty="0" smtClean="0"/>
              <a:t>Human beings are bonding animals </a:t>
            </a:r>
            <a:endParaRPr lang="en-US" dirty="0"/>
          </a:p>
        </p:txBody>
      </p:sp>
    </p:spTree>
    <p:extLst>
      <p:ext uri="{BB962C8B-B14F-4D97-AF65-F5344CB8AC3E}">
        <p14:creationId xmlns:p14="http://schemas.microsoft.com/office/powerpoint/2010/main" val="1435778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9248" y="0"/>
            <a:ext cx="3225219" cy="594626"/>
          </a:xfrm>
        </p:spPr>
        <p:txBody>
          <a:bodyPr/>
          <a:lstStyle/>
          <a:p>
            <a:r>
              <a:rPr lang="en-US" dirty="0" smtClean="0"/>
              <a:t>Isolation </a:t>
            </a:r>
            <a:endParaRPr lang="en-US" dirty="0"/>
          </a:p>
        </p:txBody>
      </p:sp>
      <p:pic>
        <p:nvPicPr>
          <p:cNvPr id="8" name="Picture Placeholder 7"/>
          <p:cNvPicPr>
            <a:picLocks noGrp="1" noChangeAspect="1"/>
          </p:cNvPicPr>
          <p:nvPr>
            <p:ph type="pic" idx="1"/>
          </p:nvPr>
        </p:nvPicPr>
        <p:blipFill>
          <a:blip r:embed="rId2"/>
          <a:srcRect l="24349" r="24349"/>
          <a:stretch>
            <a:fillRect/>
          </a:stretch>
        </p:blipFill>
        <p:spPr>
          <a:xfrm>
            <a:off x="2636322" y="0"/>
            <a:ext cx="2161309" cy="2303813"/>
          </a:xfrm>
        </p:spPr>
      </p:pic>
      <p:sp>
        <p:nvSpPr>
          <p:cNvPr id="4" name="Text Placeholder 3"/>
          <p:cNvSpPr>
            <a:spLocks noGrp="1"/>
          </p:cNvSpPr>
          <p:nvPr>
            <p:ph type="body" sz="half" idx="2"/>
          </p:nvPr>
        </p:nvSpPr>
        <p:spPr>
          <a:xfrm>
            <a:off x="0" y="2396678"/>
            <a:ext cx="7612083" cy="3695363"/>
          </a:xfrm>
        </p:spPr>
        <p:txBody>
          <a:bodyPr>
            <a:normAutofit/>
          </a:bodyPr>
          <a:lstStyle/>
          <a:p>
            <a:pPr algn="l"/>
            <a:r>
              <a:rPr lang="en-US" dirty="0" smtClean="0"/>
              <a:t>We </a:t>
            </a:r>
            <a:r>
              <a:rPr lang="en-US" dirty="0"/>
              <a:t>have created an environment and a culture that cut us off from connection, or offer only the parody of it offered by the Internet. The rise of addiction is a symptom of a deeper sickness in the way we live -- constantly directing our gaze towards the next shiny object we should buy, rather than the human beings all around us.</a:t>
            </a:r>
          </a:p>
        </p:txBody>
      </p:sp>
    </p:spTree>
    <p:extLst>
      <p:ext uri="{BB962C8B-B14F-4D97-AF65-F5344CB8AC3E}">
        <p14:creationId xmlns:p14="http://schemas.microsoft.com/office/powerpoint/2010/main" val="1998470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srcRect l="2226" r="2226"/>
          <a:stretch>
            <a:fillRect/>
          </a:stretch>
        </p:blipFill>
        <p:spPr>
          <a:xfrm>
            <a:off x="-154379" y="783772"/>
            <a:ext cx="4025735" cy="5486400"/>
          </a:xfrm>
        </p:spPr>
      </p:pic>
      <p:sp>
        <p:nvSpPr>
          <p:cNvPr id="4" name="Text Placeholder 3"/>
          <p:cNvSpPr>
            <a:spLocks noGrp="1"/>
          </p:cNvSpPr>
          <p:nvPr>
            <p:ph type="body" sz="half" idx="2"/>
          </p:nvPr>
        </p:nvSpPr>
        <p:spPr>
          <a:xfrm>
            <a:off x="3954483" y="1032084"/>
            <a:ext cx="3657600" cy="3449013"/>
          </a:xfrm>
        </p:spPr>
        <p:txBody>
          <a:bodyPr/>
          <a:lstStyle/>
          <a:p>
            <a:r>
              <a:rPr lang="en-US" dirty="0" smtClean="0"/>
              <a:t>--For </a:t>
            </a:r>
            <a:r>
              <a:rPr lang="en-US" dirty="0"/>
              <a:t>too long, we have talked exclusively about individual recovery from addiction. We need now to talk about social recovery -- how we all recover, together, from the sickness of isolation that is sinking on us like a thick fog</a:t>
            </a:r>
            <a:r>
              <a:rPr lang="en-US" dirty="0" smtClean="0"/>
              <a:t>.</a:t>
            </a:r>
          </a:p>
          <a:p>
            <a:endParaRPr lang="en-US" dirty="0"/>
          </a:p>
          <a:p>
            <a:r>
              <a:rPr lang="en-US" dirty="0" smtClean="0"/>
              <a:t>--Bruce Alexander </a:t>
            </a:r>
            <a:endParaRPr lang="en-US" dirty="0"/>
          </a:p>
        </p:txBody>
      </p:sp>
    </p:spTree>
    <p:extLst>
      <p:ext uri="{BB962C8B-B14F-4D97-AF65-F5344CB8AC3E}">
        <p14:creationId xmlns:p14="http://schemas.microsoft.com/office/powerpoint/2010/main" val="165323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from a Telegraph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Irrelevance</a:t>
            </a:r>
          </a:p>
          <a:p>
            <a:pPr marL="342900" indent="-342900">
              <a:buFont typeface="Arial"/>
              <a:buChar char="•"/>
            </a:pPr>
            <a:r>
              <a:rPr lang="en-US" dirty="0" smtClean="0"/>
              <a:t>Impotence</a:t>
            </a:r>
          </a:p>
          <a:p>
            <a:pPr marL="342900" indent="-342900">
              <a:buFont typeface="Arial"/>
              <a:buChar char="•"/>
            </a:pPr>
            <a:r>
              <a:rPr lang="en-US" dirty="0" smtClean="0"/>
              <a:t>incoherence</a:t>
            </a:r>
            <a:endParaRPr lang="en-US" dirty="0"/>
          </a:p>
        </p:txBody>
      </p:sp>
    </p:spTree>
    <p:extLst>
      <p:ext uri="{BB962C8B-B14F-4D97-AF65-F5344CB8AC3E}">
        <p14:creationId xmlns:p14="http://schemas.microsoft.com/office/powerpoint/2010/main" val="3281011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22593"/>
            <a:ext cx="8289925" cy="1180782"/>
          </a:xfrm>
        </p:spPr>
        <p:txBody>
          <a:bodyPr>
            <a:normAutofit/>
          </a:bodyPr>
          <a:lstStyle/>
          <a:p>
            <a:r>
              <a:rPr lang="en-US" dirty="0"/>
              <a:t>non-</a:t>
            </a:r>
            <a:r>
              <a:rPr lang="en-US" dirty="0" smtClean="0"/>
              <a:t>functional Information</a:t>
            </a:r>
            <a:endParaRPr lang="en-US" dirty="0"/>
          </a:p>
        </p:txBody>
      </p:sp>
      <p:sp>
        <p:nvSpPr>
          <p:cNvPr id="3" name="Content Placeholder 2"/>
          <p:cNvSpPr>
            <a:spLocks noGrp="1"/>
          </p:cNvSpPr>
          <p:nvPr>
            <p:ph idx="1"/>
          </p:nvPr>
        </p:nvSpPr>
        <p:spPr>
          <a:xfrm>
            <a:off x="457199" y="1641475"/>
            <a:ext cx="7620000" cy="4373563"/>
          </a:xfrm>
        </p:spPr>
        <p:txBody>
          <a:bodyPr/>
          <a:lstStyle/>
          <a:p>
            <a:r>
              <a:rPr lang="en-US" dirty="0" smtClean="0"/>
              <a:t>All about novelty, interest and curiosity </a:t>
            </a:r>
            <a:endParaRPr lang="en-US" dirty="0"/>
          </a:p>
        </p:txBody>
      </p:sp>
      <p:sp>
        <p:nvSpPr>
          <p:cNvPr id="4" name="TextBox 3"/>
          <p:cNvSpPr txBox="1"/>
          <p:nvPr/>
        </p:nvSpPr>
        <p:spPr>
          <a:xfrm>
            <a:off x="5365750" y="1905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05683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9593"/>
            <a:ext cx="8480425" cy="1371600"/>
          </a:xfrm>
        </p:spPr>
        <p:txBody>
          <a:bodyPr>
            <a:normAutofit fontScale="90000"/>
          </a:bodyPr>
          <a:lstStyle/>
          <a:p>
            <a:r>
              <a:rPr lang="en-US" dirty="0" smtClean="0"/>
              <a:t>Partnership of Press and the Telegraph</a:t>
            </a:r>
            <a:endParaRPr lang="en-US" dirty="0"/>
          </a:p>
        </p:txBody>
      </p:sp>
      <p:sp>
        <p:nvSpPr>
          <p:cNvPr id="3" name="Content Placeholder 2"/>
          <p:cNvSpPr>
            <a:spLocks noGrp="1"/>
          </p:cNvSpPr>
          <p:nvPr>
            <p:ph idx="1"/>
          </p:nvPr>
        </p:nvSpPr>
        <p:spPr>
          <a:xfrm>
            <a:off x="129470" y="1903439"/>
            <a:ext cx="3913610" cy="4373563"/>
          </a:xfrm>
        </p:spPr>
        <p:txBody>
          <a:bodyPr/>
          <a:lstStyle/>
          <a:p>
            <a:pPr marL="342900" indent="-342900">
              <a:buFont typeface="Arial"/>
              <a:buChar char="•"/>
            </a:pPr>
            <a:r>
              <a:rPr lang="en-US" dirty="0" smtClean="0"/>
              <a:t>Papers invested in the Magnetic Telegraph Company</a:t>
            </a:r>
          </a:p>
          <a:p>
            <a:pPr marL="342900" indent="-342900">
              <a:buFont typeface="Arial"/>
              <a:buChar char="•"/>
            </a:pPr>
            <a:r>
              <a:rPr lang="en-US" dirty="0" smtClean="0"/>
              <a:t>Fortunes of newspapers depended on distance rather than the quality or utility of the news</a:t>
            </a:r>
          </a:p>
          <a:p>
            <a:pPr marL="342900" indent="-342900">
              <a:buFont typeface="Arial"/>
              <a:buChar char="•"/>
            </a:pPr>
            <a:r>
              <a:rPr lang="en-US" dirty="0" smtClean="0"/>
              <a:t>James Bennett, New York Herald, boasted his paper contained 79,000 words of telegraphic content (1848)</a:t>
            </a:r>
          </a:p>
          <a:p>
            <a:endParaRPr lang="en-US" dirty="0"/>
          </a:p>
        </p:txBody>
      </p:sp>
      <p:pic>
        <p:nvPicPr>
          <p:cNvPr id="4" name="Picture 3" descr="Magnetic_Telegraph.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118" y="1943760"/>
            <a:ext cx="3822700" cy="2476500"/>
          </a:xfrm>
          <a:prstGeom prst="rect">
            <a:avLst/>
          </a:prstGeom>
        </p:spPr>
      </p:pic>
    </p:spTree>
    <p:extLst>
      <p:ext uri="{BB962C8B-B14F-4D97-AF65-F5344CB8AC3E}">
        <p14:creationId xmlns:p14="http://schemas.microsoft.com/office/powerpoint/2010/main" val="1075345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info from the media cause you to…</a:t>
            </a:r>
            <a:endParaRPr lang="en-US" dirty="0"/>
          </a:p>
        </p:txBody>
      </p:sp>
      <p:sp>
        <p:nvSpPr>
          <p:cNvPr id="3" name="Content Placeholder 2"/>
          <p:cNvSpPr>
            <a:spLocks noGrp="1"/>
          </p:cNvSpPr>
          <p:nvPr>
            <p:ph idx="1"/>
          </p:nvPr>
        </p:nvSpPr>
        <p:spPr>
          <a:xfrm>
            <a:off x="457200" y="1790700"/>
            <a:ext cx="7620000" cy="4373563"/>
          </a:xfrm>
        </p:spPr>
        <p:txBody>
          <a:bodyPr>
            <a:normAutofit/>
          </a:bodyPr>
          <a:lstStyle/>
          <a:p>
            <a:pPr marL="571500" indent="-571500">
              <a:buFont typeface="Arial"/>
              <a:buChar char="•"/>
            </a:pPr>
            <a:r>
              <a:rPr lang="en-US" sz="4000" dirty="0" smtClean="0"/>
              <a:t>Alter your plans for the day?</a:t>
            </a:r>
          </a:p>
          <a:p>
            <a:pPr marL="571500" indent="-571500">
              <a:buFont typeface="Arial"/>
              <a:buChar char="•"/>
            </a:pPr>
            <a:r>
              <a:rPr lang="en-US" sz="4000" dirty="0" smtClean="0"/>
              <a:t>Take some action you would not otherwise have taken?</a:t>
            </a:r>
          </a:p>
          <a:p>
            <a:pPr marL="571500" indent="-571500">
              <a:buFont typeface="Arial"/>
              <a:buChar char="•"/>
            </a:pPr>
            <a:r>
              <a:rPr lang="en-US" sz="4000" dirty="0" smtClean="0"/>
              <a:t>Provide insight into some problem you are required to solve? </a:t>
            </a:r>
            <a:endParaRPr lang="en-US" sz="4000" dirty="0"/>
          </a:p>
        </p:txBody>
      </p:sp>
    </p:spTree>
    <p:extLst>
      <p:ext uri="{BB962C8B-B14F-4D97-AF65-F5344CB8AC3E}">
        <p14:creationId xmlns:p14="http://schemas.microsoft.com/office/powerpoint/2010/main" val="454679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71500" indent="-571500">
              <a:buFont typeface="Arial"/>
              <a:buChar char="•"/>
            </a:pPr>
            <a:r>
              <a:rPr lang="en-US" sz="3600" dirty="0" smtClean="0"/>
              <a:t>News (of the day) gives us something to talk about, but doesn’t lead to any meaningful action (according to Postman)</a:t>
            </a:r>
            <a:br>
              <a:rPr lang="en-US" sz="3600" dirty="0" smtClean="0"/>
            </a:br>
            <a:endParaRPr lang="en-US" sz="3600" dirty="0" smtClean="0"/>
          </a:p>
          <a:p>
            <a:pPr marL="571500" indent="-571500">
              <a:buFont typeface="Arial"/>
              <a:buChar char="•"/>
            </a:pPr>
            <a:r>
              <a:rPr lang="en-US" sz="3600" dirty="0" smtClean="0"/>
              <a:t>The telegraph lowered the information-action ratio </a:t>
            </a:r>
          </a:p>
          <a:p>
            <a:endParaRPr lang="en-US" dirty="0"/>
          </a:p>
        </p:txBody>
      </p:sp>
    </p:spTree>
    <p:extLst>
      <p:ext uri="{BB962C8B-B14F-4D97-AF65-F5344CB8AC3E}">
        <p14:creationId xmlns:p14="http://schemas.microsoft.com/office/powerpoint/2010/main" val="9319873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3169</TotalTime>
  <Words>1840</Words>
  <Application>Microsoft Macintosh PowerPoint</Application>
  <PresentationFormat>On-screen Show (4:3)</PresentationFormat>
  <Paragraphs>187</Paragraphs>
  <Slides>46</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Calibri</vt:lpstr>
      <vt:lpstr>Cambria</vt:lpstr>
      <vt:lpstr>Arial</vt:lpstr>
      <vt:lpstr>Adjacency</vt:lpstr>
      <vt:lpstr>Comparisons </vt:lpstr>
      <vt:lpstr>PowerPoint Presentation</vt:lpstr>
      <vt:lpstr>Peek-A-Boo World </vt:lpstr>
      <vt:lpstr>PowerPoint Presentation</vt:lpstr>
      <vt:lpstr>Information from a Telegraph </vt:lpstr>
      <vt:lpstr>non-functional Information</vt:lpstr>
      <vt:lpstr>Partnership of Press and the Telegraph</vt:lpstr>
      <vt:lpstr>Does info from the media cause you to…</vt:lpstr>
      <vt:lpstr>PowerPoint Presentation</vt:lpstr>
      <vt:lpstr>PowerPoint Presentation</vt:lpstr>
      <vt:lpstr>Photography</vt:lpstr>
      <vt:lpstr>PowerPoint Presentation</vt:lpstr>
      <vt:lpstr>PowerPoint Presentation</vt:lpstr>
      <vt:lpstr>PowerPoint Presentation</vt:lpstr>
      <vt:lpstr>PowerPoint Presentation</vt:lpstr>
      <vt:lpstr>Photograph and Telegraphy</vt:lpstr>
      <vt:lpstr>TV </vt:lpstr>
      <vt:lpstr>Results  (according to Postman)</vt:lpstr>
      <vt:lpstr>PowerPoint Presentation</vt:lpstr>
      <vt:lpstr>Are Meet the Press, Charlie Rose or Bill Moyers callbacks to literate culture?</vt:lpstr>
      <vt:lpstr>The World is staged like TV </vt:lpstr>
      <vt:lpstr>PowerPoint Presentation</vt:lpstr>
      <vt:lpstr>Does the news leave Viewers more confused?</vt:lpstr>
      <vt:lpstr>Shouldn’t we be weeping?</vt:lpstr>
      <vt:lpstr>TV News </vt:lpstr>
      <vt:lpstr>If you do not receive news on TV--</vt:lpstr>
      <vt:lpstr>Consistency of Tone</vt:lpstr>
      <vt:lpstr>PowerPoint Presentation</vt:lpstr>
      <vt:lpstr>Dis-information</vt:lpstr>
      <vt:lpstr>Debates </vt:lpstr>
      <vt:lpstr>Addictions </vt:lpstr>
      <vt:lpstr>Bruce Alexander </vt:lpstr>
      <vt:lpstr>Vietnam </vt:lpstr>
      <vt:lpstr>Concepts of Addiction </vt:lpstr>
      <vt:lpstr>3rd Experiment </vt:lpstr>
      <vt:lpstr>PowerPoint Presentation</vt:lpstr>
      <vt:lpstr>PowerPoint Presentation</vt:lpstr>
      <vt:lpstr>Prescription Medicine </vt:lpstr>
      <vt:lpstr>PowerPoint Presentation</vt:lpstr>
      <vt:lpstr>PowerPoint Presentation</vt:lpstr>
      <vt:lpstr>War on Drugs </vt:lpstr>
      <vt:lpstr>PowerPoint Presentation</vt:lpstr>
      <vt:lpstr>PowerPoint Presentation</vt:lpstr>
      <vt:lpstr>These studies help us think differently about ourselves </vt:lpstr>
      <vt:lpstr>Isolation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cp:revision>
  <dcterms:created xsi:type="dcterms:W3CDTF">2015-09-28T20:03:38Z</dcterms:created>
  <dcterms:modified xsi:type="dcterms:W3CDTF">2016-02-18T19:23:35Z</dcterms:modified>
</cp:coreProperties>
</file>