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7"/>
  </p:notesMasterIdLst>
  <p:sldIdLst>
    <p:sldId id="270" r:id="rId2"/>
    <p:sldId id="263" r:id="rId3"/>
    <p:sldId id="271" r:id="rId4"/>
    <p:sldId id="272" r:id="rId5"/>
    <p:sldId id="315" r:id="rId6"/>
    <p:sldId id="273" r:id="rId7"/>
    <p:sldId id="274" r:id="rId8"/>
    <p:sldId id="264" r:id="rId9"/>
    <p:sldId id="316" r:id="rId10"/>
    <p:sldId id="265" r:id="rId11"/>
    <p:sldId id="267" r:id="rId12"/>
    <p:sldId id="292" r:id="rId13"/>
    <p:sldId id="268" r:id="rId14"/>
    <p:sldId id="269" r:id="rId15"/>
    <p:sldId id="275" r:id="rId16"/>
    <p:sldId id="276" r:id="rId17"/>
    <p:sldId id="304" r:id="rId18"/>
    <p:sldId id="305" r:id="rId19"/>
    <p:sldId id="306" r:id="rId20"/>
    <p:sldId id="307" r:id="rId21"/>
    <p:sldId id="308" r:id="rId22"/>
    <p:sldId id="309" r:id="rId23"/>
    <p:sldId id="310" r:id="rId24"/>
    <p:sldId id="311" r:id="rId25"/>
    <p:sldId id="312" r:id="rId26"/>
    <p:sldId id="313" r:id="rId27"/>
    <p:sldId id="314" r:id="rId28"/>
    <p:sldId id="317" r:id="rId29"/>
    <p:sldId id="318" r:id="rId30"/>
    <p:sldId id="319" r:id="rId31"/>
    <p:sldId id="320" r:id="rId32"/>
    <p:sldId id="321" r:id="rId33"/>
    <p:sldId id="322" r:id="rId34"/>
    <p:sldId id="323" r:id="rId35"/>
    <p:sldId id="324" r:id="rId36"/>
    <p:sldId id="325" r:id="rId37"/>
    <p:sldId id="326" r:id="rId38"/>
    <p:sldId id="327" r:id="rId39"/>
    <p:sldId id="328" r:id="rId40"/>
    <p:sldId id="329" r:id="rId41"/>
    <p:sldId id="330" r:id="rId42"/>
    <p:sldId id="331" r:id="rId43"/>
    <p:sldId id="332" r:id="rId44"/>
    <p:sldId id="333" r:id="rId45"/>
    <p:sldId id="337"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3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2985AA-73B5-0945-86DC-402ABA55884B}" type="datetimeFigureOut">
              <a:rPr lang="en-US" smtClean="0"/>
              <a:t>2/11/16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4CC395-4F2C-504F-A478-BFD0F9AF2C87}" type="slidenum">
              <a:rPr lang="en-US" smtClean="0"/>
              <a:t>‹#›</a:t>
            </a:fld>
            <a:endParaRPr lang="en-US"/>
          </a:p>
        </p:txBody>
      </p:sp>
    </p:spTree>
    <p:extLst>
      <p:ext uri="{BB962C8B-B14F-4D97-AF65-F5344CB8AC3E}">
        <p14:creationId xmlns:p14="http://schemas.microsoft.com/office/powerpoint/2010/main" val="3701666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short pithy saying in general use, stating a general truth or piece of advice.</a:t>
            </a:r>
            <a:endParaRPr lang="en-US" dirty="0"/>
          </a:p>
        </p:txBody>
      </p:sp>
      <p:sp>
        <p:nvSpPr>
          <p:cNvPr id="4" name="Slide Number Placeholder 3"/>
          <p:cNvSpPr>
            <a:spLocks noGrp="1"/>
          </p:cNvSpPr>
          <p:nvPr>
            <p:ph type="sldNum" sz="quarter" idx="10"/>
          </p:nvPr>
        </p:nvSpPr>
        <p:spPr/>
        <p:txBody>
          <a:bodyPr/>
          <a:lstStyle/>
          <a:p>
            <a:fld id="{114CC395-4F2C-504F-A478-BFD0F9AF2C87}" type="slidenum">
              <a:rPr lang="en-US" smtClean="0"/>
              <a:t>4</a:t>
            </a:fld>
            <a:endParaRPr lang="en-US"/>
          </a:p>
        </p:txBody>
      </p:sp>
    </p:spTree>
    <p:extLst>
      <p:ext uri="{BB962C8B-B14F-4D97-AF65-F5344CB8AC3E}">
        <p14:creationId xmlns:p14="http://schemas.microsoft.com/office/powerpoint/2010/main" val="22576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Perhaps someone from</a:t>
            </a:r>
            <a:r>
              <a:rPr lang="en-US" baseline="0" dirty="0" smtClean="0"/>
              <a:t> a written culture would not just consider proverbs quaint, but they might question the validity of common beliefs or common sense.  Just because a belief is commonly held doesn’t make it true or logical </a:t>
            </a:r>
            <a:endParaRPr lang="en-US" dirty="0"/>
          </a:p>
        </p:txBody>
      </p:sp>
      <p:sp>
        <p:nvSpPr>
          <p:cNvPr id="4" name="Slide Number Placeholder 3"/>
          <p:cNvSpPr>
            <a:spLocks noGrp="1"/>
          </p:cNvSpPr>
          <p:nvPr>
            <p:ph type="sldNum" sz="quarter" idx="10"/>
          </p:nvPr>
        </p:nvSpPr>
        <p:spPr/>
        <p:txBody>
          <a:bodyPr/>
          <a:lstStyle/>
          <a:p>
            <a:fld id="{114CC395-4F2C-504F-A478-BFD0F9AF2C87}" type="slidenum">
              <a:rPr lang="en-US" smtClean="0"/>
              <a:t>5</a:t>
            </a:fld>
            <a:endParaRPr lang="en-US"/>
          </a:p>
        </p:txBody>
      </p:sp>
    </p:spTree>
    <p:extLst>
      <p:ext uri="{BB962C8B-B14F-4D97-AF65-F5344CB8AC3E}">
        <p14:creationId xmlns:p14="http://schemas.microsoft.com/office/powerpoint/2010/main" val="404532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(EX: “I don’t care where money comes from if they are giving it away”) </a:t>
            </a:r>
            <a:r>
              <a:rPr lang="en-US" dirty="0" err="1" smtClean="0"/>
              <a:t>Namond</a:t>
            </a:r>
            <a:r>
              <a:rPr lang="en-US" dirty="0" smtClean="0"/>
              <a:t> and Senator Clay Davis </a:t>
            </a:r>
          </a:p>
          <a:p>
            <a:endParaRPr lang="en-US" dirty="0"/>
          </a:p>
        </p:txBody>
      </p:sp>
      <p:sp>
        <p:nvSpPr>
          <p:cNvPr id="4" name="Slide Number Placeholder 3"/>
          <p:cNvSpPr>
            <a:spLocks noGrp="1"/>
          </p:cNvSpPr>
          <p:nvPr>
            <p:ph type="sldNum" sz="quarter" idx="10"/>
          </p:nvPr>
        </p:nvSpPr>
        <p:spPr/>
        <p:txBody>
          <a:bodyPr/>
          <a:lstStyle/>
          <a:p>
            <a:fld id="{114CC395-4F2C-504F-A478-BFD0F9AF2C87}" type="slidenum">
              <a:rPr lang="en-US" smtClean="0"/>
              <a:t>12</a:t>
            </a:fld>
            <a:endParaRPr lang="en-US"/>
          </a:p>
        </p:txBody>
      </p:sp>
    </p:spTree>
    <p:extLst>
      <p:ext uri="{BB962C8B-B14F-4D97-AF65-F5344CB8AC3E}">
        <p14:creationId xmlns:p14="http://schemas.microsoft.com/office/powerpoint/2010/main" val="979705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 Sense[1] is a pamphlet written by Thomas Paine in 1775–76 that inspired people in the Thirteen Colonies to declare and fight for independence from Great Britain in the summer of 1776. The pamphlet explained the advantages of and the need for immediate independence in clear, simple language. It was published anonymously on January 10, 1776, at the beginning of the American Revolution, and became an immediate sensation. It was sold and distributed widely and read aloud at taverns and meeting places.</a:t>
            </a:r>
            <a:endParaRPr lang="en-US" dirty="0"/>
          </a:p>
        </p:txBody>
      </p:sp>
      <p:sp>
        <p:nvSpPr>
          <p:cNvPr id="4" name="Slide Number Placeholder 3"/>
          <p:cNvSpPr>
            <a:spLocks noGrp="1"/>
          </p:cNvSpPr>
          <p:nvPr>
            <p:ph type="sldNum" sz="quarter" idx="10"/>
          </p:nvPr>
        </p:nvSpPr>
        <p:spPr/>
        <p:txBody>
          <a:bodyPr/>
          <a:lstStyle/>
          <a:p>
            <a:fld id="{114CC395-4F2C-504F-A478-BFD0F9AF2C87}" type="slidenum">
              <a:rPr lang="en-US" smtClean="0"/>
              <a:t>13</a:t>
            </a:fld>
            <a:endParaRPr lang="en-US"/>
          </a:p>
        </p:txBody>
      </p:sp>
    </p:spTree>
    <p:extLst>
      <p:ext uri="{BB962C8B-B14F-4D97-AF65-F5344CB8AC3E}">
        <p14:creationId xmlns:p14="http://schemas.microsoft.com/office/powerpoint/2010/main" val="2324129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looking for a different, less stereotyped and more significant</a:t>
            </a:r>
          </a:p>
          <a:p>
            <a:r>
              <a:rPr lang="en-US" dirty="0" smtClean="0"/>
              <a:t>place for the reception of ethnographically produced knowledge</a:t>
            </a:r>
          </a:p>
          <a:p>
            <a:r>
              <a:rPr lang="en-US" dirty="0" smtClean="0"/>
              <a:t>in a variety of academic and non-academic forms…Tracing</a:t>
            </a:r>
          </a:p>
          <a:p>
            <a:r>
              <a:rPr lang="en-US" dirty="0" smtClean="0"/>
              <a:t>and describing the connections and relationships among sites</a:t>
            </a:r>
          </a:p>
          <a:p>
            <a:r>
              <a:rPr lang="en-US" dirty="0" smtClean="0"/>
              <a:t>previously thought incommensurate is ethnography’s way of </a:t>
            </a:r>
          </a:p>
          <a:p>
            <a:r>
              <a:rPr lang="en-US" dirty="0" smtClean="0"/>
              <a:t>making arguments and providing its own contexts of significance”</a:t>
            </a:r>
          </a:p>
          <a:p>
            <a:endParaRPr lang="en-US" dirty="0"/>
          </a:p>
        </p:txBody>
      </p:sp>
      <p:sp>
        <p:nvSpPr>
          <p:cNvPr id="4" name="Slide Number Placeholder 3"/>
          <p:cNvSpPr>
            <a:spLocks noGrp="1"/>
          </p:cNvSpPr>
          <p:nvPr>
            <p:ph type="sldNum" sz="quarter" idx="10"/>
          </p:nvPr>
        </p:nvSpPr>
        <p:spPr/>
        <p:txBody>
          <a:bodyPr/>
          <a:lstStyle/>
          <a:p>
            <a:fld id="{114CC395-4F2C-504F-A478-BFD0F9AF2C87}" type="slidenum">
              <a:rPr lang="en-US" smtClean="0"/>
              <a:t>32</a:t>
            </a:fld>
            <a:endParaRPr lang="en-US"/>
          </a:p>
        </p:txBody>
      </p:sp>
    </p:spTree>
    <p:extLst>
      <p:ext uri="{BB962C8B-B14F-4D97-AF65-F5344CB8AC3E}">
        <p14:creationId xmlns:p14="http://schemas.microsoft.com/office/powerpoint/2010/main" val="346892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93BD00F-4EEE-4144-B2AC-53A9864B9F37}" type="datetimeFigureOut">
              <a:rPr lang="en-US" smtClean="0"/>
              <a:t>2/11/16</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8A472D4-B81D-EE4F-AF92-1942F594E592}"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BD00F-4EEE-4144-B2AC-53A9864B9F37}" type="datetimeFigureOut">
              <a:rPr lang="en-US" smtClean="0"/>
              <a:t>2/11/16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BD00F-4EEE-4144-B2AC-53A9864B9F37}" type="datetimeFigureOut">
              <a:rPr lang="en-US" smtClean="0"/>
              <a:t>2/11/16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BD00F-4EEE-4144-B2AC-53A9864B9F37}" type="datetimeFigureOut">
              <a:rPr lang="en-US" smtClean="0"/>
              <a:t>2/11/16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BD00F-4EEE-4144-B2AC-53A9864B9F37}" type="datetimeFigureOut">
              <a:rPr lang="en-US" smtClean="0"/>
              <a:t>2/11/16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93BD00F-4EEE-4144-B2AC-53A9864B9F37}" type="datetimeFigureOut">
              <a:rPr lang="en-US" smtClean="0"/>
              <a:t>2/11/16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A472D4-B81D-EE4F-AF92-1942F594E592}"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3BD00F-4EEE-4144-B2AC-53A9864B9F37}" type="datetimeFigureOut">
              <a:rPr lang="en-US" smtClean="0"/>
              <a:t>2/11/16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3BD00F-4EEE-4144-B2AC-53A9864B9F37}" type="datetimeFigureOut">
              <a:rPr lang="en-US" smtClean="0"/>
              <a:t>2/11/16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BD00F-4EEE-4144-B2AC-53A9864B9F37}" type="datetimeFigureOut">
              <a:rPr lang="en-US" smtClean="0"/>
              <a:t>2/11/16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93BD00F-4EEE-4144-B2AC-53A9864B9F37}" type="datetimeFigureOut">
              <a:rPr lang="en-US" smtClean="0"/>
              <a:t>2/11/16</a:t>
            </a:fld>
            <a:endParaRPr lang="en-US" dirty="0"/>
          </a:p>
        </p:txBody>
      </p:sp>
      <p:sp>
        <p:nvSpPr>
          <p:cNvPr id="7" name="Slide Number Placeholder 6"/>
          <p:cNvSpPr>
            <a:spLocks noGrp="1"/>
          </p:cNvSpPr>
          <p:nvPr>
            <p:ph type="sldNum" sz="quarter" idx="12"/>
          </p:nvPr>
        </p:nvSpPr>
        <p:spPr/>
        <p:txBody>
          <a:bodyPr/>
          <a:lstStyle/>
          <a:p>
            <a:fld id="{B8A472D4-B81D-EE4F-AF92-1942F594E592}"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BD00F-4EEE-4144-B2AC-53A9864B9F37}" type="datetimeFigureOut">
              <a:rPr lang="en-US" smtClean="0"/>
              <a:t>2/11/16</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8A472D4-B81D-EE4F-AF92-1942F594E59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93BD00F-4EEE-4144-B2AC-53A9864B9F37}" type="datetimeFigureOut">
              <a:rPr lang="en-US" smtClean="0"/>
              <a:t>2/11/16</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8A472D4-B81D-EE4F-AF92-1942F594E59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ritannica.com/EBchecked/topic/406493/nature" TargetMode="External"/><Relationship Id="rId3" Type="http://schemas.openxmlformats.org/officeDocument/2006/relationships/hyperlink" Target="http://www.britannica.com/EBchecked/topic/320535/knowledg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Epistemology</a:t>
            </a:r>
            <a:endParaRPr lang="en-US" b="1" i="1" dirty="0"/>
          </a:p>
        </p:txBody>
      </p:sp>
      <p:sp>
        <p:nvSpPr>
          <p:cNvPr id="3" name="Content Placeholder 2"/>
          <p:cNvSpPr>
            <a:spLocks noGrp="1"/>
          </p:cNvSpPr>
          <p:nvPr>
            <p:ph idx="1"/>
          </p:nvPr>
        </p:nvSpPr>
        <p:spPr/>
        <p:txBody>
          <a:bodyPr/>
          <a:lstStyle/>
          <a:p>
            <a:r>
              <a:rPr lang="en-US" dirty="0"/>
              <a:t>the study of the </a:t>
            </a:r>
            <a:r>
              <a:rPr lang="en-US" dirty="0">
                <a:hlinkClick r:id="rId2"/>
              </a:rPr>
              <a:t>nature</a:t>
            </a:r>
            <a:r>
              <a:rPr lang="en-US" dirty="0"/>
              <a:t>, origin, and limits of human </a:t>
            </a:r>
            <a:r>
              <a:rPr lang="en-US" dirty="0">
                <a:hlinkClick r:id="rId3"/>
              </a:rPr>
              <a:t>knowledge</a:t>
            </a:r>
            <a:r>
              <a:rPr lang="en-US" dirty="0" smtClean="0"/>
              <a:t>.</a:t>
            </a:r>
          </a:p>
          <a:p>
            <a:r>
              <a:rPr lang="en-US" dirty="0" smtClean="0"/>
              <a:t>How do we know things?</a:t>
            </a:r>
          </a:p>
          <a:p>
            <a:r>
              <a:rPr lang="en-US" dirty="0" smtClean="0"/>
              <a:t>How do we understand something to be the truth?</a:t>
            </a:r>
            <a:endParaRPr lang="en-US" dirty="0"/>
          </a:p>
        </p:txBody>
      </p:sp>
    </p:spTree>
    <p:extLst>
      <p:ext uri="{BB962C8B-B14F-4D97-AF65-F5344CB8AC3E}">
        <p14:creationId xmlns:p14="http://schemas.microsoft.com/office/powerpoint/2010/main" val="1271254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Medium of TV </a:t>
            </a:r>
            <a:endParaRPr lang="en-US" b="1" i="1" dirty="0"/>
          </a:p>
        </p:txBody>
      </p:sp>
      <p:sp>
        <p:nvSpPr>
          <p:cNvPr id="3" name="Content Placeholder 2"/>
          <p:cNvSpPr>
            <a:spLocks noGrp="1"/>
          </p:cNvSpPr>
          <p:nvPr>
            <p:ph idx="1"/>
          </p:nvPr>
        </p:nvSpPr>
        <p:spPr/>
        <p:txBody>
          <a:bodyPr>
            <a:normAutofit fontScale="92500"/>
          </a:bodyPr>
          <a:lstStyle/>
          <a:p>
            <a:r>
              <a:rPr lang="en-US" dirty="0" smtClean="0"/>
              <a:t>Creates new forms of truth-telling</a:t>
            </a:r>
          </a:p>
          <a:p>
            <a:r>
              <a:rPr lang="en-US" dirty="0" smtClean="0"/>
              <a:t>According to Postman, the epistemology of TV is inferior to a print based one </a:t>
            </a:r>
          </a:p>
          <a:p>
            <a:r>
              <a:rPr lang="en-US" dirty="0" smtClean="0"/>
              <a:t>Amusement (and pleasure) is how TV communicates </a:t>
            </a:r>
          </a:p>
          <a:p>
            <a:r>
              <a:rPr lang="en-US" dirty="0" smtClean="0"/>
              <a:t>Ironically, in the late 90’s David Simon turned away from print journalism and to TV, because the former had gone the way of entertainment (as Postman predicted)</a:t>
            </a:r>
            <a:endParaRPr lang="en-US" dirty="0"/>
          </a:p>
        </p:txBody>
      </p:sp>
    </p:spTree>
    <p:extLst>
      <p:ext uri="{BB962C8B-B14F-4D97-AF65-F5344CB8AC3E}">
        <p14:creationId xmlns:p14="http://schemas.microsoft.com/office/powerpoint/2010/main" val="126947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Emotional Power of TV  </a:t>
            </a:r>
            <a:endParaRPr lang="en-US" b="1" i="1" dirty="0"/>
          </a:p>
        </p:txBody>
      </p:sp>
      <p:sp>
        <p:nvSpPr>
          <p:cNvPr id="3" name="Content Placeholder 2"/>
          <p:cNvSpPr>
            <a:spLocks noGrp="1"/>
          </p:cNvSpPr>
          <p:nvPr>
            <p:ph idx="1"/>
          </p:nvPr>
        </p:nvSpPr>
        <p:spPr/>
        <p:txBody>
          <a:bodyPr>
            <a:normAutofit lnSpcReduction="10000"/>
          </a:bodyPr>
          <a:lstStyle/>
          <a:p>
            <a:r>
              <a:rPr lang="en-US" dirty="0" smtClean="0"/>
              <a:t>Postman does not deny the emotional power of TV, because it could arouse sentiment against the Vietnam War or against racism. </a:t>
            </a:r>
          </a:p>
          <a:p>
            <a:r>
              <a:rPr lang="en-US" dirty="0" smtClean="0"/>
              <a:t>“We must be careful in praising or condemning a medium because the future may hold surprises for us”</a:t>
            </a:r>
          </a:p>
          <a:p>
            <a:r>
              <a:rPr lang="en-US" dirty="0" smtClean="0"/>
              <a:t>(enter </a:t>
            </a:r>
            <a:r>
              <a:rPr lang="en-US" i="1" dirty="0" smtClean="0"/>
              <a:t>The Wire</a:t>
            </a:r>
            <a:r>
              <a:rPr lang="en-US" dirty="0" smtClean="0"/>
              <a:t>) Superior Serial Melodrama and multi-sited ethnography</a:t>
            </a:r>
          </a:p>
        </p:txBody>
      </p:sp>
    </p:spTree>
    <p:extLst>
      <p:ext uri="{BB962C8B-B14F-4D97-AF65-F5344CB8AC3E}">
        <p14:creationId xmlns:p14="http://schemas.microsoft.com/office/powerpoint/2010/main" val="1739050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Simon</a:t>
            </a:r>
            <a:endParaRPr lang="en-US" b="1" i="1" dirty="0"/>
          </a:p>
        </p:txBody>
      </p:sp>
      <p:sp>
        <p:nvSpPr>
          <p:cNvPr id="3" name="Content Placeholder 2"/>
          <p:cNvSpPr>
            <a:spLocks noGrp="1"/>
          </p:cNvSpPr>
          <p:nvPr>
            <p:ph idx="1"/>
          </p:nvPr>
        </p:nvSpPr>
        <p:spPr/>
        <p:txBody>
          <a:bodyPr>
            <a:normAutofit/>
          </a:bodyPr>
          <a:lstStyle/>
          <a:p>
            <a:r>
              <a:rPr lang="en-US" dirty="0" smtClean="0"/>
              <a:t>Uses emotional resonance to inform people of the negative systemic issues of the American inner-cities</a:t>
            </a:r>
          </a:p>
          <a:p>
            <a:r>
              <a:rPr lang="en-US" dirty="0" smtClean="0"/>
              <a:t>Melodrama as a means to communicate and possibly persuade  </a:t>
            </a:r>
          </a:p>
          <a:p>
            <a:r>
              <a:rPr lang="en-US" dirty="0" smtClean="0"/>
              <a:t>Multi-Sited </a:t>
            </a:r>
            <a:r>
              <a:rPr lang="en-US" dirty="0" smtClean="0"/>
              <a:t>ethnography</a:t>
            </a:r>
            <a:endParaRPr lang="en-US" dirty="0" smtClean="0"/>
          </a:p>
        </p:txBody>
      </p:sp>
    </p:spTree>
    <p:extLst>
      <p:ext uri="{BB962C8B-B14F-4D97-AF65-F5344CB8AC3E}">
        <p14:creationId xmlns:p14="http://schemas.microsoft.com/office/powerpoint/2010/main" val="27567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Literate Culture </a:t>
            </a:r>
            <a:endParaRPr lang="en-US" b="1" i="1" dirty="0"/>
          </a:p>
        </p:txBody>
      </p:sp>
      <p:sp>
        <p:nvSpPr>
          <p:cNvPr id="3" name="Content Placeholder 2"/>
          <p:cNvSpPr>
            <a:spLocks noGrp="1"/>
          </p:cNvSpPr>
          <p:nvPr>
            <p:ph idx="1"/>
          </p:nvPr>
        </p:nvSpPr>
        <p:spPr/>
        <p:txBody>
          <a:bodyPr/>
          <a:lstStyle/>
          <a:p>
            <a:r>
              <a:rPr lang="en-US" dirty="0" smtClean="0"/>
              <a:t>Common Sense by Thomas Paine published 1776</a:t>
            </a:r>
          </a:p>
          <a:p>
            <a:r>
              <a:rPr lang="en-US" dirty="0" smtClean="0"/>
              <a:t>The popularity of that book at the time is close to an event like the </a:t>
            </a:r>
            <a:r>
              <a:rPr lang="en-US" dirty="0" err="1" smtClean="0"/>
              <a:t>Superbowl</a:t>
            </a:r>
            <a:endParaRPr lang="en-US" dirty="0" smtClean="0"/>
          </a:p>
          <a:p>
            <a:r>
              <a:rPr lang="en-US" dirty="0" smtClean="0"/>
              <a:t>Different classes were all interested in reading about a variety of subjects </a:t>
            </a:r>
          </a:p>
          <a:p>
            <a:r>
              <a:rPr lang="en-US" dirty="0" smtClean="0"/>
              <a:t>Printed matter was all that was available </a:t>
            </a:r>
          </a:p>
          <a:p>
            <a:r>
              <a:rPr lang="en-US" dirty="0" smtClean="0"/>
              <a:t>America was founded by intellectuals</a:t>
            </a:r>
            <a:endParaRPr lang="en-US" dirty="0"/>
          </a:p>
        </p:txBody>
      </p:sp>
    </p:spTree>
    <p:extLst>
      <p:ext uri="{BB962C8B-B14F-4D97-AF65-F5344CB8AC3E}">
        <p14:creationId xmlns:p14="http://schemas.microsoft.com/office/powerpoint/2010/main" val="1512335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Literate Culture </a:t>
            </a:r>
            <a:endParaRPr lang="en-US" b="1" i="1" dirty="0"/>
          </a:p>
        </p:txBody>
      </p:sp>
      <p:sp>
        <p:nvSpPr>
          <p:cNvPr id="3" name="Content Placeholder 2"/>
          <p:cNvSpPr>
            <a:spLocks noGrp="1"/>
          </p:cNvSpPr>
          <p:nvPr>
            <p:ph idx="1"/>
          </p:nvPr>
        </p:nvSpPr>
        <p:spPr/>
        <p:txBody>
          <a:bodyPr>
            <a:normAutofit lnSpcReduction="10000"/>
          </a:bodyPr>
          <a:lstStyle/>
          <a:p>
            <a:r>
              <a:rPr lang="en-US" dirty="0" smtClean="0"/>
              <a:t>Approaches the world from a rational perspective </a:t>
            </a:r>
          </a:p>
          <a:p>
            <a:r>
              <a:rPr lang="en-US" dirty="0" smtClean="0"/>
              <a:t>based around a series of rational propositions that challenge a reader or audience to judge them as true or false, the entire society was founded around the idea of rational discourse.</a:t>
            </a:r>
          </a:p>
          <a:p>
            <a:r>
              <a:rPr lang="en-US" dirty="0" smtClean="0"/>
              <a:t>(Going back to the telegraph) “Peek a Boo world”</a:t>
            </a:r>
            <a:endParaRPr lang="en-US" dirty="0"/>
          </a:p>
        </p:txBody>
      </p:sp>
    </p:spTree>
    <p:extLst>
      <p:ext uri="{BB962C8B-B14F-4D97-AF65-F5344CB8AC3E}">
        <p14:creationId xmlns:p14="http://schemas.microsoft.com/office/powerpoint/2010/main" val="40195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“The Age of Exposition"</a:t>
            </a:r>
            <a:endParaRPr lang="en-US" b="1" i="1" dirty="0"/>
          </a:p>
        </p:txBody>
      </p:sp>
      <p:sp>
        <p:nvSpPr>
          <p:cNvPr id="3" name="Content Placeholder 2"/>
          <p:cNvSpPr>
            <a:spLocks noGrp="1"/>
          </p:cNvSpPr>
          <p:nvPr>
            <p:ph idx="1"/>
          </p:nvPr>
        </p:nvSpPr>
        <p:spPr/>
        <p:txBody>
          <a:bodyPr>
            <a:normAutofit fontScale="92500" lnSpcReduction="10000"/>
          </a:bodyPr>
          <a:lstStyle/>
          <a:p>
            <a:r>
              <a:rPr lang="en-US" dirty="0" smtClean="0"/>
              <a:t>defined Typographic America </a:t>
            </a:r>
          </a:p>
          <a:p>
            <a:r>
              <a:rPr lang="en-US" dirty="0" smtClean="0"/>
              <a:t>Exposition: a comprehensive description and explanation of an idea or theory.</a:t>
            </a:r>
          </a:p>
          <a:p>
            <a:r>
              <a:rPr lang="en-US" dirty="0" smtClean="0"/>
              <a:t>replaced by a spectacle that prizes flash and entertainment over substance. </a:t>
            </a:r>
          </a:p>
          <a:p>
            <a:r>
              <a:rPr lang="en-US" dirty="0"/>
              <a:t>T</a:t>
            </a:r>
            <a:r>
              <a:rPr lang="en-US" dirty="0" smtClean="0"/>
              <a:t>he message itself is less important than the entertainment value of its delivery.</a:t>
            </a:r>
          </a:p>
          <a:p>
            <a:r>
              <a:rPr lang="en-US" i="1" dirty="0" smtClean="0"/>
              <a:t>The Wire</a:t>
            </a:r>
            <a:r>
              <a:rPr lang="en-US" dirty="0"/>
              <a:t> </a:t>
            </a:r>
            <a:r>
              <a:rPr lang="en-US" dirty="0" smtClean="0"/>
              <a:t>is all about exposition</a:t>
            </a:r>
          </a:p>
          <a:p>
            <a:r>
              <a:rPr lang="en-US" i="1" dirty="0" smtClean="0"/>
              <a:t>The Wire addresses its subject matter in a complex multi-sited way </a:t>
            </a:r>
            <a:endParaRPr lang="en-US" i="1" dirty="0"/>
          </a:p>
        </p:txBody>
      </p:sp>
    </p:spTree>
    <p:extLst>
      <p:ext uri="{BB962C8B-B14F-4D97-AF65-F5344CB8AC3E}">
        <p14:creationId xmlns:p14="http://schemas.microsoft.com/office/powerpoint/2010/main" val="210730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TV</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demands rapid-fire editing, non-stop stimulation, and quick decisions rather than rational deliberation </a:t>
            </a:r>
          </a:p>
          <a:p>
            <a:r>
              <a:rPr lang="en-US" dirty="0" smtClean="0"/>
              <a:t>Also, the pleasure of an ending that ties everything up into a bow</a:t>
            </a:r>
          </a:p>
          <a:p>
            <a:r>
              <a:rPr lang="en-US" dirty="0" smtClean="0"/>
              <a:t>No spoilers either! The pleasure of a surprise ending.</a:t>
            </a:r>
          </a:p>
          <a:p>
            <a:r>
              <a:rPr lang="en-US" dirty="0" smtClean="0"/>
              <a:t>The Wire has shorter beats, but its editing is quiet—allowing the viewer to experience the naturalism of each location </a:t>
            </a:r>
          </a:p>
          <a:p>
            <a:r>
              <a:rPr lang="en-US" dirty="0" smtClean="0"/>
              <a:t>The Wire, uses no flashy effects or even a musical score </a:t>
            </a:r>
          </a:p>
          <a:p>
            <a:pPr marL="0" indent="0">
              <a:buNone/>
            </a:pPr>
            <a:endParaRPr lang="en-US" dirty="0"/>
          </a:p>
        </p:txBody>
      </p:sp>
    </p:spTree>
    <p:extLst>
      <p:ext uri="{BB962C8B-B14F-4D97-AF65-F5344CB8AC3E}">
        <p14:creationId xmlns:p14="http://schemas.microsoft.com/office/powerpoint/2010/main" val="565167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Conventions</a:t>
            </a:r>
            <a:endParaRPr lang="en-US" b="1" i="1" dirty="0"/>
          </a:p>
        </p:txBody>
      </p:sp>
      <p:sp>
        <p:nvSpPr>
          <p:cNvPr id="3" name="Content Placeholder 2"/>
          <p:cNvSpPr>
            <a:spLocks noGrp="1"/>
          </p:cNvSpPr>
          <p:nvPr>
            <p:ph idx="1"/>
          </p:nvPr>
        </p:nvSpPr>
        <p:spPr/>
        <p:txBody>
          <a:bodyPr/>
          <a:lstStyle/>
          <a:p>
            <a:r>
              <a:rPr lang="en-US" dirty="0"/>
              <a:t>Conventions are the generally accepted ways of doing something. There are general conventions in any medium, such as the use of interviewee quotes in a print article, but conventions are also genre specific.</a:t>
            </a:r>
          </a:p>
        </p:txBody>
      </p:sp>
    </p:spTree>
    <p:extLst>
      <p:ext uri="{BB962C8B-B14F-4D97-AF65-F5344CB8AC3E}">
        <p14:creationId xmlns:p14="http://schemas.microsoft.com/office/powerpoint/2010/main" val="1066924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64368" y="526712"/>
            <a:ext cx="3304572" cy="1463153"/>
          </a:xfrm>
        </p:spPr>
        <p:txBody>
          <a:bodyPr/>
          <a:lstStyle/>
          <a:p>
            <a:r>
              <a:rPr lang="en-US" dirty="0" smtClean="0"/>
              <a:t>Story Conventions</a:t>
            </a:r>
            <a:endParaRPr lang="en-US" dirty="0"/>
          </a:p>
        </p:txBody>
      </p:sp>
      <p:pic>
        <p:nvPicPr>
          <p:cNvPr id="10" name="Content Placeholder 9"/>
          <p:cNvPicPr>
            <a:picLocks noGrp="1" noChangeAspect="1"/>
          </p:cNvPicPr>
          <p:nvPr>
            <p:ph idx="1"/>
          </p:nvPr>
        </p:nvPicPr>
        <p:blipFill>
          <a:blip r:embed="rId2"/>
          <a:srcRect t="-33134" b="-33134"/>
          <a:stretch>
            <a:fillRect/>
          </a:stretch>
        </p:blipFill>
        <p:spPr>
          <a:xfrm>
            <a:off x="1730776" y="2262496"/>
            <a:ext cx="2229709" cy="3716182"/>
          </a:xfrm>
        </p:spPr>
      </p:pic>
      <p:sp>
        <p:nvSpPr>
          <p:cNvPr id="9" name="Text Placeholder 8"/>
          <p:cNvSpPr>
            <a:spLocks noGrp="1"/>
          </p:cNvSpPr>
          <p:nvPr>
            <p:ph type="body" sz="half" idx="2"/>
          </p:nvPr>
        </p:nvSpPr>
        <p:spPr>
          <a:xfrm>
            <a:off x="4570156" y="2007463"/>
            <a:ext cx="3298784" cy="1517904"/>
          </a:xfrm>
        </p:spPr>
        <p:txBody>
          <a:bodyPr>
            <a:normAutofit fontScale="92500" lnSpcReduction="20000"/>
          </a:bodyPr>
          <a:lstStyle/>
          <a:p>
            <a:pPr algn="l"/>
            <a:endParaRPr lang="en-US" dirty="0"/>
          </a:p>
          <a:p>
            <a:pPr algn="l"/>
            <a:r>
              <a:rPr lang="en-US" dirty="0" smtClean="0"/>
              <a:t>Closure</a:t>
            </a:r>
            <a:r>
              <a:rPr lang="en-US" dirty="0"/>
              <a:t>, Safety, Discourse</a:t>
            </a:r>
          </a:p>
          <a:p>
            <a:pPr algn="l"/>
            <a:r>
              <a:rPr lang="en-US" dirty="0"/>
              <a:t>Structure of CSI</a:t>
            </a:r>
          </a:p>
          <a:p>
            <a:pPr algn="l"/>
            <a:r>
              <a:rPr lang="en-US" dirty="0"/>
              <a:t>Structure of Law and Order </a:t>
            </a:r>
          </a:p>
          <a:p>
            <a:pPr algn="l"/>
            <a:r>
              <a:rPr lang="en-US" dirty="0"/>
              <a:t>What do those shows mean?</a:t>
            </a:r>
          </a:p>
          <a:p>
            <a:pPr algn="l"/>
            <a:r>
              <a:rPr lang="en-US" dirty="0"/>
              <a:t>What are they saying?</a:t>
            </a:r>
          </a:p>
          <a:p>
            <a:pPr algn="l"/>
            <a:endParaRPr lang="en-US" dirty="0"/>
          </a:p>
        </p:txBody>
      </p:sp>
    </p:spTree>
    <p:extLst>
      <p:ext uri="{BB962C8B-B14F-4D97-AF65-F5344CB8AC3E}">
        <p14:creationId xmlns:p14="http://schemas.microsoft.com/office/powerpoint/2010/main" val="4257532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i="1" dirty="0" smtClean="0"/>
              <a:t>Causal Connections </a:t>
            </a:r>
            <a:endParaRPr lang="en-US" b="1" i="1" dirty="0"/>
          </a:p>
        </p:txBody>
      </p:sp>
      <p:sp>
        <p:nvSpPr>
          <p:cNvPr id="6" name="Content Placeholder 5"/>
          <p:cNvSpPr>
            <a:spLocks noGrp="1"/>
          </p:cNvSpPr>
          <p:nvPr>
            <p:ph idx="1"/>
          </p:nvPr>
        </p:nvSpPr>
        <p:spPr/>
        <p:txBody>
          <a:bodyPr/>
          <a:lstStyle/>
          <a:p>
            <a:pPr lvl="0"/>
            <a:r>
              <a:rPr lang="en-US" dirty="0"/>
              <a:t>People are less likely to keep events straight if a story is not causal and merely sequential </a:t>
            </a:r>
          </a:p>
          <a:p>
            <a:pPr lvl="0"/>
            <a:r>
              <a:rPr lang="en-US" dirty="0"/>
              <a:t>Many times when causality is not part of a sequence of events—it will be supplied by the viewer/reader </a:t>
            </a:r>
          </a:p>
          <a:p>
            <a:pPr marL="68580" indent="0">
              <a:buNone/>
            </a:pPr>
            <a:endParaRPr lang="en-US" dirty="0"/>
          </a:p>
        </p:txBody>
      </p:sp>
    </p:spTree>
    <p:extLst>
      <p:ext uri="{BB962C8B-B14F-4D97-AF65-F5344CB8AC3E}">
        <p14:creationId xmlns:p14="http://schemas.microsoft.com/office/powerpoint/2010/main" val="66257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Media as Epistemology</a:t>
            </a:r>
            <a:endParaRPr lang="en-US" b="1" i="1" dirty="0"/>
          </a:p>
        </p:txBody>
      </p:sp>
      <p:sp>
        <p:nvSpPr>
          <p:cNvPr id="3" name="Content Placeholder 2"/>
          <p:cNvSpPr>
            <a:spLocks noGrp="1"/>
          </p:cNvSpPr>
          <p:nvPr>
            <p:ph idx="1"/>
          </p:nvPr>
        </p:nvSpPr>
        <p:spPr/>
        <p:txBody>
          <a:bodyPr>
            <a:normAutofit/>
          </a:bodyPr>
          <a:lstStyle/>
          <a:p>
            <a:r>
              <a:rPr lang="en-US" dirty="0" smtClean="0"/>
              <a:t>Epistemology is concerned with the origins and nature of knowledge</a:t>
            </a:r>
          </a:p>
          <a:p>
            <a:r>
              <a:rPr lang="en-US" dirty="0" smtClean="0"/>
              <a:t>Definitions of truth and the sources where such definitions come</a:t>
            </a:r>
          </a:p>
          <a:p>
            <a:r>
              <a:rPr lang="en-US" dirty="0" smtClean="0"/>
              <a:t>Resonance: metaphor is a generative force—that is, the power of a phrase, a book, a character  </a:t>
            </a:r>
          </a:p>
          <a:p>
            <a:endParaRPr lang="en-US" dirty="0"/>
          </a:p>
        </p:txBody>
      </p:sp>
    </p:spTree>
    <p:extLst>
      <p:ext uri="{BB962C8B-B14F-4D97-AF65-F5344CB8AC3E}">
        <p14:creationId xmlns:p14="http://schemas.microsoft.com/office/powerpoint/2010/main" val="1291227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1997"/>
            <a:ext cx="7024744" cy="1143000"/>
          </a:xfrm>
        </p:spPr>
        <p:txBody>
          <a:bodyPr>
            <a:normAutofit fontScale="90000"/>
          </a:bodyPr>
          <a:lstStyle/>
          <a:p>
            <a:r>
              <a:rPr lang="en-US" b="1" i="1" dirty="0"/>
              <a:t>Canonical Story Format </a:t>
            </a:r>
            <a:r>
              <a:rPr lang="en-US" dirty="0"/>
              <a:t/>
            </a:r>
            <a:br>
              <a:rPr lang="en-US" dirty="0"/>
            </a:br>
            <a:endParaRPr lang="en-US" dirty="0"/>
          </a:p>
        </p:txBody>
      </p:sp>
      <p:sp>
        <p:nvSpPr>
          <p:cNvPr id="3" name="Content Placeholder 2"/>
          <p:cNvSpPr>
            <a:spLocks noGrp="1"/>
          </p:cNvSpPr>
          <p:nvPr>
            <p:ph idx="1"/>
          </p:nvPr>
        </p:nvSpPr>
        <p:spPr>
          <a:xfrm>
            <a:off x="1043492" y="1520340"/>
            <a:ext cx="6777317" cy="3508977"/>
          </a:xfrm>
        </p:spPr>
        <p:txBody>
          <a:bodyPr/>
          <a:lstStyle/>
          <a:p>
            <a:pPr lvl="0"/>
            <a:r>
              <a:rPr lang="en-US" dirty="0"/>
              <a:t>Introduction or Exposition: Explanation of setting, basic character attributes, equilibrium </a:t>
            </a:r>
          </a:p>
          <a:p>
            <a:pPr lvl="0"/>
            <a:r>
              <a:rPr lang="en-US" dirty="0"/>
              <a:t>Complication Action: Introduction of conflict, obstacles, </a:t>
            </a:r>
          </a:p>
          <a:p>
            <a:pPr lvl="0"/>
            <a:r>
              <a:rPr lang="en-US" dirty="0"/>
              <a:t>Ensuing Events dealing with conflict </a:t>
            </a:r>
          </a:p>
          <a:p>
            <a:pPr lvl="0"/>
            <a:r>
              <a:rPr lang="en-US" dirty="0"/>
              <a:t>Conclusion, outcome, ending.  </a:t>
            </a:r>
          </a:p>
          <a:p>
            <a:pPr marL="68580" indent="0">
              <a:buNone/>
            </a:pPr>
            <a:endParaRPr lang="en-US" dirty="0"/>
          </a:p>
        </p:txBody>
      </p:sp>
    </p:spTree>
    <p:extLst>
      <p:ext uri="{BB962C8B-B14F-4D97-AF65-F5344CB8AC3E}">
        <p14:creationId xmlns:p14="http://schemas.microsoft.com/office/powerpoint/2010/main" val="1944266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Primacy Effect</a:t>
            </a:r>
            <a:endParaRPr lang="en-US" dirty="0"/>
          </a:p>
        </p:txBody>
      </p:sp>
      <p:sp>
        <p:nvSpPr>
          <p:cNvPr id="3" name="Content Placeholder 2"/>
          <p:cNvSpPr>
            <a:spLocks noGrp="1"/>
          </p:cNvSpPr>
          <p:nvPr>
            <p:ph idx="1"/>
          </p:nvPr>
        </p:nvSpPr>
        <p:spPr/>
        <p:txBody>
          <a:bodyPr>
            <a:normAutofit fontScale="92500"/>
          </a:bodyPr>
          <a:lstStyle/>
          <a:p>
            <a:pPr lvl="0"/>
            <a:r>
              <a:rPr lang="en-US" dirty="0"/>
              <a:t>Initial information establishes a frame of reference to which subsequent information is subordinated as far as possible </a:t>
            </a:r>
          </a:p>
          <a:p>
            <a:pPr lvl="0"/>
            <a:r>
              <a:rPr lang="en-US" dirty="0"/>
              <a:t>Ex: When a character is presented as virtuous they will tend to be considered so even in the face of some contrary evidence </a:t>
            </a:r>
            <a:endParaRPr lang="en-US" dirty="0" smtClean="0"/>
          </a:p>
          <a:p>
            <a:pPr lvl="0"/>
            <a:r>
              <a:rPr lang="en-US" dirty="0" smtClean="0"/>
              <a:t>Ex: When we are hearing the state/prosecution’s story as the truth—we are led to believe that’s how things really happened </a:t>
            </a:r>
            <a:endParaRPr lang="en-US" dirty="0"/>
          </a:p>
        </p:txBody>
      </p:sp>
    </p:spTree>
    <p:extLst>
      <p:ext uri="{BB962C8B-B14F-4D97-AF65-F5344CB8AC3E}">
        <p14:creationId xmlns:p14="http://schemas.microsoft.com/office/powerpoint/2010/main" val="1895386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599164"/>
            <a:ext cx="7024744" cy="1143000"/>
          </a:xfrm>
        </p:spPr>
        <p:txBody>
          <a:bodyPr>
            <a:normAutofit fontScale="90000"/>
          </a:bodyPr>
          <a:lstStyle/>
          <a:p>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smtClean="0"/>
              <a:t>Delayed </a:t>
            </a:r>
            <a:r>
              <a:rPr lang="en-US" b="1" i="1" dirty="0"/>
              <a:t>Gratification (Retardation)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Essential to narrative structure </a:t>
            </a:r>
          </a:p>
          <a:p>
            <a:r>
              <a:rPr lang="en-US" dirty="0"/>
              <a:t>Expository interruptions</a:t>
            </a:r>
          </a:p>
          <a:p>
            <a:r>
              <a:rPr lang="en-US" dirty="0"/>
              <a:t>Blocked expectations balanced with immediate ones </a:t>
            </a:r>
          </a:p>
          <a:p>
            <a:r>
              <a:rPr lang="en-US" dirty="0"/>
              <a:t>Delay in satisfying hypothesis can be exploited to trigger new expectations </a:t>
            </a:r>
          </a:p>
          <a:p>
            <a:r>
              <a:rPr lang="en-US" dirty="0"/>
              <a:t>A viewer’s hypothesis can be clearly validated, invalidated, or left dangling </a:t>
            </a:r>
          </a:p>
          <a:p>
            <a:r>
              <a:rPr lang="en-US" dirty="0"/>
              <a:t>Perceptual hypotheses tend to be vague and open ended and they are seldom disconfirmed </a:t>
            </a:r>
          </a:p>
          <a:p>
            <a:endParaRPr lang="en-US" dirty="0"/>
          </a:p>
        </p:txBody>
      </p:sp>
    </p:spTree>
    <p:extLst>
      <p:ext uri="{BB962C8B-B14F-4D97-AF65-F5344CB8AC3E}">
        <p14:creationId xmlns:p14="http://schemas.microsoft.com/office/powerpoint/2010/main" val="2468332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SIN MURDER AND NARRATION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i="1" dirty="0" err="1"/>
              <a:t>Transtextual</a:t>
            </a:r>
            <a:r>
              <a:rPr lang="en-US" b="1" i="1" dirty="0"/>
              <a:t> motivation is a strong factor in determining a </a:t>
            </a:r>
            <a:r>
              <a:rPr lang="en-US" b="1" i="1" dirty="0" smtClean="0"/>
              <a:t>story’s </a:t>
            </a:r>
            <a:r>
              <a:rPr lang="en-US" b="1" i="1" dirty="0" err="1"/>
              <a:t>narrational</a:t>
            </a:r>
            <a:r>
              <a:rPr lang="en-US" b="1" i="1" dirty="0"/>
              <a:t> </a:t>
            </a:r>
            <a:r>
              <a:rPr lang="en-US" b="1" i="1" dirty="0" smtClean="0"/>
              <a:t>options.</a:t>
            </a:r>
          </a:p>
          <a:p>
            <a:r>
              <a:rPr lang="en-US" b="1" i="1" dirty="0" smtClean="0"/>
              <a:t>The </a:t>
            </a:r>
            <a:r>
              <a:rPr lang="en-US" b="1" i="1" dirty="0"/>
              <a:t>Detective film (Serial) </a:t>
            </a:r>
            <a:endParaRPr lang="en-US" b="1" i="1" dirty="0" smtClean="0"/>
          </a:p>
          <a:p>
            <a:r>
              <a:rPr lang="en-US" b="1" i="1" dirty="0" smtClean="0"/>
              <a:t>The </a:t>
            </a:r>
            <a:r>
              <a:rPr lang="en-US" b="1" i="1" dirty="0"/>
              <a:t>Melodrama (The </a:t>
            </a:r>
            <a:r>
              <a:rPr lang="en-US" b="1" i="1" dirty="0" smtClean="0"/>
              <a:t>Wire) </a:t>
            </a:r>
            <a:endParaRPr lang="en-US" dirty="0"/>
          </a:p>
          <a:p>
            <a:r>
              <a:rPr lang="en-US" b="1" dirty="0"/>
              <a:t>Detective Film: Serial</a:t>
            </a:r>
            <a:endParaRPr lang="en-US" dirty="0"/>
          </a:p>
          <a:p>
            <a:endParaRPr lang="en-US" dirty="0"/>
          </a:p>
        </p:txBody>
      </p:sp>
    </p:spTree>
    <p:extLst>
      <p:ext uri="{BB962C8B-B14F-4D97-AF65-F5344CB8AC3E}">
        <p14:creationId xmlns:p14="http://schemas.microsoft.com/office/powerpoint/2010/main" val="3721239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Crime</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Cause of Crime</a:t>
            </a:r>
          </a:p>
          <a:p>
            <a:pPr lvl="0"/>
            <a:r>
              <a:rPr lang="en-US" dirty="0"/>
              <a:t>Commission of Crime </a:t>
            </a:r>
          </a:p>
          <a:p>
            <a:pPr lvl="0"/>
            <a:r>
              <a:rPr lang="en-US" dirty="0"/>
              <a:t>Concealment of Crime </a:t>
            </a:r>
          </a:p>
          <a:p>
            <a:pPr lvl="0"/>
            <a:r>
              <a:rPr lang="en-US" dirty="0"/>
              <a:t>Discovery of Crime </a:t>
            </a:r>
          </a:p>
          <a:p>
            <a:pPr marL="68580" indent="0">
              <a:buNone/>
            </a:pPr>
            <a:endParaRPr lang="en-US" dirty="0"/>
          </a:p>
        </p:txBody>
      </p:sp>
    </p:spTree>
    <p:extLst>
      <p:ext uri="{BB962C8B-B14F-4D97-AF65-F5344CB8AC3E}">
        <p14:creationId xmlns:p14="http://schemas.microsoft.com/office/powerpoint/2010/main" val="2552028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Investigation</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Beginning of investigation </a:t>
            </a:r>
          </a:p>
          <a:p>
            <a:pPr lvl="0"/>
            <a:r>
              <a:rPr lang="en-US" dirty="0"/>
              <a:t>Phases of investigation </a:t>
            </a:r>
          </a:p>
          <a:p>
            <a:pPr lvl="0"/>
            <a:r>
              <a:rPr lang="en-US" dirty="0" smtClean="0"/>
              <a:t>Elucidation </a:t>
            </a:r>
            <a:r>
              <a:rPr lang="en-US" dirty="0"/>
              <a:t>of crime</a:t>
            </a:r>
          </a:p>
          <a:p>
            <a:pPr lvl="0"/>
            <a:r>
              <a:rPr lang="en-US" dirty="0"/>
              <a:t>Identification of criminal </a:t>
            </a:r>
          </a:p>
          <a:p>
            <a:pPr lvl="0"/>
            <a:r>
              <a:rPr lang="en-US" dirty="0"/>
              <a:t>Consequences of identification </a:t>
            </a:r>
          </a:p>
          <a:p>
            <a:pPr marL="68580" indent="0">
              <a:buNone/>
            </a:pPr>
            <a:endParaRPr lang="en-US" dirty="0"/>
          </a:p>
        </p:txBody>
      </p:sp>
    </p:spTree>
    <p:extLst>
      <p:ext uri="{BB962C8B-B14F-4D97-AF65-F5344CB8AC3E}">
        <p14:creationId xmlns:p14="http://schemas.microsoft.com/office/powerpoint/2010/main" val="3213232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587" y="1657286"/>
            <a:ext cx="7024744" cy="1143000"/>
          </a:xfrm>
        </p:spPr>
        <p:txBody>
          <a:bodyPr>
            <a:normAutofit fontScale="90000"/>
          </a:bodyPr>
          <a:lstStyle/>
          <a:p>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smtClean="0"/>
              <a:t>The </a:t>
            </a:r>
            <a:r>
              <a:rPr lang="en-US" b="1" i="1" dirty="0"/>
              <a:t>detective film justifies its gaps and retardations (delayed story development) </a:t>
            </a:r>
            <a:r>
              <a:rPr lang="en-US" dirty="0"/>
              <a:t/>
            </a:r>
            <a:br>
              <a:rPr lang="en-US" dirty="0"/>
            </a:br>
            <a:endParaRPr lang="en-US" dirty="0"/>
          </a:p>
        </p:txBody>
      </p:sp>
      <p:sp>
        <p:nvSpPr>
          <p:cNvPr id="3" name="Content Placeholder 2"/>
          <p:cNvSpPr>
            <a:spLocks noGrp="1"/>
          </p:cNvSpPr>
          <p:nvPr>
            <p:ph idx="1"/>
          </p:nvPr>
        </p:nvSpPr>
        <p:spPr>
          <a:xfrm>
            <a:off x="1043492" y="2616752"/>
            <a:ext cx="6777317" cy="3508977"/>
          </a:xfrm>
        </p:spPr>
        <p:txBody>
          <a:bodyPr>
            <a:normAutofit/>
          </a:bodyPr>
          <a:lstStyle/>
          <a:p>
            <a:pPr lvl="0"/>
            <a:r>
              <a:rPr lang="en-US" dirty="0"/>
              <a:t>Controls knowledge </a:t>
            </a:r>
          </a:p>
          <a:p>
            <a:pPr lvl="0"/>
            <a:r>
              <a:rPr lang="en-US" dirty="0" smtClean="0"/>
              <a:t>The </a:t>
            </a:r>
            <a:r>
              <a:rPr lang="en-US" dirty="0"/>
              <a:t>genre aims to create curiosity about past story events </a:t>
            </a:r>
          </a:p>
          <a:p>
            <a:pPr lvl="0"/>
            <a:r>
              <a:rPr lang="en-US" dirty="0"/>
              <a:t>Suspense about upcoming story events</a:t>
            </a:r>
          </a:p>
          <a:p>
            <a:pPr lvl="0"/>
            <a:r>
              <a:rPr lang="en-US" dirty="0"/>
              <a:t>Surprise with respect to unexpected disclosures about </a:t>
            </a:r>
            <a:r>
              <a:rPr lang="en-US" dirty="0" smtClean="0"/>
              <a:t>the story</a:t>
            </a:r>
            <a:endParaRPr lang="en-US" dirty="0"/>
          </a:p>
          <a:p>
            <a:pPr lvl="0"/>
            <a:r>
              <a:rPr lang="en-US" dirty="0"/>
              <a:t>We learn what the detective learns when he or she learns it </a:t>
            </a:r>
          </a:p>
          <a:p>
            <a:endParaRPr lang="en-US" dirty="0"/>
          </a:p>
        </p:txBody>
      </p:sp>
    </p:spTree>
    <p:extLst>
      <p:ext uri="{BB962C8B-B14F-4D97-AF65-F5344CB8AC3E}">
        <p14:creationId xmlns:p14="http://schemas.microsoft.com/office/powerpoint/2010/main" val="3790172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581" y="1280956"/>
            <a:ext cx="7564541" cy="5123824"/>
          </a:xfrm>
        </p:spPr>
        <p:txBody>
          <a:bodyPr>
            <a:normAutofit fontScale="92500" lnSpcReduction="10000"/>
          </a:bodyPr>
          <a:lstStyle/>
          <a:p>
            <a:r>
              <a:rPr lang="en-US" b="1" i="1" dirty="0"/>
              <a:t>We are not allowed access to the detective’s inferences until he or she voices them </a:t>
            </a:r>
            <a:endParaRPr lang="en-US" dirty="0"/>
          </a:p>
          <a:p>
            <a:endParaRPr lang="en-US" b="1" i="1" dirty="0" smtClean="0"/>
          </a:p>
          <a:p>
            <a:r>
              <a:rPr lang="en-US" b="1" i="1" dirty="0" smtClean="0"/>
              <a:t>The </a:t>
            </a:r>
            <a:r>
              <a:rPr lang="en-US" b="1" i="1" dirty="0"/>
              <a:t>activity of piecing together cause and effect in the crime plot constitutes the central formal convention of the detective tale </a:t>
            </a:r>
            <a:endParaRPr lang="en-US" dirty="0"/>
          </a:p>
          <a:p>
            <a:endParaRPr lang="en-US" dirty="0"/>
          </a:p>
          <a:p>
            <a:r>
              <a:rPr lang="en-US" b="1" i="1" dirty="0"/>
              <a:t>Privileged access to his character and motives</a:t>
            </a:r>
            <a:endParaRPr lang="en-US" dirty="0"/>
          </a:p>
          <a:p>
            <a:pPr marL="68580" indent="0">
              <a:buNone/>
            </a:pPr>
            <a:endParaRPr lang="en-US" dirty="0"/>
          </a:p>
          <a:p>
            <a:r>
              <a:rPr lang="en-US" b="1" i="1" dirty="0"/>
              <a:t>Romance becomes another factor.  The detective is attracted to the Femme Fatale even if he suspects them of deception, betrayal or even worse (Could be why listeners interpret Sarah as “in love” with Adnan.) </a:t>
            </a:r>
            <a:endParaRPr lang="en-US" dirty="0"/>
          </a:p>
          <a:p>
            <a:endParaRPr lang="en-US" dirty="0"/>
          </a:p>
        </p:txBody>
      </p:sp>
    </p:spTree>
    <p:extLst>
      <p:ext uri="{BB962C8B-B14F-4D97-AF65-F5344CB8AC3E}">
        <p14:creationId xmlns:p14="http://schemas.microsoft.com/office/powerpoint/2010/main" val="1671281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Ethnography </a:t>
            </a:r>
            <a:endParaRPr lang="en-US" dirty="0"/>
          </a:p>
        </p:txBody>
      </p:sp>
      <p:sp>
        <p:nvSpPr>
          <p:cNvPr id="3" name="Content Placeholder 2"/>
          <p:cNvSpPr>
            <a:spLocks noGrp="1"/>
          </p:cNvSpPr>
          <p:nvPr>
            <p:ph idx="1"/>
          </p:nvPr>
        </p:nvSpPr>
        <p:spPr/>
        <p:txBody>
          <a:bodyPr/>
          <a:lstStyle/>
          <a:p>
            <a:r>
              <a:rPr lang="en-US" dirty="0" smtClean="0"/>
              <a:t>A method of nuanced qualitative social research “in which fine grained daily interactions constitute the life blood of the data being produced </a:t>
            </a:r>
          </a:p>
          <a:p>
            <a:r>
              <a:rPr lang="en-US" dirty="0" smtClean="0"/>
              <a:t>Simon’s work from back to the Baltimore Sun could be described as ethnographic from the beginning </a:t>
            </a:r>
          </a:p>
        </p:txBody>
      </p:sp>
    </p:spTree>
    <p:extLst>
      <p:ext uri="{BB962C8B-B14F-4D97-AF65-F5344CB8AC3E}">
        <p14:creationId xmlns:p14="http://schemas.microsoft.com/office/powerpoint/2010/main" val="729653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for </a:t>
            </a:r>
            <a:r>
              <a:rPr lang="en-US" i="1" dirty="0" smtClean="0"/>
              <a:t>The Corner </a:t>
            </a:r>
            <a:endParaRPr lang="en-US" i="1" dirty="0"/>
          </a:p>
        </p:txBody>
      </p:sp>
      <p:sp>
        <p:nvSpPr>
          <p:cNvPr id="3" name="Content Placeholder 2"/>
          <p:cNvSpPr>
            <a:spLocks noGrp="1"/>
          </p:cNvSpPr>
          <p:nvPr>
            <p:ph idx="1"/>
          </p:nvPr>
        </p:nvSpPr>
        <p:spPr/>
        <p:txBody>
          <a:bodyPr/>
          <a:lstStyle/>
          <a:p>
            <a:r>
              <a:rPr lang="en-US" dirty="0" smtClean="0"/>
              <a:t>Long-term, one year stay in the field where a particular set of social relations can be observed </a:t>
            </a:r>
          </a:p>
          <a:p>
            <a:r>
              <a:rPr lang="en-US" dirty="0" smtClean="0"/>
              <a:t>The observer learns the visuals and the habits of the culture by following selected individuals in their work and daily lives </a:t>
            </a:r>
          </a:p>
          <a:p>
            <a:r>
              <a:rPr lang="en-US" dirty="0" smtClean="0"/>
              <a:t>Police culture and drug culture </a:t>
            </a:r>
          </a:p>
          <a:p>
            <a:r>
              <a:rPr lang="en-US" dirty="0" smtClean="0"/>
              <a:t>Stand-around-and-watch-journalism </a:t>
            </a:r>
            <a:endParaRPr lang="en-US" dirty="0"/>
          </a:p>
        </p:txBody>
      </p:sp>
    </p:spTree>
    <p:extLst>
      <p:ext uri="{BB962C8B-B14F-4D97-AF65-F5344CB8AC3E}">
        <p14:creationId xmlns:p14="http://schemas.microsoft.com/office/powerpoint/2010/main" val="399927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584" y="4834445"/>
            <a:ext cx="7516021" cy="1648812"/>
          </a:xfrm>
        </p:spPr>
        <p:txBody>
          <a:bodyPr/>
          <a:lstStyle/>
          <a:p>
            <a:pPr marL="0" indent="0">
              <a:buNone/>
            </a:pPr>
            <a:r>
              <a:rPr lang="en-US" dirty="0"/>
              <a:t>T</a:t>
            </a:r>
            <a:r>
              <a:rPr lang="en-US" dirty="0" smtClean="0"/>
              <a:t>here is no universal way to know truth, but rather that a civilization will identify truth largely based on its forms of communication.</a:t>
            </a:r>
            <a:endParaRPr lang="en-US" dirty="0"/>
          </a:p>
        </p:txBody>
      </p:sp>
      <p:pic>
        <p:nvPicPr>
          <p:cNvPr id="5" name="Picture 4"/>
          <p:cNvPicPr>
            <a:picLocks noChangeAspect="1"/>
          </p:cNvPicPr>
          <p:nvPr/>
        </p:nvPicPr>
        <p:blipFill>
          <a:blip r:embed="rId2"/>
          <a:stretch>
            <a:fillRect/>
          </a:stretch>
        </p:blipFill>
        <p:spPr>
          <a:xfrm>
            <a:off x="531584" y="795845"/>
            <a:ext cx="6096000" cy="4038600"/>
          </a:xfrm>
          <a:prstGeom prst="rect">
            <a:avLst/>
          </a:prstGeom>
        </p:spPr>
      </p:pic>
    </p:spTree>
    <p:extLst>
      <p:ext uri="{BB962C8B-B14F-4D97-AF65-F5344CB8AC3E}">
        <p14:creationId xmlns:p14="http://schemas.microsoft.com/office/powerpoint/2010/main" val="2940701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 Marcus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Inherent problem with the ethnographic method </a:t>
            </a:r>
          </a:p>
          <a:p>
            <a:r>
              <a:rPr lang="en-US" dirty="0" smtClean="0"/>
              <a:t>Concentrates on a specific location of study </a:t>
            </a:r>
          </a:p>
          <a:p>
            <a:r>
              <a:rPr lang="en-US" dirty="0" smtClean="0"/>
              <a:t>“single site” ethnographers have recourse to a larger whole that has not been studied in so deep a systematic fashion </a:t>
            </a:r>
          </a:p>
          <a:p>
            <a:r>
              <a:rPr lang="en-US" dirty="0" smtClean="0"/>
              <a:t>Researchers do not have data for the whole </a:t>
            </a:r>
          </a:p>
          <a:p>
            <a:r>
              <a:rPr lang="en-US" dirty="0" smtClean="0"/>
              <a:t>This amounts to an abstraction: “the state, capitalism and so on.</a:t>
            </a:r>
          </a:p>
          <a:p>
            <a:r>
              <a:rPr lang="en-US" dirty="0" smtClean="0"/>
              <a:t>Enables some sort of closure </a:t>
            </a:r>
          </a:p>
          <a:p>
            <a:r>
              <a:rPr lang="en-US" dirty="0" smtClean="0"/>
              <a:t>He and others developed an ambition to undertake a multi-sited ethnography </a:t>
            </a:r>
          </a:p>
          <a:p>
            <a:r>
              <a:rPr lang="en-US" dirty="0" smtClean="0"/>
              <a:t>One that can approach the system as a whole </a:t>
            </a:r>
          </a:p>
          <a:p>
            <a:endParaRPr lang="en-US" dirty="0"/>
          </a:p>
        </p:txBody>
      </p:sp>
    </p:spTree>
    <p:extLst>
      <p:ext uri="{BB962C8B-B14F-4D97-AF65-F5344CB8AC3E}">
        <p14:creationId xmlns:p14="http://schemas.microsoft.com/office/powerpoint/2010/main" val="1331819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lstStyle/>
          <a:p>
            <a:r>
              <a:rPr lang="en-US" dirty="0" smtClean="0"/>
              <a:t>No single ethnographer has enough knowledge of enough worlds or enough time to map this constantly evolving world system </a:t>
            </a:r>
            <a:endParaRPr lang="en-US" dirty="0"/>
          </a:p>
        </p:txBody>
      </p:sp>
    </p:spTree>
    <p:extLst>
      <p:ext uri="{BB962C8B-B14F-4D97-AF65-F5344CB8AC3E}">
        <p14:creationId xmlns:p14="http://schemas.microsoft.com/office/powerpoint/2010/main" val="327564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“ethnographic imaginary”</a:t>
            </a:r>
            <a:endParaRPr lang="en-US" dirty="0"/>
          </a:p>
        </p:txBody>
      </p:sp>
      <p:sp>
        <p:nvSpPr>
          <p:cNvPr id="3" name="Content Placeholder 2"/>
          <p:cNvSpPr>
            <a:spLocks noGrp="1"/>
          </p:cNvSpPr>
          <p:nvPr>
            <p:ph idx="1"/>
          </p:nvPr>
        </p:nvSpPr>
        <p:spPr/>
        <p:txBody>
          <a:bodyPr/>
          <a:lstStyle/>
          <a:p>
            <a:r>
              <a:rPr lang="en-US" dirty="0" smtClean="0"/>
              <a:t>World enough and time</a:t>
            </a:r>
            <a:endParaRPr lang="en-US" dirty="0"/>
          </a:p>
        </p:txBody>
      </p:sp>
    </p:spTree>
    <p:extLst>
      <p:ext uri="{BB962C8B-B14F-4D97-AF65-F5344CB8AC3E}">
        <p14:creationId xmlns:p14="http://schemas.microsoft.com/office/powerpoint/2010/main" val="2239952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52558"/>
            <a:ext cx="6777317" cy="4880071"/>
          </a:xfrm>
        </p:spPr>
        <p:txBody>
          <a:bodyPr>
            <a:normAutofit/>
          </a:bodyPr>
          <a:lstStyle/>
          <a:p>
            <a:r>
              <a:rPr lang="en-US" dirty="0"/>
              <a:t>Simon’s unique fabrication of ethnographically informed serial television melodrama speaks to this according to Williams</a:t>
            </a:r>
          </a:p>
          <a:p>
            <a:endParaRPr lang="en-US" dirty="0"/>
          </a:p>
          <a:p>
            <a:r>
              <a:rPr lang="en-US" dirty="0"/>
              <a:t>Makes arguments, sets up contexts that could not be managed in journalism alone </a:t>
            </a:r>
          </a:p>
          <a:p>
            <a:pPr marL="68580" indent="0">
              <a:buNone/>
            </a:pPr>
            <a:endParaRPr lang="en-US" dirty="0"/>
          </a:p>
          <a:p>
            <a:r>
              <a:rPr lang="en-US" dirty="0"/>
              <a:t>Serial television melodrama, according to Williams, makes possible the larger canvas of the ethnographic imaginary </a:t>
            </a:r>
          </a:p>
          <a:p>
            <a:endParaRPr lang="en-US" dirty="0"/>
          </a:p>
        </p:txBody>
      </p:sp>
    </p:spTree>
    <p:extLst>
      <p:ext uri="{BB962C8B-B14F-4D97-AF65-F5344CB8AC3E}">
        <p14:creationId xmlns:p14="http://schemas.microsoft.com/office/powerpoint/2010/main" val="3896599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7324" y="1203232"/>
            <a:ext cx="6943486" cy="4629398"/>
          </a:xfrm>
        </p:spPr>
        <p:txBody>
          <a:bodyPr>
            <a:normAutofit/>
          </a:bodyPr>
          <a:lstStyle/>
          <a:p>
            <a:r>
              <a:rPr lang="en-US" dirty="0"/>
              <a:t>Combined factual, ethnographically observed, and detailed worlds of cops and corners into one converged fictional world</a:t>
            </a:r>
          </a:p>
          <a:p>
            <a:pPr marL="68580" indent="0">
              <a:buNone/>
            </a:pPr>
            <a:endParaRPr lang="en-US" dirty="0"/>
          </a:p>
          <a:p>
            <a:r>
              <a:rPr lang="en-US" dirty="0"/>
              <a:t>With the exception of Spike Lee’s 1995 adaption of Richard Price’s novel Clockers there had never been a film that had given equal time to both sides of the law </a:t>
            </a:r>
          </a:p>
          <a:p>
            <a:endParaRPr lang="en-US" dirty="0"/>
          </a:p>
        </p:txBody>
      </p:sp>
    </p:spTree>
    <p:extLst>
      <p:ext uri="{BB962C8B-B14F-4D97-AF65-F5344CB8AC3E}">
        <p14:creationId xmlns:p14="http://schemas.microsoft.com/office/powerpoint/2010/main" val="638702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 1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Breaks crime story conventions</a:t>
            </a:r>
          </a:p>
          <a:p>
            <a:r>
              <a:rPr lang="en-US" dirty="0" smtClean="0"/>
              <a:t>Introduces a crime </a:t>
            </a:r>
          </a:p>
          <a:p>
            <a:r>
              <a:rPr lang="en-US" dirty="0" smtClean="0"/>
              <a:t>A cop who pursues solving the crime</a:t>
            </a:r>
          </a:p>
          <a:p>
            <a:r>
              <a:rPr lang="en-US" dirty="0" smtClean="0"/>
              <a:t>Higher ups who have no interest in solving the crime</a:t>
            </a:r>
          </a:p>
          <a:p>
            <a:r>
              <a:rPr lang="en-US" dirty="0" smtClean="0"/>
              <a:t>Doesn’t stay with the cop, but moves to the complex world of the committer of the crime</a:t>
            </a:r>
          </a:p>
          <a:p>
            <a:r>
              <a:rPr lang="en-US" dirty="0" smtClean="0"/>
              <a:t>Humanizes that character as well</a:t>
            </a:r>
          </a:p>
          <a:p>
            <a:r>
              <a:rPr lang="en-US" dirty="0" smtClean="0"/>
              <a:t>Equally important procedures of cops and dealers are introduced </a:t>
            </a:r>
            <a:endParaRPr lang="en-US" dirty="0"/>
          </a:p>
        </p:txBody>
      </p:sp>
    </p:spTree>
    <p:extLst>
      <p:ext uri="{BB962C8B-B14F-4D97-AF65-F5344CB8AC3E}">
        <p14:creationId xmlns:p14="http://schemas.microsoft.com/office/powerpoint/2010/main" val="393628038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between two microsites </a:t>
            </a:r>
            <a:endParaRPr lang="en-US" dirty="0"/>
          </a:p>
        </p:txBody>
      </p:sp>
      <p:sp>
        <p:nvSpPr>
          <p:cNvPr id="3" name="Content Placeholder 2"/>
          <p:cNvSpPr>
            <a:spLocks noGrp="1"/>
          </p:cNvSpPr>
          <p:nvPr>
            <p:ph idx="1"/>
          </p:nvPr>
        </p:nvSpPr>
        <p:spPr/>
        <p:txBody>
          <a:bodyPr/>
          <a:lstStyle/>
          <a:p>
            <a:r>
              <a:rPr lang="en-US" dirty="0" smtClean="0"/>
              <a:t>Cops who want to be good and cops who just want to bust heads</a:t>
            </a:r>
          </a:p>
          <a:p>
            <a:r>
              <a:rPr lang="en-US" dirty="0" smtClean="0"/>
              <a:t>Competent drug dealers vs. ones who lack the discipline to avoid capture </a:t>
            </a:r>
            <a:endParaRPr lang="en-US" dirty="0"/>
          </a:p>
        </p:txBody>
      </p:sp>
    </p:spTree>
    <p:extLst>
      <p:ext uri="{BB962C8B-B14F-4D97-AF65-F5344CB8AC3E}">
        <p14:creationId xmlns:p14="http://schemas.microsoft.com/office/powerpoint/2010/main" val="428051524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Complexity of the Series’ microsites (plotlines) </a:t>
            </a:r>
            <a:endParaRPr lang="en-US" dirty="0"/>
          </a:p>
        </p:txBody>
      </p:sp>
      <p:sp>
        <p:nvSpPr>
          <p:cNvPr id="3" name="Content Placeholder 2"/>
          <p:cNvSpPr>
            <a:spLocks noGrp="1"/>
          </p:cNvSpPr>
          <p:nvPr>
            <p:ph idx="1"/>
          </p:nvPr>
        </p:nvSpPr>
        <p:spPr/>
        <p:txBody>
          <a:bodyPr/>
          <a:lstStyle/>
          <a:p>
            <a:r>
              <a:rPr lang="en-US" dirty="0" smtClean="0"/>
              <a:t>Politics</a:t>
            </a:r>
          </a:p>
          <a:p>
            <a:r>
              <a:rPr lang="en-US" dirty="0" smtClean="0"/>
              <a:t>Different police details</a:t>
            </a:r>
          </a:p>
          <a:p>
            <a:r>
              <a:rPr lang="en-US" dirty="0" smtClean="0"/>
              <a:t>Education</a:t>
            </a:r>
          </a:p>
          <a:p>
            <a:r>
              <a:rPr lang="en-US" dirty="0" smtClean="0"/>
              <a:t>Co-ops</a:t>
            </a:r>
          </a:p>
          <a:p>
            <a:r>
              <a:rPr lang="en-US" dirty="0" smtClean="0"/>
              <a:t>War on drugs and “</a:t>
            </a:r>
            <a:r>
              <a:rPr lang="en-US" dirty="0" err="1" smtClean="0"/>
              <a:t>Hamsterdam</a:t>
            </a:r>
            <a:r>
              <a:rPr lang="en-US" dirty="0" smtClean="0"/>
              <a:t>”</a:t>
            </a:r>
          </a:p>
          <a:p>
            <a:r>
              <a:rPr lang="en-US" dirty="0" smtClean="0"/>
              <a:t>Etc.  </a:t>
            </a:r>
            <a:endParaRPr lang="en-US" dirty="0"/>
          </a:p>
        </p:txBody>
      </p:sp>
    </p:spTree>
    <p:extLst>
      <p:ext uri="{BB962C8B-B14F-4D97-AF65-F5344CB8AC3E}">
        <p14:creationId xmlns:p14="http://schemas.microsoft.com/office/powerpoint/2010/main" val="300842909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640" y="1154472"/>
            <a:ext cx="7048170" cy="5166588"/>
          </a:xfrm>
        </p:spPr>
        <p:txBody>
          <a:bodyPr>
            <a:normAutofit lnSpcReduction="10000"/>
          </a:bodyPr>
          <a:lstStyle/>
          <a:p>
            <a:r>
              <a:rPr lang="en-US" dirty="0" smtClean="0"/>
              <a:t>The vivid and interlocking stories from so many concrete ethnographic sites is what fiction affords, what ethnography aspires to, and what newspaper journalism can rarely achieve </a:t>
            </a:r>
          </a:p>
          <a:p>
            <a:endParaRPr lang="en-US" dirty="0" smtClean="0"/>
          </a:p>
          <a:p>
            <a:r>
              <a:rPr lang="en-US" dirty="0" smtClean="0"/>
              <a:t>Multi-sited ethnographic imaginary that no longer needs to depend on allusions to abstract ideas of “the state,” “the economy”, or “capitalism” as its “fiction of the whole”</a:t>
            </a:r>
          </a:p>
          <a:p>
            <a:endParaRPr lang="en-US" dirty="0" smtClean="0"/>
          </a:p>
          <a:p>
            <a:r>
              <a:rPr lang="en-US" dirty="0" smtClean="0"/>
              <a:t>The many sites reveal a vivid picture of that “whole”</a:t>
            </a:r>
            <a:endParaRPr lang="en-US" dirty="0"/>
          </a:p>
        </p:txBody>
      </p:sp>
    </p:spTree>
    <p:extLst>
      <p:ext uri="{BB962C8B-B14F-4D97-AF65-F5344CB8AC3E}">
        <p14:creationId xmlns:p14="http://schemas.microsoft.com/office/powerpoint/2010/main" val="208798659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Simon had to quit the business he loved and turn to television</a:t>
            </a:r>
          </a:p>
          <a:p>
            <a:r>
              <a:rPr lang="en-US" dirty="0" smtClean="0"/>
              <a:t> Hasn’t fully embraced the form</a:t>
            </a:r>
          </a:p>
          <a:p>
            <a:r>
              <a:rPr lang="en-US" dirty="0" smtClean="0"/>
              <a:t>Hence the comparison to Greek Tragedy? </a:t>
            </a:r>
          </a:p>
          <a:p>
            <a:pPr marL="68580" indent="0">
              <a:buNone/>
            </a:pPr>
            <a:endParaRPr lang="en-US" dirty="0" smtClean="0"/>
          </a:p>
          <a:p>
            <a:pPr marL="68580" indent="0">
              <a:buNone/>
            </a:pPr>
            <a:endParaRPr lang="en-US" dirty="0"/>
          </a:p>
        </p:txBody>
      </p:sp>
    </p:spTree>
    <p:extLst>
      <p:ext uri="{BB962C8B-B14F-4D97-AF65-F5344CB8AC3E}">
        <p14:creationId xmlns:p14="http://schemas.microsoft.com/office/powerpoint/2010/main" val="6655719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primitive oral culture</a:t>
            </a:r>
            <a:endParaRPr lang="en-US" b="1" i="1" dirty="0"/>
          </a:p>
        </p:txBody>
      </p:sp>
      <p:sp>
        <p:nvSpPr>
          <p:cNvPr id="3" name="Content Placeholder 2"/>
          <p:cNvSpPr>
            <a:spLocks noGrp="1"/>
          </p:cNvSpPr>
          <p:nvPr>
            <p:ph idx="1"/>
          </p:nvPr>
        </p:nvSpPr>
        <p:spPr>
          <a:xfrm>
            <a:off x="1506158" y="2332037"/>
            <a:ext cx="4504260" cy="4525963"/>
          </a:xfrm>
        </p:spPr>
        <p:txBody>
          <a:bodyPr/>
          <a:lstStyle/>
          <a:p>
            <a:r>
              <a:rPr lang="en-US" dirty="0" smtClean="0"/>
              <a:t>great stock in a man who remembers proverbs, since truth is passed on through such stories</a:t>
            </a:r>
          </a:p>
          <a:p>
            <a:r>
              <a:rPr lang="en-US" dirty="0" smtClean="0"/>
              <a:t>What is your experience of hearing a story told through spoken word?  </a:t>
            </a:r>
            <a:endParaRPr lang="en-US" dirty="0"/>
          </a:p>
        </p:txBody>
      </p:sp>
    </p:spTree>
    <p:extLst>
      <p:ext uri="{BB962C8B-B14F-4D97-AF65-F5344CB8AC3E}">
        <p14:creationId xmlns:p14="http://schemas.microsoft.com/office/powerpoint/2010/main" val="185063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John Carroll and Bill </a:t>
            </a:r>
            <a:r>
              <a:rPr lang="en-US" dirty="0" err="1" smtClean="0"/>
              <a:t>Marimow</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From Baltimore Sun (criticized “The Metal Men—1995”</a:t>
            </a:r>
          </a:p>
          <a:p>
            <a:r>
              <a:rPr lang="en-US" dirty="0" smtClean="0"/>
              <a:t>Said it was too much like “The Corner” and that it wasn’t hard enough on the thieves</a:t>
            </a:r>
          </a:p>
          <a:p>
            <a:r>
              <a:rPr lang="en-US" dirty="0" smtClean="0"/>
              <a:t>Simon believed that newspapers should adopt a wide sociological approach to the city’s problems</a:t>
            </a:r>
          </a:p>
          <a:p>
            <a:r>
              <a:rPr lang="en-US" dirty="0" smtClean="0"/>
              <a:t>His editors thought he should be more clear and focused on right and wrong</a:t>
            </a:r>
          </a:p>
        </p:txBody>
      </p:sp>
    </p:spTree>
    <p:extLst>
      <p:ext uri="{BB962C8B-B14F-4D97-AF65-F5344CB8AC3E}">
        <p14:creationId xmlns:p14="http://schemas.microsoft.com/office/powerpoint/2010/main" val="301715824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Rifle-Shot Journalism</a:t>
            </a:r>
            <a:endParaRPr lang="en-US" dirty="0"/>
          </a:p>
        </p:txBody>
      </p:sp>
      <p:sp>
        <p:nvSpPr>
          <p:cNvPr id="3" name="Content Placeholder 2"/>
          <p:cNvSpPr>
            <a:spLocks noGrp="1"/>
          </p:cNvSpPr>
          <p:nvPr>
            <p:ph idx="1"/>
          </p:nvPr>
        </p:nvSpPr>
        <p:spPr>
          <a:xfrm>
            <a:off x="1043490" y="2098046"/>
            <a:ext cx="6777317" cy="3508977"/>
          </a:xfrm>
        </p:spPr>
        <p:txBody>
          <a:bodyPr>
            <a:normAutofit fontScale="92500"/>
          </a:bodyPr>
          <a:lstStyle/>
          <a:p>
            <a:endParaRPr lang="en-US" dirty="0" smtClean="0"/>
          </a:p>
          <a:p>
            <a:r>
              <a:rPr lang="en-US" dirty="0" smtClean="0"/>
              <a:t>One story is small and self-contained and has good guys and bad guys </a:t>
            </a:r>
          </a:p>
          <a:p>
            <a:r>
              <a:rPr lang="en-US" dirty="0" smtClean="0"/>
              <a:t>The other is about why we are where we are </a:t>
            </a:r>
          </a:p>
          <a:p>
            <a:r>
              <a:rPr lang="en-US" dirty="0" smtClean="0"/>
              <a:t>About who is being left behind</a:t>
            </a:r>
          </a:p>
          <a:p>
            <a:r>
              <a:rPr lang="en-US" dirty="0" smtClean="0"/>
              <a:t>Harder to report </a:t>
            </a:r>
          </a:p>
          <a:p>
            <a:r>
              <a:rPr lang="en-US" dirty="0" smtClean="0"/>
              <a:t>Carroll and </a:t>
            </a:r>
            <a:r>
              <a:rPr lang="en-US" dirty="0" err="1" smtClean="0"/>
              <a:t>Marimow</a:t>
            </a:r>
            <a:r>
              <a:rPr lang="en-US" dirty="0" smtClean="0"/>
              <a:t> saw them as performing a public service that can’t reach for the larger ethnographic complexities </a:t>
            </a:r>
            <a:endParaRPr lang="en-US" dirty="0"/>
          </a:p>
        </p:txBody>
      </p:sp>
    </p:spTree>
    <p:extLst>
      <p:ext uri="{BB962C8B-B14F-4D97-AF65-F5344CB8AC3E}">
        <p14:creationId xmlns:p14="http://schemas.microsoft.com/office/powerpoint/2010/main" val="73602212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Rifle-Shot vs. Multi-Site </a:t>
            </a:r>
            <a:endParaRPr lang="en-US" dirty="0"/>
          </a:p>
        </p:txBody>
      </p:sp>
      <p:sp>
        <p:nvSpPr>
          <p:cNvPr id="3" name="Content Placeholder 2"/>
          <p:cNvSpPr>
            <a:spLocks noGrp="1"/>
          </p:cNvSpPr>
          <p:nvPr>
            <p:ph idx="1"/>
          </p:nvPr>
        </p:nvSpPr>
        <p:spPr/>
        <p:txBody>
          <a:bodyPr/>
          <a:lstStyle/>
          <a:p>
            <a:r>
              <a:rPr lang="en-US" dirty="0" smtClean="0"/>
              <a:t>Rifle shot is like a half hour of episodic television whose world is necessarily narrow and whose time is limited to a half hour or hour</a:t>
            </a:r>
          </a:p>
          <a:p>
            <a:r>
              <a:rPr lang="en-US" dirty="0" smtClean="0"/>
              <a:t>In contrast, Simon’s reporting presented an expanded world view </a:t>
            </a:r>
          </a:p>
          <a:p>
            <a:r>
              <a:rPr lang="en-US" dirty="0" smtClean="0"/>
              <a:t>Transforms a social “type” to a human being </a:t>
            </a:r>
            <a:endParaRPr lang="en-US" dirty="0"/>
          </a:p>
        </p:txBody>
      </p:sp>
    </p:spTree>
    <p:extLst>
      <p:ext uri="{BB962C8B-B14F-4D97-AF65-F5344CB8AC3E}">
        <p14:creationId xmlns:p14="http://schemas.microsoft.com/office/powerpoint/2010/main" val="396115054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Middle Class Editorializing </a:t>
            </a:r>
            <a:endParaRPr lang="en-US" dirty="0"/>
          </a:p>
        </p:txBody>
      </p:sp>
      <p:sp>
        <p:nvSpPr>
          <p:cNvPr id="3" name="Content Placeholder 2"/>
          <p:cNvSpPr>
            <a:spLocks noGrp="1"/>
          </p:cNvSpPr>
          <p:nvPr>
            <p:ph idx="1"/>
          </p:nvPr>
        </p:nvSpPr>
        <p:spPr/>
        <p:txBody>
          <a:bodyPr/>
          <a:lstStyle/>
          <a:p>
            <a:r>
              <a:rPr lang="en-US" dirty="0" smtClean="0"/>
              <a:t>In The Corner, his editorializing has an identity</a:t>
            </a:r>
          </a:p>
          <a:p>
            <a:r>
              <a:rPr lang="en-US" dirty="0" smtClean="0"/>
              <a:t>In The Wire he shows instead of telling </a:t>
            </a:r>
          </a:p>
          <a:p>
            <a:r>
              <a:rPr lang="en-US" dirty="0" smtClean="0"/>
              <a:t>(Which is more truthful?)</a:t>
            </a:r>
          </a:p>
          <a:p>
            <a:pPr marL="68580" indent="0">
              <a:buNone/>
            </a:pPr>
            <a:endParaRPr lang="en-US" dirty="0"/>
          </a:p>
        </p:txBody>
      </p:sp>
    </p:spTree>
    <p:extLst>
      <p:ext uri="{BB962C8B-B14F-4D97-AF65-F5344CB8AC3E}">
        <p14:creationId xmlns:p14="http://schemas.microsoft.com/office/powerpoint/2010/main" val="3067462265"/>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416400"/>
            <a:ext cx="6777317" cy="3508977"/>
          </a:xfrm>
        </p:spPr>
        <p:txBody>
          <a:bodyPr>
            <a:normAutofit fontScale="92500" lnSpcReduction="10000"/>
          </a:bodyPr>
          <a:lstStyle/>
          <a:p>
            <a:r>
              <a:rPr lang="en-US" dirty="0" smtClean="0"/>
              <a:t>In place of the five-paragraph rifle-shot story he would eventually create a five- season cumulative serial whose primary outrage-a futile war on drugs-encompasses myriad others</a:t>
            </a:r>
          </a:p>
          <a:p>
            <a:endParaRPr lang="en-US" dirty="0" smtClean="0"/>
          </a:p>
          <a:p>
            <a:r>
              <a:rPr lang="en-US" dirty="0" smtClean="0"/>
              <a:t>Serial melodrama can show us, in a way sociologists and ethnographers cannot, how much as Detective Lester </a:t>
            </a:r>
            <a:r>
              <a:rPr lang="en-US" dirty="0" err="1" smtClean="0"/>
              <a:t>Freamon</a:t>
            </a:r>
            <a:r>
              <a:rPr lang="en-US" dirty="0" smtClean="0"/>
              <a:t> puts it, “all the pieces matter.”</a:t>
            </a:r>
            <a:endParaRPr lang="en-US" dirty="0"/>
          </a:p>
        </p:txBody>
      </p:sp>
    </p:spTree>
    <p:extLst>
      <p:ext uri="{BB962C8B-B14F-4D97-AF65-F5344CB8AC3E}">
        <p14:creationId xmlns:p14="http://schemas.microsoft.com/office/powerpoint/2010/main" val="120946281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2416" y="456164"/>
            <a:ext cx="7024744" cy="1143000"/>
          </a:xfrm>
        </p:spPr>
        <p:txBody>
          <a:bodyPr/>
          <a:lstStyle/>
          <a:p>
            <a:r>
              <a:rPr lang="en-US" dirty="0" smtClean="0"/>
              <a:t>Crime Story vs. Melodrama </a:t>
            </a:r>
            <a:endParaRPr lang="en-US" dirty="0"/>
          </a:p>
        </p:txBody>
      </p:sp>
      <p:sp>
        <p:nvSpPr>
          <p:cNvPr id="5" name="Content Placeholder 4"/>
          <p:cNvSpPr>
            <a:spLocks noGrp="1"/>
          </p:cNvSpPr>
          <p:nvPr>
            <p:ph sz="quarter" idx="13"/>
          </p:nvPr>
        </p:nvSpPr>
        <p:spPr>
          <a:xfrm>
            <a:off x="925440" y="1519633"/>
            <a:ext cx="3720652" cy="4153935"/>
          </a:xfrm>
        </p:spPr>
        <p:txBody>
          <a:bodyPr>
            <a:normAutofit/>
          </a:bodyPr>
          <a:lstStyle/>
          <a:p>
            <a:pPr lvl="0"/>
            <a:r>
              <a:rPr lang="en-US" sz="1050" dirty="0">
                <a:latin typeface="Arial Black"/>
                <a:cs typeface="Arial Black"/>
              </a:rPr>
              <a:t>Controls knowledge </a:t>
            </a:r>
          </a:p>
          <a:p>
            <a:pPr lvl="0"/>
            <a:r>
              <a:rPr lang="en-US" sz="1050" dirty="0" smtClean="0">
                <a:latin typeface="Arial Black"/>
                <a:cs typeface="Arial Black"/>
              </a:rPr>
              <a:t>The </a:t>
            </a:r>
            <a:r>
              <a:rPr lang="en-US" sz="1050" dirty="0">
                <a:latin typeface="Arial Black"/>
                <a:cs typeface="Arial Black"/>
              </a:rPr>
              <a:t>genre aims to create curiosity about past story events </a:t>
            </a:r>
          </a:p>
          <a:p>
            <a:pPr lvl="0"/>
            <a:r>
              <a:rPr lang="en-US" sz="1050" dirty="0">
                <a:latin typeface="Arial Black"/>
                <a:cs typeface="Arial Black"/>
              </a:rPr>
              <a:t>Suspense about upcoming story events</a:t>
            </a:r>
          </a:p>
          <a:p>
            <a:pPr lvl="0"/>
            <a:r>
              <a:rPr lang="en-US" sz="1050" dirty="0">
                <a:latin typeface="Arial Black"/>
                <a:cs typeface="Arial Black"/>
              </a:rPr>
              <a:t>Surprise with respect to unexpected disclosures about either story or plot detail</a:t>
            </a:r>
          </a:p>
          <a:p>
            <a:pPr lvl="0"/>
            <a:r>
              <a:rPr lang="en-US" sz="1050" dirty="0">
                <a:latin typeface="Arial Black"/>
                <a:cs typeface="Arial Black"/>
              </a:rPr>
              <a:t>We learn what the detective learns when he or she learns it </a:t>
            </a:r>
            <a:endParaRPr lang="en-US" sz="1050" dirty="0" smtClean="0">
              <a:latin typeface="Arial Black"/>
              <a:cs typeface="Arial Black"/>
            </a:endParaRPr>
          </a:p>
          <a:p>
            <a:pPr lvl="0"/>
            <a:r>
              <a:rPr lang="en-US" sz="1050" dirty="0" smtClean="0">
                <a:latin typeface="Arial Black"/>
                <a:cs typeface="Arial Black"/>
              </a:rPr>
              <a:t>Focus tends to be on finding out who committed a crime</a:t>
            </a:r>
          </a:p>
          <a:p>
            <a:pPr lvl="0"/>
            <a:r>
              <a:rPr lang="en-US" sz="1050" dirty="0" smtClean="0">
                <a:latin typeface="Arial Black"/>
                <a:cs typeface="Arial Black"/>
              </a:rPr>
              <a:t>Closure—leading towards full knowledge </a:t>
            </a:r>
            <a:endParaRPr lang="en-US" sz="1050" dirty="0">
              <a:latin typeface="Arial Black"/>
              <a:cs typeface="Arial Black"/>
            </a:endParaRPr>
          </a:p>
          <a:p>
            <a:endParaRPr lang="en-US" dirty="0"/>
          </a:p>
        </p:txBody>
      </p:sp>
      <p:sp>
        <p:nvSpPr>
          <p:cNvPr id="6" name="Content Placeholder 5"/>
          <p:cNvSpPr>
            <a:spLocks noGrp="1"/>
          </p:cNvSpPr>
          <p:nvPr>
            <p:ph sz="quarter" idx="14"/>
          </p:nvPr>
        </p:nvSpPr>
        <p:spPr>
          <a:xfrm>
            <a:off x="4646092" y="1631469"/>
            <a:ext cx="3602736" cy="3727792"/>
          </a:xfrm>
        </p:spPr>
        <p:txBody>
          <a:bodyPr>
            <a:normAutofit fontScale="25000" lnSpcReduction="20000"/>
          </a:bodyPr>
          <a:lstStyle/>
          <a:p>
            <a:pPr lvl="0"/>
            <a:r>
              <a:rPr lang="en-US" sz="4000" b="1" dirty="0" smtClean="0">
                <a:latin typeface="Arial Black"/>
                <a:cs typeface="Arial Black"/>
              </a:rPr>
              <a:t>Story can rely on broad </a:t>
            </a:r>
            <a:r>
              <a:rPr lang="en-US" sz="4000" b="1" dirty="0">
                <a:latin typeface="Arial Black"/>
                <a:cs typeface="Arial Black"/>
              </a:rPr>
              <a:t>emotional impact </a:t>
            </a:r>
            <a:endParaRPr lang="en-US" sz="4000" b="1" dirty="0" smtClean="0">
              <a:latin typeface="Arial Black"/>
              <a:cs typeface="Arial Black"/>
            </a:endParaRPr>
          </a:p>
          <a:p>
            <a:pPr lvl="0"/>
            <a:endParaRPr lang="en-US" sz="4000" dirty="0">
              <a:latin typeface="Arial Black"/>
              <a:cs typeface="Arial Black"/>
            </a:endParaRPr>
          </a:p>
          <a:p>
            <a:pPr lvl="0"/>
            <a:r>
              <a:rPr lang="en-US" sz="4000" b="1" dirty="0" smtClean="0">
                <a:latin typeface="Arial Black"/>
                <a:cs typeface="Arial Black"/>
              </a:rPr>
              <a:t>Evokes pity, sometimes irony or </a:t>
            </a:r>
            <a:r>
              <a:rPr lang="en-US" sz="4000" b="1" dirty="0" err="1" smtClean="0">
                <a:latin typeface="Arial Black"/>
                <a:cs typeface="Arial Black"/>
              </a:rPr>
              <a:t>distanciation</a:t>
            </a:r>
            <a:r>
              <a:rPr lang="en-US" sz="4000" b="1" dirty="0" smtClean="0">
                <a:latin typeface="Arial Black"/>
                <a:cs typeface="Arial Black"/>
              </a:rPr>
              <a:t>.  </a:t>
            </a:r>
            <a:r>
              <a:rPr lang="en-US" sz="4000" b="1" i="1" dirty="0" err="1" smtClean="0">
                <a:latin typeface="Arial Black"/>
                <a:cs typeface="Arial Black"/>
              </a:rPr>
              <a:t>Sirk</a:t>
            </a:r>
            <a:r>
              <a:rPr lang="en-US" sz="4000" b="1" i="1" dirty="0" smtClean="0">
                <a:latin typeface="Arial Black"/>
                <a:cs typeface="Arial Black"/>
              </a:rPr>
              <a:t> and </a:t>
            </a:r>
            <a:r>
              <a:rPr lang="en-US" sz="4000" b="1" i="1" dirty="0" err="1" smtClean="0">
                <a:latin typeface="Arial Black"/>
                <a:cs typeface="Arial Black"/>
              </a:rPr>
              <a:t>Bertholdt</a:t>
            </a:r>
            <a:r>
              <a:rPr lang="en-US" sz="4000" b="1" i="1" dirty="0" smtClean="0">
                <a:latin typeface="Arial Black"/>
                <a:cs typeface="Arial Black"/>
              </a:rPr>
              <a:t> Brecht</a:t>
            </a:r>
          </a:p>
          <a:p>
            <a:pPr lvl="0"/>
            <a:endParaRPr lang="en-US" sz="4000" b="1" dirty="0" smtClean="0">
              <a:latin typeface="Arial Black"/>
              <a:cs typeface="Arial Black"/>
            </a:endParaRPr>
          </a:p>
          <a:p>
            <a:pPr lvl="0"/>
            <a:r>
              <a:rPr lang="en-US" sz="4000" b="1" dirty="0" smtClean="0">
                <a:latin typeface="Arial Black"/>
                <a:cs typeface="Arial Black"/>
              </a:rPr>
              <a:t>Maximizes </a:t>
            </a:r>
            <a:r>
              <a:rPr lang="en-US" sz="4000" b="1" dirty="0">
                <a:latin typeface="Arial Black"/>
                <a:cs typeface="Arial Black"/>
              </a:rPr>
              <a:t>the viewer’s urge to know what will happen next—and, especially, how any given character will react to what has happened </a:t>
            </a:r>
            <a:endParaRPr lang="en-US" sz="4000" b="1" dirty="0" smtClean="0">
              <a:latin typeface="Arial Black"/>
              <a:cs typeface="Arial Black"/>
            </a:endParaRPr>
          </a:p>
          <a:p>
            <a:pPr lvl="0"/>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The </a:t>
            </a:r>
            <a:r>
              <a:rPr lang="en-US" sz="4000" b="1" i="1" dirty="0">
                <a:latin typeface="Arial Black"/>
                <a:cs typeface="Arial Black"/>
              </a:rPr>
              <a:t>emotional expressiveness of the film issues partly from the narration’s tendency to be </a:t>
            </a:r>
            <a:r>
              <a:rPr lang="en-US" sz="4000" b="1" i="1" dirty="0" err="1">
                <a:latin typeface="Arial Black"/>
                <a:cs typeface="Arial Black"/>
              </a:rPr>
              <a:t>omni</a:t>
            </a:r>
            <a:r>
              <a:rPr lang="en-US" sz="4000" b="1" i="1" dirty="0">
                <a:latin typeface="Arial Black"/>
                <a:cs typeface="Arial Black"/>
              </a:rPr>
              <a:t>--communicative </a:t>
            </a:r>
            <a:endParaRPr lang="en-US" sz="4000" b="1" i="1" dirty="0" smtClean="0">
              <a:latin typeface="Arial Black"/>
              <a:cs typeface="Arial Black"/>
            </a:endParaRPr>
          </a:p>
          <a:p>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To </a:t>
            </a:r>
            <a:r>
              <a:rPr lang="en-US" sz="4000" b="1" i="1" dirty="0">
                <a:latin typeface="Arial Black"/>
                <a:cs typeface="Arial Black"/>
              </a:rPr>
              <a:t>wring every emotional drop out of  the narration employs omniscience </a:t>
            </a:r>
            <a:endParaRPr lang="en-US" sz="4000" b="1" i="1" dirty="0" smtClean="0">
              <a:latin typeface="Arial Black"/>
              <a:cs typeface="Arial Black"/>
            </a:endParaRPr>
          </a:p>
          <a:p>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Various </a:t>
            </a:r>
            <a:r>
              <a:rPr lang="en-US" sz="4000" b="1" i="1" dirty="0">
                <a:latin typeface="Arial Black"/>
                <a:cs typeface="Arial Black"/>
              </a:rPr>
              <a:t>characters discover what viewers already know </a:t>
            </a:r>
            <a:endParaRPr lang="en-US" sz="4000" b="1" i="1" dirty="0" smtClean="0">
              <a:latin typeface="Arial Black"/>
              <a:cs typeface="Arial Black"/>
            </a:endParaRPr>
          </a:p>
          <a:p>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Unrestricted </a:t>
            </a:r>
            <a:r>
              <a:rPr lang="en-US" sz="4000" b="1" i="1" dirty="0">
                <a:latin typeface="Arial Black"/>
                <a:cs typeface="Arial Black"/>
              </a:rPr>
              <a:t>knowledge</a:t>
            </a:r>
            <a:r>
              <a:rPr lang="en-US" sz="4000" b="1" i="1" dirty="0" smtClean="0">
                <a:latin typeface="Arial Black"/>
                <a:cs typeface="Arial Black"/>
              </a:rPr>
              <a:t>: of multiple storylines</a:t>
            </a:r>
          </a:p>
          <a:p>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Crosscutting </a:t>
            </a:r>
            <a:r>
              <a:rPr lang="en-US" sz="4000" b="1" i="1" dirty="0">
                <a:latin typeface="Arial Black"/>
                <a:cs typeface="Arial Black"/>
              </a:rPr>
              <a:t>different </a:t>
            </a:r>
            <a:r>
              <a:rPr lang="en-US" sz="4000" b="1" i="1" dirty="0" smtClean="0">
                <a:latin typeface="Arial Black"/>
                <a:cs typeface="Arial Black"/>
              </a:rPr>
              <a:t>plotlines</a:t>
            </a:r>
          </a:p>
          <a:p>
            <a:endParaRPr lang="en-US" sz="4000" dirty="0">
              <a:latin typeface="Arial Black"/>
              <a:cs typeface="Arial Black"/>
            </a:endParaRPr>
          </a:p>
          <a:p>
            <a:r>
              <a:rPr lang="en-US" sz="4000" b="1" i="1" dirty="0">
                <a:latin typeface="Arial Black"/>
                <a:cs typeface="Arial Black"/>
              </a:rPr>
              <a:t> </a:t>
            </a:r>
            <a:r>
              <a:rPr lang="en-US" sz="4000" b="1" i="1" dirty="0" smtClean="0">
                <a:latin typeface="Arial Black"/>
                <a:cs typeface="Arial Black"/>
              </a:rPr>
              <a:t>Following </a:t>
            </a:r>
            <a:r>
              <a:rPr lang="en-US" sz="4000" b="1" i="1" dirty="0">
                <a:latin typeface="Arial Black"/>
                <a:cs typeface="Arial Black"/>
              </a:rPr>
              <a:t>several characters from one locale to </a:t>
            </a:r>
            <a:r>
              <a:rPr lang="en-US" sz="4000" b="1" i="1" dirty="0" smtClean="0">
                <a:latin typeface="Arial Black"/>
                <a:cs typeface="Arial Black"/>
              </a:rPr>
              <a:t>another</a:t>
            </a:r>
          </a:p>
          <a:p>
            <a:endParaRPr lang="en-US" sz="4000" dirty="0">
              <a:latin typeface="Arial Black"/>
              <a:cs typeface="Arial Black"/>
            </a:endParaRPr>
          </a:p>
          <a:p>
            <a:r>
              <a:rPr lang="en-US" sz="4000" b="1" i="1" dirty="0" smtClean="0">
                <a:latin typeface="Arial Black"/>
                <a:cs typeface="Arial Black"/>
              </a:rPr>
              <a:t>Expanded </a:t>
            </a:r>
            <a:r>
              <a:rPr lang="en-US" sz="4000" b="1" i="1" dirty="0">
                <a:latin typeface="Arial Black"/>
                <a:cs typeface="Arial Black"/>
              </a:rPr>
              <a:t>range of knowledge </a:t>
            </a:r>
            <a:endParaRPr lang="en-US" sz="4000" b="1" i="1" dirty="0" smtClean="0">
              <a:latin typeface="Arial Black"/>
              <a:cs typeface="Arial Black"/>
            </a:endParaRPr>
          </a:p>
          <a:p>
            <a:endParaRPr lang="en-US" sz="4000" dirty="0">
              <a:latin typeface="Arial Black"/>
              <a:cs typeface="Arial Black"/>
            </a:endParaRPr>
          </a:p>
          <a:p>
            <a:r>
              <a:rPr lang="en-US" sz="4000" b="1" i="1" dirty="0" smtClean="0">
                <a:latin typeface="Arial Black"/>
                <a:cs typeface="Arial Black"/>
              </a:rPr>
              <a:t>Plot </a:t>
            </a:r>
            <a:r>
              <a:rPr lang="en-US" sz="4000" b="1" i="1" dirty="0">
                <a:latin typeface="Arial Black"/>
                <a:cs typeface="Arial Black"/>
              </a:rPr>
              <a:t>will inform us of initiation of a chain of action and then skip over some time or move to another line of action</a:t>
            </a:r>
            <a:endParaRPr lang="en-US" sz="4000" dirty="0">
              <a:latin typeface="Arial Black"/>
              <a:cs typeface="Arial Black"/>
            </a:endParaRPr>
          </a:p>
          <a:p>
            <a:endParaRPr lang="en-US" dirty="0"/>
          </a:p>
        </p:txBody>
      </p:sp>
    </p:spTree>
    <p:extLst>
      <p:ext uri="{BB962C8B-B14F-4D97-AF65-F5344CB8AC3E}">
        <p14:creationId xmlns:p14="http://schemas.microsoft.com/office/powerpoint/2010/main" val="2883078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Proverb</a:t>
            </a:r>
            <a:endParaRPr lang="en-US" b="1" i="1" dirty="0"/>
          </a:p>
        </p:txBody>
      </p:sp>
      <p:sp>
        <p:nvSpPr>
          <p:cNvPr id="3" name="Content Placeholder 2"/>
          <p:cNvSpPr>
            <a:spLocks noGrp="1"/>
          </p:cNvSpPr>
          <p:nvPr>
            <p:ph idx="1"/>
          </p:nvPr>
        </p:nvSpPr>
        <p:spPr/>
        <p:txBody>
          <a:bodyPr/>
          <a:lstStyle/>
          <a:p>
            <a:r>
              <a:rPr lang="en-US" dirty="0"/>
              <a:t>A proverb (from Latin: </a:t>
            </a:r>
            <a:r>
              <a:rPr lang="en-US" dirty="0" err="1"/>
              <a:t>proverbium</a:t>
            </a:r>
            <a:r>
              <a:rPr lang="en-US" dirty="0"/>
              <a:t>) is a simple and concrete saying, popularly known and repeated, that expresses a truth based on common sense or the practical experience of humanity. They are often metaphorical. A proverb that describes a basic rule of conduct may also be known as a maxim.</a:t>
            </a:r>
          </a:p>
        </p:txBody>
      </p:sp>
    </p:spTree>
    <p:extLst>
      <p:ext uri="{BB962C8B-B14F-4D97-AF65-F5344CB8AC3E}">
        <p14:creationId xmlns:p14="http://schemas.microsoft.com/office/powerpoint/2010/main" val="82759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culture of the written word</a:t>
            </a:r>
            <a:endParaRPr lang="en-US" b="1" i="1" dirty="0"/>
          </a:p>
        </p:txBody>
      </p:sp>
      <p:sp>
        <p:nvSpPr>
          <p:cNvPr id="3" name="Content Placeholder 2"/>
          <p:cNvSpPr>
            <a:spLocks noGrp="1"/>
          </p:cNvSpPr>
          <p:nvPr>
            <p:ph idx="1"/>
          </p:nvPr>
        </p:nvSpPr>
        <p:spPr/>
        <p:txBody>
          <a:bodyPr/>
          <a:lstStyle/>
          <a:p>
            <a:r>
              <a:rPr lang="en-US" dirty="0" smtClean="0"/>
              <a:t>The rationality of written arguments would be considered superior to a proverb in a culture that values written word</a:t>
            </a:r>
          </a:p>
          <a:p>
            <a:r>
              <a:rPr lang="en-US" dirty="0" smtClean="0"/>
              <a:t>Perhaps, rationality and reasoning can override “common sense”  </a:t>
            </a:r>
          </a:p>
          <a:p>
            <a:pPr marL="68580" indent="0">
              <a:buNone/>
            </a:pPr>
            <a:endParaRPr lang="en-US" dirty="0" smtClean="0"/>
          </a:p>
          <a:p>
            <a:pPr marL="68580" indent="0">
              <a:buNone/>
            </a:pPr>
            <a:endParaRPr lang="en-US" dirty="0" smtClean="0"/>
          </a:p>
        </p:txBody>
      </p:sp>
    </p:spTree>
    <p:extLst>
      <p:ext uri="{BB962C8B-B14F-4D97-AF65-F5344CB8AC3E}">
        <p14:creationId xmlns:p14="http://schemas.microsoft.com/office/powerpoint/2010/main" val="2302252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a:t>
            </a:r>
            <a:r>
              <a:rPr lang="en-US" b="1" i="1" dirty="0" smtClean="0"/>
              <a:t>elevision</a:t>
            </a:r>
            <a:endParaRPr lang="en-US" b="1" i="1" dirty="0"/>
          </a:p>
        </p:txBody>
      </p:sp>
      <p:sp>
        <p:nvSpPr>
          <p:cNvPr id="3" name="Content Placeholder 2"/>
          <p:cNvSpPr>
            <a:spLocks noGrp="1"/>
          </p:cNvSpPr>
          <p:nvPr>
            <p:ph idx="1"/>
          </p:nvPr>
        </p:nvSpPr>
        <p:spPr/>
        <p:txBody>
          <a:bodyPr/>
          <a:lstStyle/>
          <a:p>
            <a:r>
              <a:rPr lang="en-US" dirty="0" smtClean="0"/>
              <a:t>limited our discourse to where all of our serious forms of discussion have turned into entertainment. Television has influenced the way we live </a:t>
            </a:r>
            <a:r>
              <a:rPr lang="en-US" i="1" dirty="0" smtClean="0"/>
              <a:t>off</a:t>
            </a:r>
            <a:r>
              <a:rPr lang="en-US" dirty="0" smtClean="0"/>
              <a:t> the screen.</a:t>
            </a:r>
          </a:p>
          <a:p>
            <a:r>
              <a:rPr lang="en-US" dirty="0" smtClean="0"/>
              <a:t>How has TV and other forms of entertainment influenced the way you live off the screen? </a:t>
            </a:r>
            <a:endParaRPr lang="en-US" dirty="0"/>
          </a:p>
        </p:txBody>
      </p:sp>
    </p:spTree>
    <p:extLst>
      <p:ext uri="{BB962C8B-B14F-4D97-AF65-F5344CB8AC3E}">
        <p14:creationId xmlns:p14="http://schemas.microsoft.com/office/powerpoint/2010/main" val="1266312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Metaphors that Resonate</a:t>
            </a:r>
            <a:endParaRPr lang="en-US" b="1" i="1" dirty="0"/>
          </a:p>
        </p:txBody>
      </p:sp>
      <p:sp>
        <p:nvSpPr>
          <p:cNvPr id="3" name="Content Placeholder 2"/>
          <p:cNvSpPr>
            <a:spLocks noGrp="1"/>
          </p:cNvSpPr>
          <p:nvPr>
            <p:ph idx="1"/>
          </p:nvPr>
        </p:nvSpPr>
        <p:spPr/>
        <p:txBody>
          <a:bodyPr/>
          <a:lstStyle/>
          <a:p>
            <a:r>
              <a:rPr lang="en-US" dirty="0" smtClean="0"/>
              <a:t>Athens=intellectual excellence</a:t>
            </a:r>
          </a:p>
          <a:p>
            <a:r>
              <a:rPr lang="en-US" dirty="0" smtClean="0"/>
              <a:t>Hamlet=brooding indecisiveness</a:t>
            </a:r>
          </a:p>
          <a:p>
            <a:endParaRPr lang="en-US" dirty="0"/>
          </a:p>
        </p:txBody>
      </p:sp>
    </p:spTree>
    <p:extLst>
      <p:ext uri="{BB962C8B-B14F-4D97-AF65-F5344CB8AC3E}">
        <p14:creationId xmlns:p14="http://schemas.microsoft.com/office/powerpoint/2010/main" val="90812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Media as Metaphor</a:t>
            </a:r>
            <a:endParaRPr lang="en-US" b="1" i="1" dirty="0"/>
          </a:p>
        </p:txBody>
      </p:sp>
      <p:sp>
        <p:nvSpPr>
          <p:cNvPr id="3" name="Content Placeholder 2"/>
          <p:cNvSpPr>
            <a:spLocks noGrp="1"/>
          </p:cNvSpPr>
          <p:nvPr>
            <p:ph idx="1"/>
          </p:nvPr>
        </p:nvSpPr>
        <p:spPr/>
        <p:txBody>
          <a:bodyPr>
            <a:normAutofit fontScale="92500" lnSpcReduction="10000"/>
          </a:bodyPr>
          <a:lstStyle/>
          <a:p>
            <a:r>
              <a:rPr lang="en-US" dirty="0"/>
              <a:t>A medium has the power to fly beyond </a:t>
            </a:r>
            <a:r>
              <a:rPr lang="en-US" dirty="0" smtClean="0"/>
              <a:t>its material context </a:t>
            </a:r>
            <a:r>
              <a:rPr lang="en-US" dirty="0"/>
              <a:t>into new and unexpected ones, because of the way it directs us to organize our minds and integrate our experience of the world</a:t>
            </a:r>
            <a:br>
              <a:rPr lang="en-US" dirty="0"/>
            </a:br>
            <a:endParaRPr lang="en-US" dirty="0" smtClean="0"/>
          </a:p>
          <a:p>
            <a:r>
              <a:rPr lang="en-US" dirty="0" smtClean="0"/>
              <a:t>Different media resonate in different ways</a:t>
            </a:r>
          </a:p>
          <a:p>
            <a:endParaRPr lang="en-US" dirty="0"/>
          </a:p>
          <a:p>
            <a:r>
              <a:rPr lang="en-US" dirty="0" smtClean="0"/>
              <a:t>Resonance </a:t>
            </a:r>
            <a:r>
              <a:rPr lang="en-US" dirty="0"/>
              <a:t>is metaphor writ large</a:t>
            </a:r>
            <a:br>
              <a:rPr lang="en-US" dirty="0"/>
            </a:br>
            <a:endParaRPr lang="en-US" dirty="0"/>
          </a:p>
        </p:txBody>
      </p:sp>
    </p:spTree>
    <p:extLst>
      <p:ext uri="{BB962C8B-B14F-4D97-AF65-F5344CB8AC3E}">
        <p14:creationId xmlns:p14="http://schemas.microsoft.com/office/powerpoint/2010/main" val="10731796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10258</TotalTime>
  <Words>2312</Words>
  <Application>Microsoft Macintosh PowerPoint</Application>
  <PresentationFormat>On-screen Show (4:3)</PresentationFormat>
  <Paragraphs>243</Paragraphs>
  <Slides>45</Slides>
  <Notes>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Austin</vt:lpstr>
      <vt:lpstr>Epistemology</vt:lpstr>
      <vt:lpstr>Media as Epistemology</vt:lpstr>
      <vt:lpstr>PowerPoint Presentation</vt:lpstr>
      <vt:lpstr>primitive oral culture</vt:lpstr>
      <vt:lpstr>Proverb</vt:lpstr>
      <vt:lpstr>culture of the written word</vt:lpstr>
      <vt:lpstr>Television</vt:lpstr>
      <vt:lpstr>Metaphors that Resonate</vt:lpstr>
      <vt:lpstr>Media as Metaphor</vt:lpstr>
      <vt:lpstr>Medium of TV </vt:lpstr>
      <vt:lpstr>Emotional Power of TV  </vt:lpstr>
      <vt:lpstr>Simon</vt:lpstr>
      <vt:lpstr>Literate Culture </vt:lpstr>
      <vt:lpstr>Literate Culture </vt:lpstr>
      <vt:lpstr>“The Age of Exposition"</vt:lpstr>
      <vt:lpstr>TV </vt:lpstr>
      <vt:lpstr>Conventions</vt:lpstr>
      <vt:lpstr>Story Conventions</vt:lpstr>
      <vt:lpstr>Causal Connections </vt:lpstr>
      <vt:lpstr>Canonical Story Format  </vt:lpstr>
      <vt:lpstr>Primacy Effect</vt:lpstr>
      <vt:lpstr>   Delayed Gratification (Retardation)  </vt:lpstr>
      <vt:lpstr>SIN MURDER AND NARRATION  </vt:lpstr>
      <vt:lpstr>Crime </vt:lpstr>
      <vt:lpstr>Investigation </vt:lpstr>
      <vt:lpstr>   The detective film justifies its gaps and retardations (delayed story development)  </vt:lpstr>
      <vt:lpstr>PowerPoint Presentation</vt:lpstr>
      <vt:lpstr>Ethnography </vt:lpstr>
      <vt:lpstr>Methodology for The Corner </vt:lpstr>
      <vt:lpstr>George Marcus </vt:lpstr>
      <vt:lpstr>The problem…</vt:lpstr>
      <vt:lpstr>“ethnographic imaginary”</vt:lpstr>
      <vt:lpstr>PowerPoint Presentation</vt:lpstr>
      <vt:lpstr>PowerPoint Presentation</vt:lpstr>
      <vt:lpstr>Season 1 </vt:lpstr>
      <vt:lpstr>Comparison between two microsites </vt:lpstr>
      <vt:lpstr>Complexity of the Series’ microsites (plotlines) </vt:lpstr>
      <vt:lpstr>PowerPoint Presentation</vt:lpstr>
      <vt:lpstr>PowerPoint Presentation</vt:lpstr>
      <vt:lpstr>John Carroll and Bill Marimow </vt:lpstr>
      <vt:lpstr>Rifle-Shot Journalism</vt:lpstr>
      <vt:lpstr>Rifle-Shot vs. Multi-Site </vt:lpstr>
      <vt:lpstr>White Middle Class Editorializing </vt:lpstr>
      <vt:lpstr>PowerPoint Presentation</vt:lpstr>
      <vt:lpstr>Crime Story vs. Melodrama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as Epistemology</dc:title>
  <dc:creator>Microsoft Office User</dc:creator>
  <cp:lastModifiedBy>Microsoft Office User</cp:lastModifiedBy>
  <cp:revision>32</cp:revision>
  <dcterms:created xsi:type="dcterms:W3CDTF">2015-02-06T16:04:53Z</dcterms:created>
  <dcterms:modified xsi:type="dcterms:W3CDTF">2016-02-12T01:31:45Z</dcterms:modified>
</cp:coreProperties>
</file>