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5" r:id="rId3"/>
    <p:sldId id="266" r:id="rId4"/>
    <p:sldId id="267" r:id="rId5"/>
    <p:sldId id="269" r:id="rId6"/>
    <p:sldId id="270" r:id="rId7"/>
    <p:sldId id="271" r:id="rId8"/>
    <p:sldId id="268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5" d="100"/>
          <a:sy n="75" d="100"/>
        </p:scale>
        <p:origin x="-104" y="-7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FF800-8F35-9E4C-B034-E364A9CC2DD2}" type="datetimeFigureOut">
              <a:rPr lang="en-US" smtClean="0"/>
              <a:t>2/16/16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9D260-E2ED-8745-8F4C-7A9E7DC0C6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929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FF800-8F35-9E4C-B034-E364A9CC2DD2}" type="datetimeFigureOut">
              <a:rPr lang="en-US" smtClean="0"/>
              <a:t>2/16/16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9D260-E2ED-8745-8F4C-7A9E7DC0C6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747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FF800-8F35-9E4C-B034-E364A9CC2DD2}" type="datetimeFigureOut">
              <a:rPr lang="en-US" smtClean="0"/>
              <a:t>2/16/16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9D260-E2ED-8745-8F4C-7A9E7DC0C6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790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FF800-8F35-9E4C-B034-E364A9CC2DD2}" type="datetimeFigureOut">
              <a:rPr lang="en-US" smtClean="0"/>
              <a:t>2/16/16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9D260-E2ED-8745-8F4C-7A9E7DC0C6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385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FF800-8F35-9E4C-B034-E364A9CC2DD2}" type="datetimeFigureOut">
              <a:rPr lang="en-US" smtClean="0"/>
              <a:t>2/16/16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9D260-E2ED-8745-8F4C-7A9E7DC0C6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812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FF800-8F35-9E4C-B034-E364A9CC2DD2}" type="datetimeFigureOut">
              <a:rPr lang="en-US" smtClean="0"/>
              <a:t>2/16/16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9D260-E2ED-8745-8F4C-7A9E7DC0C6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760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FF800-8F35-9E4C-B034-E364A9CC2DD2}" type="datetimeFigureOut">
              <a:rPr lang="en-US" smtClean="0"/>
              <a:t>2/16/16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9D260-E2ED-8745-8F4C-7A9E7DC0C6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028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FF800-8F35-9E4C-B034-E364A9CC2DD2}" type="datetimeFigureOut">
              <a:rPr lang="en-US" smtClean="0"/>
              <a:t>2/16/16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9D260-E2ED-8745-8F4C-7A9E7DC0C6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789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FF800-8F35-9E4C-B034-E364A9CC2DD2}" type="datetimeFigureOut">
              <a:rPr lang="en-US" smtClean="0"/>
              <a:t>2/16/16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9D260-E2ED-8745-8F4C-7A9E7DC0C6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370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FF800-8F35-9E4C-B034-E364A9CC2DD2}" type="datetimeFigureOut">
              <a:rPr lang="en-US" smtClean="0"/>
              <a:t>2/16/16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9D260-E2ED-8745-8F4C-7A9E7DC0C6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001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FF800-8F35-9E4C-B034-E364A9CC2DD2}" type="datetimeFigureOut">
              <a:rPr lang="en-US" smtClean="0"/>
              <a:t>2/16/16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9D260-E2ED-8745-8F4C-7A9E7DC0C6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407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DFF800-8F35-9E4C-B034-E364A9CC2DD2}" type="datetimeFigureOut">
              <a:rPr lang="en-US" smtClean="0"/>
              <a:t>2/16/16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69D260-E2ED-8745-8F4C-7A9E7DC0C6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179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5825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t="13027" b="13027"/>
          <a:stretch>
            <a:fillRect/>
          </a:stretch>
        </p:blipFill>
        <p:spPr>
          <a:xfrm>
            <a:off x="-1174713" y="372997"/>
            <a:ext cx="11177392" cy="6198878"/>
          </a:xfrm>
        </p:spPr>
      </p:pic>
    </p:spTree>
    <p:extLst>
      <p:ext uri="{BB962C8B-B14F-4D97-AF65-F5344CB8AC3E}">
        <p14:creationId xmlns:p14="http://schemas.microsoft.com/office/powerpoint/2010/main" val="3853723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Video cameras allow you to see the exposure as you shoot </a:t>
            </a:r>
            <a:endParaRPr lang="en-US" dirty="0"/>
          </a:p>
        </p:txBody>
      </p:sp>
      <p:pic>
        <p:nvPicPr>
          <p:cNvPr id="5" name="Content Placeholder 4" descr="HistogramBasicTutorial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1566" b="-81566"/>
          <a:stretch>
            <a:fillRect/>
          </a:stretch>
        </p:blipFill>
        <p:spPr>
          <a:xfrm>
            <a:off x="457200" y="-582885"/>
            <a:ext cx="6901730" cy="8661671"/>
          </a:xfrm>
        </p:spPr>
      </p:pic>
    </p:spTree>
    <p:extLst>
      <p:ext uri="{BB962C8B-B14F-4D97-AF65-F5344CB8AC3E}">
        <p14:creationId xmlns:p14="http://schemas.microsoft.com/office/powerpoint/2010/main" val="2594655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Automatic Functions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Many cameras have auto exposure</a:t>
            </a:r>
          </a:p>
          <a:p>
            <a:r>
              <a:rPr lang="en-US" dirty="0" smtClean="0"/>
              <a:t>They select proper exposures for you</a:t>
            </a:r>
          </a:p>
          <a:p>
            <a:r>
              <a:rPr lang="en-US" dirty="0" smtClean="0"/>
              <a:t>Auto focus</a:t>
            </a:r>
          </a:p>
          <a:p>
            <a:r>
              <a:rPr lang="en-US" dirty="0" smtClean="0"/>
              <a:t>Auto white balance 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18956" b="-1895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61632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3251"/>
            <a:ext cx="8381201" cy="6019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011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600"/>
            <a:ext cx="9144000" cy="66452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95777" y="5390444"/>
            <a:ext cx="57291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Where is the light coming from?</a:t>
            </a:r>
          </a:p>
          <a:p>
            <a:r>
              <a:rPr lang="en-US" dirty="0" smtClean="0"/>
              <a:t>Is it a cloudy or sunny day?</a:t>
            </a:r>
          </a:p>
          <a:p>
            <a:r>
              <a:rPr lang="en-US" dirty="0" smtClean="0"/>
              <a:t>Is this high or low contrast lighting?</a:t>
            </a:r>
          </a:p>
          <a:p>
            <a:r>
              <a:rPr lang="en-US" dirty="0" smtClean="0"/>
              <a:t>What is framed out of this image?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6016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7474" y="160353"/>
            <a:ext cx="9144000" cy="7833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428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"/>
            <a:ext cx="9144000" cy="6826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606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Depth of Field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are the four determiners of depth of field?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701387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Aperture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Opening in the lens</a:t>
            </a:r>
          </a:p>
          <a:p>
            <a:r>
              <a:rPr lang="en-US" dirty="0" smtClean="0"/>
              <a:t>Aperture</a:t>
            </a:r>
          </a:p>
          <a:p>
            <a:r>
              <a:rPr lang="en-US" dirty="0" smtClean="0"/>
              <a:t>f-number or stop</a:t>
            </a:r>
          </a:p>
          <a:p>
            <a:r>
              <a:rPr lang="en-US" dirty="0" smtClean="0"/>
              <a:t>fraction= focal length/Aperture diameter</a:t>
            </a:r>
          </a:p>
          <a:p>
            <a:r>
              <a:rPr lang="en-US" dirty="0" smtClean="0"/>
              <a:t>Each stop represents either half or double the amount of light exposing the film or chip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1" y="1780499"/>
            <a:ext cx="4149994" cy="323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805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1143000"/>
          </a:xfrm>
        </p:spPr>
        <p:txBody>
          <a:bodyPr/>
          <a:lstStyle/>
          <a:p>
            <a:r>
              <a:rPr lang="en-US" dirty="0" smtClean="0"/>
              <a:t>Film Camera and Video Camera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1778" y="5441778"/>
            <a:ext cx="7085022" cy="1416222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Both have lenses that capture light</a:t>
            </a:r>
          </a:p>
          <a:p>
            <a:r>
              <a:rPr lang="en-US" dirty="0" smtClean="0"/>
              <a:t>Both have a light sensitive element </a:t>
            </a:r>
          </a:p>
          <a:p>
            <a:r>
              <a:rPr lang="en-US" dirty="0" smtClean="0"/>
              <a:t>Both translate fluid motion into a series of still images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91" y="1172007"/>
            <a:ext cx="6017829" cy="4005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239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713" y="509837"/>
            <a:ext cx="7620000" cy="1143000"/>
          </a:xfrm>
        </p:spPr>
        <p:txBody>
          <a:bodyPr/>
          <a:lstStyle/>
          <a:p>
            <a:r>
              <a:rPr lang="en-US" dirty="0" smtClean="0"/>
              <a:t>Filmmaking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7713" y="4131729"/>
            <a:ext cx="7620000" cy="4800600"/>
          </a:xfrm>
        </p:spPr>
        <p:txBody>
          <a:bodyPr/>
          <a:lstStyle/>
          <a:p>
            <a:r>
              <a:rPr lang="en-US" dirty="0" smtClean="0"/>
              <a:t>Is a photo chemical process </a:t>
            </a:r>
          </a:p>
          <a:p>
            <a:r>
              <a:rPr lang="en-US" dirty="0" smtClean="0"/>
              <a:t>Film is exposed to light and then soaked in chemicals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7638"/>
            <a:ext cx="8403230" cy="2681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943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Video-making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Photo-electrical process </a:t>
            </a:r>
          </a:p>
          <a:p>
            <a:r>
              <a:rPr lang="en-US" dirty="0" smtClean="0"/>
              <a:t>Light enters the lens</a:t>
            </a:r>
          </a:p>
          <a:p>
            <a:r>
              <a:rPr lang="en-US" dirty="0" smtClean="0"/>
              <a:t>Is focused on a plane </a:t>
            </a:r>
          </a:p>
          <a:p>
            <a:r>
              <a:rPr lang="en-US" dirty="0" smtClean="0"/>
              <a:t>Image sensor or chip (instead of film)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6" name="Content Placeholder 6"/>
          <p:cNvPicPr>
            <a:picLocks noChangeAspect="1"/>
          </p:cNvPicPr>
          <p:nvPr/>
        </p:nvPicPr>
        <p:blipFill>
          <a:blip r:embed="rId2"/>
          <a:srcRect t="-31405" b="-31405"/>
          <a:stretch>
            <a:fillRect/>
          </a:stretch>
        </p:blipFill>
        <p:spPr>
          <a:xfrm>
            <a:off x="4258446" y="1417638"/>
            <a:ext cx="3657600" cy="459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665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Film Grain vs. Pixels 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-5317" b="-5317"/>
          <a:stretch>
            <a:fillRect/>
          </a:stretch>
        </p:blipFill>
        <p:spPr>
          <a:xfrm>
            <a:off x="457200" y="1536700"/>
            <a:ext cx="3657600" cy="4589463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Film grains are the building blocks of film images</a:t>
            </a:r>
          </a:p>
          <a:p>
            <a:r>
              <a:rPr lang="en-US" dirty="0" smtClean="0"/>
              <a:t>Pixels are the building blocks of the video image</a:t>
            </a:r>
          </a:p>
          <a:p>
            <a:r>
              <a:rPr lang="en-US" dirty="0" smtClean="0"/>
              <a:t>Pixels convert light to a higher charge and lower light into a lower charge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6844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Eye and F/V Camera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17638"/>
            <a:ext cx="4257796" cy="2815938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Both images captured are upside down</a:t>
            </a:r>
          </a:p>
          <a:p>
            <a:r>
              <a:rPr lang="en-US" dirty="0" smtClean="0"/>
              <a:t>Because the eye and lenses are convex (curve outward)</a:t>
            </a:r>
          </a:p>
          <a:p>
            <a:r>
              <a:rPr lang="en-US" dirty="0" smtClean="0"/>
              <a:t>Images are inverted</a:t>
            </a:r>
          </a:p>
          <a:p>
            <a:r>
              <a:rPr lang="en-US" dirty="0" smtClean="0"/>
              <a:t>In the brain (or in the camera viewfinder, the images are turned right side up)</a:t>
            </a:r>
          </a:p>
          <a:p>
            <a:r>
              <a:rPr lang="en-US" dirty="0" smtClean="0"/>
              <a:t>Single Lens Reflex has a mirror and a prism allowing the shooter to see the image as it will be recorded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7796" y="1417638"/>
            <a:ext cx="4226547" cy="281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249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3027" b="13027"/>
          <a:stretch>
            <a:fillRect/>
          </a:stretch>
        </p:blipFill>
        <p:spPr>
          <a:xfrm>
            <a:off x="-3214972" y="343175"/>
            <a:ext cx="14292759" cy="7926632"/>
          </a:xfrm>
        </p:spPr>
      </p:pic>
    </p:spTree>
    <p:extLst>
      <p:ext uri="{BB962C8B-B14F-4D97-AF65-F5344CB8AC3E}">
        <p14:creationId xmlns:p14="http://schemas.microsoft.com/office/powerpoint/2010/main" val="1015513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277</Words>
  <Application>Microsoft Macintosh PowerPoint</Application>
  <PresentationFormat>On-screen Show (4:3)</PresentationFormat>
  <Paragraphs>40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Depth of Field </vt:lpstr>
      <vt:lpstr>Aperture</vt:lpstr>
      <vt:lpstr>Film Camera and Video Camera</vt:lpstr>
      <vt:lpstr>Filmmaking </vt:lpstr>
      <vt:lpstr>Video-making </vt:lpstr>
      <vt:lpstr>Film Grain vs. Pixels </vt:lpstr>
      <vt:lpstr>Eye and F/V Camera</vt:lpstr>
      <vt:lpstr>PowerPoint Presentation</vt:lpstr>
      <vt:lpstr>PowerPoint Presentation</vt:lpstr>
      <vt:lpstr>Video cameras allow you to see the exposure as you shoot </vt:lpstr>
      <vt:lpstr>Automatic Functions 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</cp:revision>
  <dcterms:created xsi:type="dcterms:W3CDTF">2016-02-16T21:09:16Z</dcterms:created>
  <dcterms:modified xsi:type="dcterms:W3CDTF">2016-02-16T21:16:43Z</dcterms:modified>
</cp:coreProperties>
</file>