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8"/>
  </p:notesMasterIdLst>
  <p:sldIdLst>
    <p:sldId id="283" r:id="rId2"/>
    <p:sldId id="284" r:id="rId3"/>
    <p:sldId id="285" r:id="rId4"/>
    <p:sldId id="286" r:id="rId5"/>
    <p:sldId id="287" r:id="rId6"/>
    <p:sldId id="288" r:id="rId7"/>
    <p:sldId id="289" r:id="rId8"/>
    <p:sldId id="281" r:id="rId9"/>
    <p:sldId id="273" r:id="rId10"/>
    <p:sldId id="274" r:id="rId11"/>
    <p:sldId id="275" r:id="rId12"/>
    <p:sldId id="277" r:id="rId13"/>
    <p:sldId id="278" r:id="rId14"/>
    <p:sldId id="279" r:id="rId15"/>
    <p:sldId id="280" r:id="rId16"/>
    <p:sldId id="262" r:id="rId17"/>
    <p:sldId id="282" r:id="rId18"/>
    <p:sldId id="263" r:id="rId19"/>
    <p:sldId id="265" r:id="rId20"/>
    <p:sldId id="266" r:id="rId21"/>
    <p:sldId id="267" r:id="rId22"/>
    <p:sldId id="268" r:id="rId23"/>
    <p:sldId id="269" r:id="rId24"/>
    <p:sldId id="270" r:id="rId25"/>
    <p:sldId id="271" r:id="rId26"/>
    <p:sldId id="27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71470"/>
  </p:normalViewPr>
  <p:slideViewPr>
    <p:cSldViewPr snapToGrid="0" snapToObjects="1">
      <p:cViewPr varScale="1">
        <p:scale>
          <a:sx n="130" d="100"/>
          <a:sy n="130" d="100"/>
        </p:scale>
        <p:origin x="58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AEDA7-4D0F-6D4E-AA37-99573E6DF168}" type="datetimeFigureOut">
              <a:rPr lang="en-US" smtClean="0"/>
              <a:t>10/30/16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0A7CB-38DF-2C44-B1DC-F5E928040160}" type="slidenum">
              <a:rPr lang="en-US" smtClean="0"/>
              <a:t>‹#›</a:t>
            </a:fld>
            <a:endParaRPr lang="en-US"/>
          </a:p>
        </p:txBody>
      </p:sp>
    </p:spTree>
    <p:extLst>
      <p:ext uri="{BB962C8B-B14F-4D97-AF65-F5344CB8AC3E}">
        <p14:creationId xmlns:p14="http://schemas.microsoft.com/office/powerpoint/2010/main" val="30016014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Dominance_hierarchy" TargetMode="External"/><Relationship Id="rId4" Type="http://schemas.openxmlformats.org/officeDocument/2006/relationships/hyperlink" Target="https://en.wikipedia.org/wiki/Ruling_class" TargetMode="External"/><Relationship Id="rId5" Type="http://schemas.openxmlformats.org/officeDocument/2006/relationships/hyperlink" Target="https://en.wikipedia.org/wiki/Worldview" TargetMode="External"/><Relationship Id="rId6" Type="http://schemas.openxmlformats.org/officeDocument/2006/relationships/hyperlink" Target="https://en.wikipedia.org/wiki/Norm_(sociology)" TargetMode="External"/><Relationship Id="rId7" Type="http://schemas.openxmlformats.org/officeDocument/2006/relationships/hyperlink" Target="https://en.wikipedia.org/wiki/Dominant_ideology" TargetMode="External"/><Relationship Id="rId8" Type="http://schemas.openxmlformats.org/officeDocument/2006/relationships/hyperlink" Target="https://en.wikipedia.org/wiki/Status_quo" TargetMode="External"/><Relationship Id="rId9" Type="http://schemas.openxmlformats.org/officeDocument/2006/relationships/hyperlink" Target="https://en.wikipedia.org/wiki/Social_constructionism" TargetMode="External"/><Relationship Id="rId10" Type="http://schemas.openxmlformats.org/officeDocument/2006/relationships/hyperlink" Target="https://en.wikipedia.org/wiki/Cultural_hegemony#cite_note-1" TargetMode="External"/><Relationship Id="rId11" Type="http://schemas.openxmlformats.org/officeDocument/2006/relationships/hyperlink" Target="https://en.wikipedia.org/wiki/Cultural_hegemony#cite_note-TheColumbia-2"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www.theatlantic.com</a:t>
            </a:r>
            <a:r>
              <a:rPr lang="en-US" dirty="0" smtClean="0"/>
              <a:t>/video/index/397715/Between-the-World-and-Me-Teaser/</a:t>
            </a:r>
          </a:p>
          <a:p>
            <a:r>
              <a:rPr lang="en-US" smtClean="0"/>
              <a:t>Read page 71</a:t>
            </a:r>
            <a:endParaRPr lang="en-US" dirty="0"/>
          </a:p>
        </p:txBody>
      </p:sp>
      <p:sp>
        <p:nvSpPr>
          <p:cNvPr id="4" name="Slide Number Placeholder 3"/>
          <p:cNvSpPr>
            <a:spLocks noGrp="1"/>
          </p:cNvSpPr>
          <p:nvPr>
            <p:ph type="sldNum" sz="quarter" idx="10"/>
          </p:nvPr>
        </p:nvSpPr>
        <p:spPr/>
        <p:txBody>
          <a:bodyPr/>
          <a:lstStyle/>
          <a:p>
            <a:fld id="{9A41B994-06E1-F545-86A4-3FB47FCD010A}" type="slidenum">
              <a:rPr lang="en-US" smtClean="0"/>
              <a:t>1</a:t>
            </a:fld>
            <a:endParaRPr lang="en-US" dirty="0"/>
          </a:p>
        </p:txBody>
      </p:sp>
    </p:spTree>
    <p:extLst>
      <p:ext uri="{BB962C8B-B14F-4D97-AF65-F5344CB8AC3E}">
        <p14:creationId xmlns:p14="http://schemas.microsoft.com/office/powerpoint/2010/main" val="1977794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 used by Richard Wagner to denote the vocal progressions in some of his operas that do not have the form or unity of regular melodies. </a:t>
            </a:r>
          </a:p>
          <a:p>
            <a:endParaRPr lang="en-US" dirty="0" smtClean="0"/>
          </a:p>
          <a:p>
            <a:r>
              <a:rPr lang="en-US" dirty="0" smtClean="0"/>
              <a:t>For more information on the music term "Melos" check out these other resources:</a:t>
            </a:r>
          </a:p>
          <a:p>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14</a:t>
            </a:fld>
            <a:endParaRPr lang="en-US"/>
          </a:p>
        </p:txBody>
      </p:sp>
    </p:spTree>
    <p:extLst>
      <p:ext uri="{BB962C8B-B14F-4D97-AF65-F5344CB8AC3E}">
        <p14:creationId xmlns:p14="http://schemas.microsoft.com/office/powerpoint/2010/main" val="694111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melodramatic imagination: Balzac, Henry James, Melodrama and the Mode of Excess </a:t>
            </a:r>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15</a:t>
            </a:fld>
            <a:endParaRPr lang="en-US"/>
          </a:p>
        </p:txBody>
      </p:sp>
    </p:spTree>
    <p:extLst>
      <p:ext uri="{BB962C8B-B14F-4D97-AF65-F5344CB8AC3E}">
        <p14:creationId xmlns:p14="http://schemas.microsoft.com/office/powerpoint/2010/main" val="3631245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Book by Friedrich Nietzsche </a:t>
            </a:r>
          </a:p>
          <a:p>
            <a:r>
              <a:rPr lang="en-US" dirty="0" smtClean="0"/>
              <a:t>World enough and time it moves beyond </a:t>
            </a:r>
            <a:r>
              <a:rPr lang="en-US" dirty="0" err="1" smtClean="0"/>
              <a:t>Nietzschean</a:t>
            </a:r>
            <a:r>
              <a:rPr lang="en-US" dirty="0" smtClean="0"/>
              <a:t> </a:t>
            </a:r>
            <a:r>
              <a:rPr lang="en-US" dirty="0" err="1" smtClean="0"/>
              <a:t>ressentiment</a:t>
            </a:r>
            <a:r>
              <a:rPr lang="en-US" dirty="0" smtClean="0"/>
              <a:t> and beyond</a:t>
            </a:r>
            <a:r>
              <a:rPr lang="en-US" baseline="0" dirty="0" smtClean="0"/>
              <a:t> the generation of mere pity </a:t>
            </a:r>
          </a:p>
          <a:p>
            <a:r>
              <a:rPr lang="en-US" sz="1200" dirty="0" smtClean="0"/>
              <a:t>is a sense of hostility directed at that which one identifies as the cause of one's frustration, that is, an assignment of blame for one's frustration.</a:t>
            </a:r>
          </a:p>
          <a:p>
            <a:r>
              <a:rPr lang="en-US" sz="1200" dirty="0" smtClean="0"/>
              <a:t>If I suffer, self-righteousness contends, that I am good and deserve to triumph </a:t>
            </a:r>
          </a:p>
          <a:p>
            <a:r>
              <a:rPr lang="en-US" sz="1200" dirty="0" smtClean="0"/>
              <a:t>Is melodrama condemned only to repeat these patterns of personal injury, suffering and vindication? </a:t>
            </a:r>
          </a:p>
          <a:p>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17</a:t>
            </a:fld>
            <a:endParaRPr lang="en-US"/>
          </a:p>
        </p:txBody>
      </p:sp>
    </p:spTree>
    <p:extLst>
      <p:ext uri="{BB962C8B-B14F-4D97-AF65-F5344CB8AC3E}">
        <p14:creationId xmlns:p14="http://schemas.microsoft.com/office/powerpoint/2010/main" val="1149275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18</a:t>
            </a:fld>
            <a:endParaRPr lang="en-US"/>
          </a:p>
        </p:txBody>
      </p:sp>
    </p:spTree>
    <p:extLst>
      <p:ext uri="{BB962C8B-B14F-4D97-AF65-F5344CB8AC3E}">
        <p14:creationId xmlns:p14="http://schemas.microsoft.com/office/powerpoint/2010/main" val="666686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riedrich</a:t>
            </a:r>
            <a:r>
              <a:rPr lang="en-US" dirty="0" smtClean="0"/>
              <a:t> Wilhelm Nietzsche (/ˈ</a:t>
            </a:r>
            <a:r>
              <a:rPr lang="en-US" dirty="0" err="1" smtClean="0"/>
              <a:t>niːtʃə</a:t>
            </a:r>
            <a:r>
              <a:rPr lang="en-US" dirty="0" smtClean="0"/>
              <a:t>/ German: [ˈ</a:t>
            </a:r>
            <a:r>
              <a:rPr lang="en-US" dirty="0" err="1" smtClean="0"/>
              <a:t>fʁiːdʁɪç</a:t>
            </a:r>
            <a:r>
              <a:rPr lang="en-US" dirty="0" smtClean="0"/>
              <a:t> ˈ</a:t>
            </a:r>
            <a:r>
              <a:rPr lang="en-US" dirty="0" err="1" smtClean="0"/>
              <a:t>vɪlhɛlm</a:t>
            </a:r>
            <a:r>
              <a:rPr lang="en-US" dirty="0" smtClean="0"/>
              <a:t> ˈ</a:t>
            </a:r>
            <a:r>
              <a:rPr lang="en-US" dirty="0" err="1" smtClean="0"/>
              <a:t>niːt͡sʃə</a:t>
            </a:r>
            <a:r>
              <a:rPr lang="en-US" dirty="0" smtClean="0"/>
              <a:t>]; 15 October 1844 – 25 August 1900) On the Genealogy of Morality On the Genealogy of Morality</a:t>
            </a:r>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20</a:t>
            </a:fld>
            <a:endParaRPr lang="en-US"/>
          </a:p>
        </p:txBody>
      </p:sp>
    </p:spTree>
    <p:extLst>
      <p:ext uri="{BB962C8B-B14F-4D97-AF65-F5344CB8AC3E}">
        <p14:creationId xmlns:p14="http://schemas.microsoft.com/office/powerpoint/2010/main" val="345894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University, New Brunswick, where he teaches courses on comparative drama, media, and visual culture in modernity.</a:t>
            </a:r>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21</a:t>
            </a:fld>
            <a:endParaRPr lang="en-US" dirty="0"/>
          </a:p>
        </p:txBody>
      </p:sp>
    </p:spTree>
    <p:extLst>
      <p:ext uri="{BB962C8B-B14F-4D97-AF65-F5344CB8AC3E}">
        <p14:creationId xmlns:p14="http://schemas.microsoft.com/office/powerpoint/2010/main" val="269360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USA PATRIOT Act is an Act of Congress that was signed into law by President George W. Bush on October 26, 2001. Its title is a ten-letter </a:t>
            </a:r>
            <a:r>
              <a:rPr lang="en-US" dirty="0" err="1" smtClean="0"/>
              <a:t>backronym</a:t>
            </a:r>
            <a:r>
              <a:rPr lang="en-US" dirty="0" smtClean="0"/>
              <a:t> (USA PATRIOT) that stands for "Uniting and Strengthening America by Providing Appropriate Tools Required to Intercept and Obstruct Terrorism Act of 2001".</a:t>
            </a:r>
          </a:p>
          <a:p>
            <a:endParaRPr lang="en-US" dirty="0" smtClean="0"/>
          </a:p>
          <a:p>
            <a:r>
              <a:rPr lang="en-US" dirty="0" smtClean="0"/>
              <a:t>In the aftermath of 9/11, President George W. Bush guided the Patriot Act through Congress, unilaterally expanded surveillance of Americans, amplified executive detention authority and took other dramatic measures that shifted the balance between liberty and government power significantly, in the name of national security.</a:t>
            </a:r>
          </a:p>
          <a:p>
            <a:endParaRPr lang="en-US" dirty="0" smtClean="0"/>
          </a:p>
          <a:p>
            <a:r>
              <a:rPr lang="en-US" dirty="0" smtClean="0"/>
              <a:t>After the initial Patriot Act was passed, many Democrats perceived the growing threat to civil liberties and started to have misgivings. Now, five years into the Obama presidency enthusiasm for these measures seems to be bipartisan.</a:t>
            </a:r>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22</a:t>
            </a:fld>
            <a:endParaRPr lang="en-US"/>
          </a:p>
        </p:txBody>
      </p:sp>
    </p:spTree>
    <p:extLst>
      <p:ext uri="{BB962C8B-B14F-4D97-AF65-F5344CB8AC3E}">
        <p14:creationId xmlns:p14="http://schemas.microsoft.com/office/powerpoint/2010/main" val="3770431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Pathos a quality that evokes pity or sadness.</a:t>
            </a:r>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23</a:t>
            </a:fld>
            <a:endParaRPr lang="en-US"/>
          </a:p>
        </p:txBody>
      </p:sp>
    </p:spTree>
    <p:extLst>
      <p:ext uri="{BB962C8B-B14F-4D97-AF65-F5344CB8AC3E}">
        <p14:creationId xmlns:p14="http://schemas.microsoft.com/office/powerpoint/2010/main" val="2426117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advocates of neo-liberalism support extensive economic liberalization policies such as privatization, fiscal austerity, deregulation, free trade, and reductions in government spending in order to enhance the role of the private sector in the economy.  </a:t>
            </a:r>
          </a:p>
          <a:p>
            <a:endParaRPr lang="en-US" dirty="0" smtClean="0"/>
          </a:p>
          <a:p>
            <a:r>
              <a:rPr lang="en-US" dirty="0" smtClean="0"/>
              <a:t>Bubbles is an example of an</a:t>
            </a:r>
            <a:r>
              <a:rPr lang="en-US" baseline="0" dirty="0" smtClean="0"/>
              <a:t> Entrepreneur making it on his own, having his own business and The Wire shows that Bubbles on his own is very vulnerable he asks for nothing from the dwindling welfare state the wire makes the case for state sponsored care and thus against neo-liberal ideology the failure of bubble’s own neoliberal ethic of self sufficiency </a:t>
            </a:r>
          </a:p>
          <a:p>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24</a:t>
            </a:fld>
            <a:endParaRPr lang="en-US"/>
          </a:p>
        </p:txBody>
      </p:sp>
    </p:spTree>
    <p:extLst>
      <p:ext uri="{BB962C8B-B14F-4D97-AF65-F5344CB8AC3E}">
        <p14:creationId xmlns:p14="http://schemas.microsoft.com/office/powerpoint/2010/main" val="2900902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Melodramatic Imagination  Peter Brooks  these "realist" novelists created fiction using the rhetoric and excess of melodrama - in particular its secularized conflicts of good and evil, salvation and damnation. The Melodramatic Imagination has become a classic work for understanding theater, fiction, and film.</a:t>
            </a:r>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25</a:t>
            </a:fld>
            <a:endParaRPr lang="en-US"/>
          </a:p>
        </p:txBody>
      </p:sp>
    </p:spTree>
    <p:extLst>
      <p:ext uri="{BB962C8B-B14F-4D97-AF65-F5344CB8AC3E}">
        <p14:creationId xmlns:p14="http://schemas.microsoft.com/office/powerpoint/2010/main" val="139281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Dominance hierarchy"/>
              </a:rPr>
              <a:t>domination</a:t>
            </a:r>
            <a:r>
              <a:rPr lang="en-US" dirty="0" smtClean="0"/>
              <a:t> of a culturally diverse society by the </a:t>
            </a:r>
            <a:r>
              <a:rPr lang="en-US" dirty="0" smtClean="0">
                <a:hlinkClick r:id="rId4" tooltip="Ruling class"/>
              </a:rPr>
              <a:t>ruling class</a:t>
            </a:r>
            <a:r>
              <a:rPr lang="en-US" dirty="0" smtClean="0"/>
              <a:t>, who manipulate the culture of that society </a:t>
            </a:r>
          </a:p>
          <a:p>
            <a:r>
              <a:rPr lang="en-US" dirty="0" smtClean="0"/>
              <a:t>so that their ruling-class </a:t>
            </a:r>
            <a:r>
              <a:rPr lang="en-US" dirty="0" smtClean="0">
                <a:hlinkClick r:id="rId5" tooltip="Worldview"/>
              </a:rPr>
              <a:t>worldview</a:t>
            </a:r>
            <a:r>
              <a:rPr lang="en-US" dirty="0" smtClean="0"/>
              <a:t> becomes the worldview that is imposed and accepted as the cultural </a:t>
            </a:r>
            <a:r>
              <a:rPr lang="en-US" dirty="0" smtClean="0">
                <a:hlinkClick r:id="rId6" tooltip="Norm (sociology)"/>
              </a:rPr>
              <a:t>norm</a:t>
            </a:r>
            <a:r>
              <a:rPr lang="en-US" dirty="0" smtClean="0"/>
              <a:t>; as </a:t>
            </a:r>
            <a:r>
              <a:rPr lang="en-US" dirty="0" smtClean="0">
                <a:hlinkClick r:id="rId7" tooltip="Dominant ideology"/>
              </a:rPr>
              <a:t>dominant ideology</a:t>
            </a:r>
            <a:r>
              <a:rPr lang="en-US" dirty="0" smtClean="0"/>
              <a:t> that justifies the social, political, and economic </a:t>
            </a:r>
            <a:r>
              <a:rPr lang="en-US" i="1" dirty="0" smtClean="0">
                <a:hlinkClick r:id="rId8" tooltip="Status quo"/>
              </a:rPr>
              <a:t>status quo</a:t>
            </a:r>
            <a:r>
              <a:rPr lang="en-US" i="1" dirty="0" smtClean="0"/>
              <a:t> </a:t>
            </a:r>
            <a:r>
              <a:rPr lang="en-US" dirty="0" smtClean="0"/>
              <a:t>as natural, inevitable, perpetual and beneficial for everyone, rather than as artificial </a:t>
            </a:r>
            <a:r>
              <a:rPr lang="en-US" dirty="0" smtClean="0">
                <a:hlinkClick r:id="rId9" tooltip="Social constructionism"/>
              </a:rPr>
              <a:t>social constructs</a:t>
            </a:r>
            <a:r>
              <a:rPr lang="en-US" dirty="0" smtClean="0"/>
              <a:t> that benefit only the ruling class.</a:t>
            </a:r>
            <a:r>
              <a:rPr lang="en-US" baseline="30000" dirty="0" smtClean="0">
                <a:hlinkClick r:id="rId10"/>
              </a:rPr>
              <a:t>[1]</a:t>
            </a:r>
            <a:r>
              <a:rPr lang="en-US" baseline="30000" dirty="0" smtClean="0">
                <a:hlinkClick r:id="rId11"/>
              </a:rPr>
              <a:t>[2]</a:t>
            </a:r>
            <a:endParaRPr lang="en-US" dirty="0" smtClean="0"/>
          </a:p>
          <a:p>
            <a:endParaRPr lang="en-US" dirty="0"/>
          </a:p>
        </p:txBody>
      </p:sp>
      <p:sp>
        <p:nvSpPr>
          <p:cNvPr id="4" name="Slide Number Placeholder 3"/>
          <p:cNvSpPr>
            <a:spLocks noGrp="1"/>
          </p:cNvSpPr>
          <p:nvPr>
            <p:ph type="sldNum" sz="quarter" idx="10"/>
          </p:nvPr>
        </p:nvSpPr>
        <p:spPr/>
        <p:txBody>
          <a:bodyPr/>
          <a:lstStyle/>
          <a:p>
            <a:fld id="{9A41B994-06E1-F545-86A4-3FB47FCD010A}" type="slidenum">
              <a:rPr lang="en-US" smtClean="0"/>
              <a:t>2</a:t>
            </a:fld>
            <a:endParaRPr lang="en-US" dirty="0"/>
          </a:p>
        </p:txBody>
      </p:sp>
    </p:spTree>
    <p:extLst>
      <p:ext uri="{BB962C8B-B14F-4D97-AF65-F5344CB8AC3E}">
        <p14:creationId xmlns:p14="http://schemas.microsoft.com/office/powerpoint/2010/main" val="88848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22 top of page</a:t>
            </a:r>
          </a:p>
          <a:p>
            <a:r>
              <a:rPr lang="en-US" dirty="0" smtClean="0"/>
              <a:t>Page 29 top of page </a:t>
            </a:r>
            <a:endParaRPr lang="en-US" dirty="0"/>
          </a:p>
        </p:txBody>
      </p:sp>
      <p:sp>
        <p:nvSpPr>
          <p:cNvPr id="4" name="Slide Number Placeholder 3"/>
          <p:cNvSpPr>
            <a:spLocks noGrp="1"/>
          </p:cNvSpPr>
          <p:nvPr>
            <p:ph type="sldNum" sz="quarter" idx="10"/>
          </p:nvPr>
        </p:nvSpPr>
        <p:spPr/>
        <p:txBody>
          <a:bodyPr/>
          <a:lstStyle/>
          <a:p>
            <a:fld id="{9A41B994-06E1-F545-86A4-3FB47FCD010A}" type="slidenum">
              <a:rPr lang="en-US" smtClean="0"/>
              <a:t>5</a:t>
            </a:fld>
            <a:endParaRPr lang="en-US" dirty="0"/>
          </a:p>
        </p:txBody>
      </p:sp>
    </p:spTree>
    <p:extLst>
      <p:ext uri="{BB962C8B-B14F-4D97-AF65-F5344CB8AC3E}">
        <p14:creationId xmlns:p14="http://schemas.microsoft.com/office/powerpoint/2010/main" val="277748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8</a:t>
            </a:fld>
            <a:endParaRPr lang="en-US"/>
          </a:p>
        </p:txBody>
      </p:sp>
    </p:spTree>
    <p:extLst>
      <p:ext uri="{BB962C8B-B14F-4D97-AF65-F5344CB8AC3E}">
        <p14:creationId xmlns:p14="http://schemas.microsoft.com/office/powerpoint/2010/main" val="4131785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Pounding</a:t>
            </a:r>
            <a:r>
              <a:rPr lang="en-US" baseline="0" dirty="0" smtClean="0"/>
              <a:t> music, pathetic victims mustache twirlers badly motivated happy endings </a:t>
            </a:r>
          </a:p>
          <a:p>
            <a:r>
              <a:rPr lang="en-US" baseline="0" dirty="0" smtClean="0"/>
              <a:t>19</a:t>
            </a:r>
            <a:r>
              <a:rPr lang="en-US" baseline="30000" dirty="0" smtClean="0"/>
              <a:t>th</a:t>
            </a:r>
            <a:r>
              <a:rPr lang="en-US" baseline="0" dirty="0" smtClean="0"/>
              <a:t> century and early 20</a:t>
            </a:r>
            <a:r>
              <a:rPr lang="en-US" baseline="30000" dirty="0" smtClean="0"/>
              <a:t>th</a:t>
            </a:r>
            <a:r>
              <a:rPr lang="en-US" baseline="0" dirty="0" smtClean="0"/>
              <a:t> century film that migrated from the stage ◊August </a:t>
            </a:r>
            <a:r>
              <a:rPr lang="en-US" baseline="0" dirty="0" err="1" smtClean="0"/>
              <a:t>Friederich</a:t>
            </a:r>
            <a:r>
              <a:rPr lang="en-US" baseline="0" dirty="0" smtClean="0"/>
              <a:t> von Kotzebue (1761-1819) – German – over 200 plays: domestic </a:t>
            </a:r>
            <a:r>
              <a:rPr lang="en-US" baseline="0" dirty="0" err="1" smtClean="0"/>
              <a:t>melodramas:August</a:t>
            </a:r>
            <a:r>
              <a:rPr lang="en-US" baseline="0" dirty="0" smtClean="0"/>
              <a:t> </a:t>
            </a:r>
            <a:r>
              <a:rPr lang="en-US" baseline="0" dirty="0" err="1" smtClean="0"/>
              <a:t>Friederich</a:t>
            </a:r>
            <a:r>
              <a:rPr lang="en-US" baseline="0" dirty="0" smtClean="0"/>
              <a:t> von Kotzebue (1761-1819) – German – over 200 plays: domestic </a:t>
            </a:r>
            <a:r>
              <a:rPr lang="en-US" baseline="0" dirty="0" err="1" smtClean="0"/>
              <a:t>melodramas:Uncle</a:t>
            </a:r>
            <a:r>
              <a:rPr lang="en-US" baseline="0" dirty="0" smtClean="0"/>
              <a:t> Tom’s Cabin – the novel by Harriet Beecher Stowe (1852) had several dramatizations:</a:t>
            </a:r>
          </a:p>
          <a:p>
            <a:endParaRPr lang="en-US" baseline="0" dirty="0" smtClean="0"/>
          </a:p>
          <a:p>
            <a:r>
              <a:rPr lang="en-US" baseline="0" dirty="0" smtClean="0"/>
              <a:t>George L. Aiken’s was the most popular--1853. Six acts, done without an afterpiece – established the single-play format. 325 performances in New York.</a:t>
            </a:r>
          </a:p>
          <a:p>
            <a:endParaRPr lang="en-US" baseline="0" dirty="0" smtClean="0"/>
          </a:p>
          <a:p>
            <a:r>
              <a:rPr lang="en-US" baseline="0" dirty="0" smtClean="0"/>
              <a:t>In the 1870’s, at least 50 companies doing it in the U.S.</a:t>
            </a:r>
          </a:p>
          <a:p>
            <a:endParaRPr lang="en-US" baseline="0" dirty="0" smtClean="0"/>
          </a:p>
          <a:p>
            <a:r>
              <a:rPr lang="en-US" baseline="0" dirty="0" smtClean="0"/>
              <a:t>In 1899: 500 companies.</a:t>
            </a:r>
          </a:p>
          <a:p>
            <a:endParaRPr lang="en-US" baseline="0" dirty="0" smtClean="0"/>
          </a:p>
          <a:p>
            <a:r>
              <a:rPr lang="en-US" baseline="0" dirty="0" smtClean="0"/>
              <a:t>In 1927: 12 still doing it.</a:t>
            </a:r>
          </a:p>
          <a:p>
            <a:endParaRPr lang="en-US" baseline="0" dirty="0" smtClean="0"/>
          </a:p>
          <a:p>
            <a:r>
              <a:rPr lang="en-US" baseline="0" dirty="0" smtClean="0"/>
              <a:t>12 movie versions since 1900.</a:t>
            </a:r>
          </a:p>
          <a:p>
            <a:endParaRPr lang="en-US" baseline="0" dirty="0" smtClean="0"/>
          </a:p>
          <a:p>
            <a:r>
              <a:rPr lang="en-US" baseline="0" dirty="0" smtClean="0"/>
              <a:t>The most popular melodrama in the world until the First World War.</a:t>
            </a:r>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9</a:t>
            </a:fld>
            <a:endParaRPr lang="en-US"/>
          </a:p>
        </p:txBody>
      </p:sp>
    </p:spTree>
    <p:extLst>
      <p:ext uri="{BB962C8B-B14F-4D97-AF65-F5344CB8AC3E}">
        <p14:creationId xmlns:p14="http://schemas.microsoft.com/office/powerpoint/2010/main" val="4150559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hyperbole:  is an extreme exaggeration used to make a point. It is like the opposite of “understatement.” It is from a Greek word meaning “excess.” Hyperboles can be found in literature and oral communication.</a:t>
            </a:r>
          </a:p>
          <a:p>
            <a:endParaRPr lang="en-US" dirty="0" smtClean="0"/>
          </a:p>
          <a:p>
            <a:r>
              <a:rPr lang="en-US" dirty="0" smtClean="0"/>
              <a:t>melodrama is a dramatic or literary work in which the plot, which is typically sensational and designed to appeal strongly to the emotions, melodramas are dramas of the 18th and 19th centuries in which orchestral music or song was used to accompany the action. 19th-century French word </a:t>
            </a:r>
            <a:r>
              <a:rPr lang="en-US" dirty="0" err="1" smtClean="0"/>
              <a:t>mélodrame</a:t>
            </a:r>
            <a:r>
              <a:rPr lang="en-US" dirty="0" smtClean="0"/>
              <a:t>  Beginning in France after the theatre monopolies were abolished in 1791 during the French Revolution, melodrama became the most popular theatrical form of the century. Although monopolies and subsidies were reinstated under Napoleon, theatrical melodrama continued to be more popular and brought in larger audiences than the state-sponsored drama and operas. Although melodrama can be traced back to classical Greece, the term </a:t>
            </a:r>
            <a:r>
              <a:rPr lang="en-US" dirty="0" err="1" smtClean="0"/>
              <a:t>mélodrame</a:t>
            </a:r>
            <a:r>
              <a:rPr lang="en-US" dirty="0" smtClean="0"/>
              <a:t> did not appear until 1766 and only became popular after 1800. August von Kotzebue's Misanthropy and Repentance (1798) is often considered the first melodramatic play. The plays of Kotzebue and René Charles </a:t>
            </a:r>
            <a:r>
              <a:rPr lang="en-US" dirty="0" err="1" smtClean="0"/>
              <a:t>Guilbert</a:t>
            </a:r>
            <a:r>
              <a:rPr lang="en-US" dirty="0" smtClean="0"/>
              <a:t> de </a:t>
            </a:r>
            <a:r>
              <a:rPr lang="en-US" dirty="0" err="1" smtClean="0"/>
              <a:t>Pixérécourt</a:t>
            </a:r>
            <a:r>
              <a:rPr lang="en-US" dirty="0" smtClean="0"/>
              <a:t> established melodrama as the dominant dramatic form of the early 19th century.[3] David </a:t>
            </a:r>
            <a:r>
              <a:rPr lang="en-US" dirty="0" err="1" smtClean="0"/>
              <a:t>Grimsted</a:t>
            </a:r>
            <a:r>
              <a:rPr lang="en-US" dirty="0" smtClean="0"/>
              <a:t>, in his book Melodrama Unveiled (1968), argues that:</a:t>
            </a:r>
          </a:p>
          <a:p>
            <a:endParaRPr lang="en-US" dirty="0" smtClean="0"/>
          </a:p>
          <a:p>
            <a:r>
              <a:rPr lang="en-US" dirty="0" smtClean="0"/>
              <a:t>Its conventions were false, its language stilted and commonplace, its characters stereotypes, and its morality and theology gross simplifications. Yet its appeal was great and understandable. It took the lives of common people seriously and paid much respect to their superior purity and wisdom. [...] And its moral parable struggled to reconcile social fears and life's awesomeness with the period's confidence in absolute moral standards, man's upward progress, and a benevolent providence that insured the triumph of the pure.[4]</a:t>
            </a:r>
          </a:p>
          <a:p>
            <a:endParaRPr lang="en-US" dirty="0" smtClean="0"/>
          </a:p>
          <a:p>
            <a:r>
              <a:rPr lang="en-US" dirty="0" smtClean="0"/>
              <a:t>In Paris, the 19th century saw a flourishing of melodrama in the many theatres that were located on the popular Boulevard du Crime, especially in the </a:t>
            </a:r>
            <a:r>
              <a:rPr lang="en-US" dirty="0" err="1" smtClean="0"/>
              <a:t>Gaîté</a:t>
            </a:r>
            <a:r>
              <a:rPr lang="en-US" dirty="0" smtClean="0"/>
              <a:t>. All this was to come to an end, however, when most of these theatres were demolished during the rebuilding of Paris by Baron Haussmann in 1862.[5]</a:t>
            </a:r>
          </a:p>
          <a:p>
            <a:endParaRPr lang="en-US" dirty="0" smtClean="0"/>
          </a:p>
          <a:p>
            <a:r>
              <a:rPr lang="en-US" dirty="0" smtClean="0"/>
              <a:t>By the end of the 19th century, the term melodrama had nearly exclusively narrowed down to a specific genre of salon entertainment: more or less rhythmically spoken words (often poetry)—not sung, sometimes more or less enacted, at least with some dramatic structure or plot—synchronized to an accompaniment of music (usually piano). It was looked down on as a genre for authors and composers of lesser stature (probably also the reason why virtually no </a:t>
            </a:r>
            <a:r>
              <a:rPr lang="en-US" dirty="0" err="1" smtClean="0"/>
              <a:t>realisations</a:t>
            </a:r>
            <a:r>
              <a:rPr lang="en-US" dirty="0" smtClean="0"/>
              <a:t> of the genre are still remembered).</a:t>
            </a:r>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10</a:t>
            </a:fld>
            <a:endParaRPr lang="en-US"/>
          </a:p>
        </p:txBody>
      </p:sp>
    </p:spTree>
    <p:extLst>
      <p:ext uri="{BB962C8B-B14F-4D97-AF65-F5344CB8AC3E}">
        <p14:creationId xmlns:p14="http://schemas.microsoft.com/office/powerpoint/2010/main" val="208738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Greek and roman forms</a:t>
            </a:r>
            <a:r>
              <a:rPr lang="en-US" baseline="0" dirty="0" smtClean="0"/>
              <a:t> on which it was based Greek tragedy was a popular and influential form of drama performed in theatres across ancient Greece from the late 6th century BCE. The most famous playwrights of the genre were Aeschylus, Sophocles, and Euripides and many of their works were still performed centuries after their initial premiere. Following the expansion of the Roman Republic (509–27 BCE) into several Greek territories between 270–240 BCE, Rome encountered Greek </a:t>
            </a:r>
            <a:r>
              <a:rPr lang="en-US" baseline="0" dirty="0" err="1" smtClean="0"/>
              <a:t>traged</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11</a:t>
            </a:fld>
            <a:endParaRPr lang="en-US"/>
          </a:p>
        </p:txBody>
      </p:sp>
    </p:spTree>
    <p:extLst>
      <p:ext uri="{BB962C8B-B14F-4D97-AF65-F5344CB8AC3E}">
        <p14:creationId xmlns:p14="http://schemas.microsoft.com/office/powerpoint/2010/main" val="3019555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 Wait’s Way Down in the</a:t>
            </a:r>
            <a:r>
              <a:rPr lang="en-US" baseline="0" dirty="0" smtClean="0"/>
              <a:t> Hole 1987  all variations of the same thing, a cycle, the kids become the players in the next cycle, and the mayor becomes the same as the old mayor.  Addiction keep the devil way down in the hole </a:t>
            </a:r>
          </a:p>
          <a:p>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12</a:t>
            </a:fld>
            <a:endParaRPr lang="en-US"/>
          </a:p>
        </p:txBody>
      </p:sp>
    </p:spTree>
    <p:extLst>
      <p:ext uri="{BB962C8B-B14F-4D97-AF65-F5344CB8AC3E}">
        <p14:creationId xmlns:p14="http://schemas.microsoft.com/office/powerpoint/2010/main" val="197668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Unsourced</a:t>
            </a:r>
            <a:r>
              <a:rPr lang="en-US" baseline="0" dirty="0" smtClean="0"/>
              <a:t> </a:t>
            </a:r>
            <a:r>
              <a:rPr lang="en-US" baseline="0" dirty="0" err="1" smtClean="0"/>
              <a:t>melos</a:t>
            </a:r>
            <a:r>
              <a:rPr lang="en-US" baseline="0" dirty="0" smtClean="0"/>
              <a:t>—extra-diegetic music an ancient Greek term meaning a tune, a melody, or a lyric poem intended for singing. In ancient Greek music theory “</a:t>
            </a:r>
            <a:r>
              <a:rPr lang="en-US" baseline="0" dirty="0" err="1" smtClean="0"/>
              <a:t>melos”meant</a:t>
            </a:r>
            <a:r>
              <a:rPr lang="en-US" baseline="0" dirty="0" smtClean="0"/>
              <a:t> the melodic basis of music. The teaching of harmonics and </a:t>
            </a:r>
            <a:r>
              <a:rPr lang="en-US" baseline="0" dirty="0" err="1" smtClean="0"/>
              <a:t>melopoeia</a:t>
            </a:r>
            <a:r>
              <a:rPr lang="en-US" baseline="0" dirty="0" smtClean="0"/>
              <a:t> was associated with </a:t>
            </a:r>
            <a:r>
              <a:rPr lang="en-US" baseline="0" dirty="0" err="1" smtClean="0"/>
              <a:t>melos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13</a:t>
            </a:fld>
            <a:endParaRPr lang="en-US"/>
          </a:p>
        </p:txBody>
      </p:sp>
    </p:spTree>
    <p:extLst>
      <p:ext uri="{BB962C8B-B14F-4D97-AF65-F5344CB8AC3E}">
        <p14:creationId xmlns:p14="http://schemas.microsoft.com/office/powerpoint/2010/main" val="4197267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D908D7-3635-DE42-A341-FA0C536144FB}" type="datetimeFigureOut">
              <a:rPr lang="en-US" smtClean="0"/>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59280-5538-284A-ABA7-E3ACF3B5945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908D7-3635-DE42-A341-FA0C536144FB}" type="datetimeFigureOut">
              <a:rPr lang="en-US" smtClean="0"/>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59280-5538-284A-ABA7-E3ACF3B594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908D7-3635-DE42-A341-FA0C536144FB}" type="datetimeFigureOut">
              <a:rPr lang="en-US" smtClean="0"/>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59280-5538-284A-ABA7-E3ACF3B594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908D7-3635-DE42-A341-FA0C536144FB}" type="datetimeFigureOut">
              <a:rPr lang="en-US" smtClean="0"/>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59280-5538-284A-ABA7-E3ACF3B594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D908D7-3635-DE42-A341-FA0C536144FB}" type="datetimeFigureOut">
              <a:rPr lang="en-US" smtClean="0"/>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59280-5538-284A-ABA7-E3ACF3B5945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D908D7-3635-DE42-A341-FA0C536144FB}" type="datetimeFigureOut">
              <a:rPr lang="en-US" smtClean="0"/>
              <a:t>10/30/16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59280-5538-284A-ABA7-E3ACF3B594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D908D7-3635-DE42-A341-FA0C536144FB}" type="datetimeFigureOut">
              <a:rPr lang="en-US" smtClean="0"/>
              <a:t>10/30/16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D59280-5538-284A-ABA7-E3ACF3B594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D908D7-3635-DE42-A341-FA0C536144FB}" type="datetimeFigureOut">
              <a:rPr lang="en-US" smtClean="0"/>
              <a:t>10/30/16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59280-5538-284A-ABA7-E3ACF3B5945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908D7-3635-DE42-A341-FA0C536144FB}" type="datetimeFigureOut">
              <a:rPr lang="en-US" smtClean="0"/>
              <a:t>10/30/16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D59280-5538-284A-ABA7-E3ACF3B594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908D7-3635-DE42-A341-FA0C536144FB}" type="datetimeFigureOut">
              <a:rPr lang="en-US" smtClean="0"/>
              <a:t>10/30/16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59280-5538-284A-ABA7-E3ACF3B5945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0D908D7-3635-DE42-A341-FA0C536144FB}" type="datetimeFigureOut">
              <a:rPr lang="en-US" smtClean="0"/>
              <a:t>10/30/16</a:t>
            </a:fld>
            <a:endParaRPr lang="en-US"/>
          </a:p>
        </p:txBody>
      </p:sp>
      <p:sp>
        <p:nvSpPr>
          <p:cNvPr id="9" name="Slide Number Placeholder 8"/>
          <p:cNvSpPr>
            <a:spLocks noGrp="1"/>
          </p:cNvSpPr>
          <p:nvPr>
            <p:ph type="sldNum" sz="quarter" idx="11"/>
          </p:nvPr>
        </p:nvSpPr>
        <p:spPr/>
        <p:txBody>
          <a:bodyPr/>
          <a:lstStyle/>
          <a:p>
            <a:fld id="{17D59280-5538-284A-ABA7-E3ACF3B5945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7D59280-5538-284A-ABA7-E3ACF3B5945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0D908D7-3635-DE42-A341-FA0C536144FB}" type="datetimeFigureOut">
              <a:rPr lang="en-US" smtClean="0"/>
              <a:t>10/30/16</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a:t>
            </a:r>
            <a:r>
              <a:rPr lang="en-US" dirty="0" err="1" smtClean="0"/>
              <a:t>Nehisi</a:t>
            </a:r>
            <a:r>
              <a:rPr lang="en-US" dirty="0" smtClean="0"/>
              <a:t> Coates </a:t>
            </a:r>
            <a:endParaRPr lang="en-US" dirty="0"/>
          </a:p>
        </p:txBody>
      </p:sp>
      <p:sp>
        <p:nvSpPr>
          <p:cNvPr id="3" name="Content Placeholder 2"/>
          <p:cNvSpPr>
            <a:spLocks noGrp="1"/>
          </p:cNvSpPr>
          <p:nvPr>
            <p:ph idx="1"/>
          </p:nvPr>
        </p:nvSpPr>
        <p:spPr/>
        <p:txBody>
          <a:bodyPr/>
          <a:lstStyle/>
          <a:p>
            <a:r>
              <a:rPr lang="en-US" dirty="0" smtClean="0"/>
              <a:t>Progress of white people (those who believe they are white) is built on violence </a:t>
            </a:r>
          </a:p>
          <a:p>
            <a:r>
              <a:rPr lang="en-US" dirty="0" smtClean="0"/>
              <a:t>“Government of the people”  what has the US considered the word people to mean?</a:t>
            </a:r>
          </a:p>
          <a:p>
            <a:r>
              <a:rPr lang="en-US" dirty="0" smtClean="0"/>
              <a:t>Race is the child of racism and not the father—it is not about genealogy or physiognomy, but about hierarchy </a:t>
            </a:r>
          </a:p>
          <a:p>
            <a:pPr marL="114300" indent="0">
              <a:buNone/>
            </a:pPr>
            <a:endParaRPr lang="en-US" dirty="0" smtClean="0"/>
          </a:p>
          <a:p>
            <a:endParaRPr lang="en-US" dirty="0"/>
          </a:p>
        </p:txBody>
      </p:sp>
    </p:spTree>
    <p:extLst>
      <p:ext uri="{BB962C8B-B14F-4D97-AF65-F5344CB8AC3E}">
        <p14:creationId xmlns:p14="http://schemas.microsoft.com/office/powerpoint/2010/main" val="1046707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Melodrama, less enlightened than classical forms? </a:t>
            </a:r>
            <a:endParaRPr lang="en-US" dirty="0"/>
          </a:p>
        </p:txBody>
      </p:sp>
      <p:sp>
        <p:nvSpPr>
          <p:cNvPr id="3" name="Content Placeholder 2"/>
          <p:cNvSpPr>
            <a:spLocks noGrp="1"/>
          </p:cNvSpPr>
          <p:nvPr>
            <p:ph idx="1"/>
          </p:nvPr>
        </p:nvSpPr>
        <p:spPr>
          <a:xfrm>
            <a:off x="457200" y="1855994"/>
            <a:ext cx="3971235" cy="4800600"/>
          </a:xfrm>
        </p:spPr>
        <p:txBody>
          <a:bodyPr>
            <a:normAutofit/>
          </a:bodyPr>
          <a:lstStyle/>
          <a:p>
            <a:r>
              <a:rPr lang="en-US" dirty="0" smtClean="0"/>
              <a:t>Modernity of melodrama—not just frozen in the high hyperbole of the 19</a:t>
            </a:r>
            <a:r>
              <a:rPr lang="en-US" baseline="30000" dirty="0" smtClean="0"/>
              <a:t>th</a:t>
            </a:r>
            <a:r>
              <a:rPr lang="en-US" dirty="0" smtClean="0"/>
              <a:t> Century French Stage </a:t>
            </a:r>
          </a:p>
          <a:p>
            <a:endParaRPr lang="en-US" dirty="0" smtClean="0"/>
          </a:p>
          <a:p>
            <a:r>
              <a:rPr lang="en-US" dirty="0" smtClean="0"/>
              <a:t>Is it a callback to earlier forms rather than a continued response to the changing conditions of </a:t>
            </a:r>
            <a:r>
              <a:rPr lang="en-US" dirty="0" smtClean="0"/>
              <a:t>modernity?</a:t>
            </a:r>
            <a:endParaRPr lang="en-US" dirty="0" smtClean="0"/>
          </a:p>
          <a:p>
            <a:endParaRPr lang="en-US" dirty="0" smtClean="0"/>
          </a:p>
          <a:p>
            <a:r>
              <a:rPr lang="en-US" dirty="0" smtClean="0"/>
              <a:t>The term is commonly tied to excess </a:t>
            </a:r>
          </a:p>
        </p:txBody>
      </p:sp>
      <p:pic>
        <p:nvPicPr>
          <p:cNvPr id="4" name="Picture 3" descr="wire-season-4-image-bubbl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435" y="1855994"/>
            <a:ext cx="3670119" cy="2064442"/>
          </a:xfrm>
          <a:prstGeom prst="rect">
            <a:avLst/>
          </a:prstGeom>
        </p:spPr>
      </p:pic>
    </p:spTree>
    <p:extLst>
      <p:ext uri="{BB962C8B-B14F-4D97-AF65-F5344CB8AC3E}">
        <p14:creationId xmlns:p14="http://schemas.microsoft.com/office/powerpoint/2010/main" val="1370908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excessive than what?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the beginning of the 19</a:t>
            </a:r>
            <a:r>
              <a:rPr lang="en-US" baseline="30000" dirty="0" smtClean="0"/>
              <a:t>th</a:t>
            </a:r>
            <a:r>
              <a:rPr lang="en-US" dirty="0" smtClean="0"/>
              <a:t> century Melodrama </a:t>
            </a:r>
            <a:r>
              <a:rPr lang="en-US" dirty="0"/>
              <a:t>was </a:t>
            </a:r>
            <a:r>
              <a:rPr lang="en-US" dirty="0" smtClean="0"/>
              <a:t>excessive compared to the respected Neo-Classical Tragedy </a:t>
            </a:r>
          </a:p>
          <a:p>
            <a:endParaRPr lang="en-US" dirty="0" smtClean="0"/>
          </a:p>
          <a:p>
            <a:r>
              <a:rPr lang="en-US" dirty="0" smtClean="0"/>
              <a:t>Excessive compared to the decorum, unity, and efficiency of the earlier high culture form of Neo-Classical Tragedy</a:t>
            </a:r>
          </a:p>
          <a:p>
            <a:endParaRPr lang="en-US" dirty="0" smtClean="0"/>
          </a:p>
          <a:p>
            <a:r>
              <a:rPr lang="en-US" dirty="0" smtClean="0"/>
              <a:t>No grand gestures, no startling tableaux, no music </a:t>
            </a:r>
            <a:r>
              <a:rPr lang="en-US" dirty="0" err="1" smtClean="0"/>
              <a:t>etc</a:t>
            </a:r>
            <a:endParaRPr lang="en-US" dirty="0" smtClean="0"/>
          </a:p>
          <a:p>
            <a:endParaRPr lang="en-US" dirty="0" smtClean="0"/>
          </a:p>
          <a:p>
            <a:r>
              <a:rPr lang="en-US" dirty="0" smtClean="0"/>
              <a:t>Hyperbolic, bigger than life, inflated rhetoric, unprecedented use of music</a:t>
            </a:r>
          </a:p>
          <a:p>
            <a:endParaRPr lang="en-US" dirty="0" smtClean="0"/>
          </a:p>
          <a:p>
            <a:r>
              <a:rPr lang="en-US" dirty="0" smtClean="0"/>
              <a:t>The term comes from “le </a:t>
            </a:r>
            <a:r>
              <a:rPr lang="en-US" dirty="0" err="1" smtClean="0"/>
              <a:t>melodrame</a:t>
            </a:r>
            <a:r>
              <a:rPr lang="en-US" dirty="0" smtClean="0"/>
              <a:t>” drama with music </a:t>
            </a:r>
          </a:p>
          <a:p>
            <a:pPr marL="114300" indent="0">
              <a:buNone/>
            </a:pPr>
            <a:endParaRPr lang="en-US" dirty="0" smtClean="0"/>
          </a:p>
          <a:p>
            <a:r>
              <a:rPr lang="en-US" dirty="0" smtClean="0"/>
              <a:t>What mattered most in this modern change to the theatre was not the excess of music, but that it was used at all </a:t>
            </a:r>
          </a:p>
          <a:p>
            <a:endParaRPr lang="en-US" dirty="0" smtClean="0"/>
          </a:p>
        </p:txBody>
      </p:sp>
    </p:spTree>
    <p:extLst>
      <p:ext uri="{BB962C8B-B14F-4D97-AF65-F5344CB8AC3E}">
        <p14:creationId xmlns:p14="http://schemas.microsoft.com/office/powerpoint/2010/main" val="3352640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When you walk through the garden</a:t>
            </a:r>
          </a:p>
          <a:p>
            <a:r>
              <a:rPr lang="en-US" dirty="0" smtClean="0"/>
              <a:t>You </a:t>
            </a:r>
            <a:r>
              <a:rPr lang="en-US" dirty="0" err="1" smtClean="0"/>
              <a:t>gotta</a:t>
            </a:r>
            <a:r>
              <a:rPr lang="en-US" dirty="0" smtClean="0"/>
              <a:t> watch your back </a:t>
            </a:r>
          </a:p>
          <a:p>
            <a:r>
              <a:rPr lang="en-US" dirty="0" smtClean="0"/>
              <a:t>Well I beg your pardon</a:t>
            </a:r>
          </a:p>
          <a:p>
            <a:r>
              <a:rPr lang="en-US" dirty="0" smtClean="0"/>
              <a:t>Walk the straight and narrow track </a:t>
            </a:r>
          </a:p>
          <a:p>
            <a:r>
              <a:rPr lang="en-US" dirty="0" smtClean="0"/>
              <a:t>If you walk with Jesus</a:t>
            </a:r>
          </a:p>
          <a:p>
            <a:r>
              <a:rPr lang="en-US" dirty="0" smtClean="0"/>
              <a:t>He’s </a:t>
            </a:r>
            <a:r>
              <a:rPr lang="en-US" dirty="0" err="1" smtClean="0"/>
              <a:t>gonna</a:t>
            </a:r>
            <a:r>
              <a:rPr lang="en-US" dirty="0" smtClean="0"/>
              <a:t> save your soul</a:t>
            </a:r>
          </a:p>
          <a:p>
            <a:r>
              <a:rPr lang="en-US" dirty="0" smtClean="0"/>
              <a:t>You </a:t>
            </a:r>
            <a:r>
              <a:rPr lang="en-US" dirty="0" err="1" smtClean="0"/>
              <a:t>gotta</a:t>
            </a:r>
            <a:r>
              <a:rPr lang="en-US" dirty="0" smtClean="0"/>
              <a:t> keep the devil way down in the hole </a:t>
            </a:r>
          </a:p>
        </p:txBody>
      </p:sp>
      <p:sp>
        <p:nvSpPr>
          <p:cNvPr id="2" name="TextBox 1"/>
          <p:cNvSpPr txBox="1"/>
          <p:nvPr/>
        </p:nvSpPr>
        <p:spPr>
          <a:xfrm>
            <a:off x="457200" y="906605"/>
            <a:ext cx="6975987" cy="584775"/>
          </a:xfrm>
          <a:prstGeom prst="rect">
            <a:avLst/>
          </a:prstGeom>
          <a:noFill/>
        </p:spPr>
        <p:txBody>
          <a:bodyPr wrap="square" rtlCol="0">
            <a:spAutoFit/>
          </a:bodyPr>
          <a:lstStyle/>
          <a:p>
            <a:r>
              <a:rPr lang="en-US" sz="3200" b="1" dirty="0" smtClean="0"/>
              <a:t>Opening Music of The Wire: Lyrics </a:t>
            </a:r>
            <a:endParaRPr lang="en-US" sz="3200" b="1" dirty="0"/>
          </a:p>
        </p:txBody>
      </p:sp>
    </p:spTree>
    <p:extLst>
      <p:ext uri="{BB962C8B-B14F-4D97-AF65-F5344CB8AC3E}">
        <p14:creationId xmlns:p14="http://schemas.microsoft.com/office/powerpoint/2010/main" val="1442888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in The Wire </a:t>
            </a:r>
            <a:endParaRPr lang="en-US" dirty="0"/>
          </a:p>
        </p:txBody>
      </p:sp>
      <p:sp>
        <p:nvSpPr>
          <p:cNvPr id="3" name="Content Placeholder 2"/>
          <p:cNvSpPr>
            <a:spLocks noGrp="1"/>
          </p:cNvSpPr>
          <p:nvPr>
            <p:ph idx="1"/>
          </p:nvPr>
        </p:nvSpPr>
        <p:spPr>
          <a:xfrm>
            <a:off x="1" y="1600201"/>
            <a:ext cx="4168876" cy="3748548"/>
          </a:xfrm>
        </p:spPr>
        <p:txBody>
          <a:bodyPr>
            <a:normAutofit lnSpcReduction="10000"/>
          </a:bodyPr>
          <a:lstStyle/>
          <a:p>
            <a:r>
              <a:rPr lang="en-US" dirty="0" smtClean="0"/>
              <a:t>There is none, except for the opening theme</a:t>
            </a:r>
          </a:p>
          <a:p>
            <a:r>
              <a:rPr lang="en-US" dirty="0" smtClean="0"/>
              <a:t>And season finale montage sequences </a:t>
            </a:r>
          </a:p>
          <a:p>
            <a:r>
              <a:rPr lang="en-US" dirty="0" smtClean="0"/>
              <a:t>Non-diegetic music </a:t>
            </a:r>
          </a:p>
          <a:p>
            <a:r>
              <a:rPr lang="en-US" dirty="0" smtClean="0"/>
              <a:t>Diegetic music </a:t>
            </a:r>
          </a:p>
          <a:p>
            <a:r>
              <a:rPr lang="en-US" dirty="0" smtClean="0"/>
              <a:t>Sounds that evoke emotions </a:t>
            </a:r>
          </a:p>
          <a:p>
            <a:r>
              <a:rPr lang="en-US" dirty="0" smtClean="0"/>
              <a:t>There aren’t specific cues indicating exactly how you should feel at any given time </a:t>
            </a:r>
          </a:p>
          <a:p>
            <a:endParaRPr lang="en-US" dirty="0" smtClean="0"/>
          </a:p>
          <a:p>
            <a:endParaRPr lang="en-US" dirty="0"/>
          </a:p>
        </p:txBody>
      </p:sp>
      <p:pic>
        <p:nvPicPr>
          <p:cNvPr id="4" name="Picture 3" descr="hq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216" y="1600200"/>
            <a:ext cx="4080197" cy="3060148"/>
          </a:xfrm>
          <a:prstGeom prst="rect">
            <a:avLst/>
          </a:prstGeom>
        </p:spPr>
      </p:pic>
    </p:spTree>
    <p:extLst>
      <p:ext uri="{BB962C8B-B14F-4D97-AF65-F5344CB8AC3E}">
        <p14:creationId xmlns:p14="http://schemas.microsoft.com/office/powerpoint/2010/main" val="534556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5" y="186147"/>
            <a:ext cx="10104782" cy="1357588"/>
          </a:xfrm>
        </p:spPr>
        <p:txBody>
          <a:bodyPr/>
          <a:lstStyle/>
          <a:p>
            <a:r>
              <a:rPr lang="en-US" sz="3700" dirty="0" smtClean="0"/>
              <a:t>Absence of Music=Absence of Melodrama?</a:t>
            </a:r>
            <a:endParaRPr lang="en-US" sz="3700" dirty="0"/>
          </a:p>
        </p:txBody>
      </p:sp>
      <p:sp>
        <p:nvSpPr>
          <p:cNvPr id="3" name="Content Placeholder 2"/>
          <p:cNvSpPr>
            <a:spLocks noGrp="1"/>
          </p:cNvSpPr>
          <p:nvPr>
            <p:ph idx="1"/>
          </p:nvPr>
        </p:nvSpPr>
        <p:spPr>
          <a:xfrm>
            <a:off x="0" y="1406084"/>
            <a:ext cx="8355709" cy="4562097"/>
          </a:xfrm>
        </p:spPr>
        <p:txBody>
          <a:bodyPr>
            <a:normAutofit/>
          </a:bodyPr>
          <a:lstStyle/>
          <a:p>
            <a:r>
              <a:rPr lang="en-US" dirty="0" smtClean="0"/>
              <a:t>Does this make the work more realistic as opposed to melodramatic?</a:t>
            </a:r>
          </a:p>
          <a:p>
            <a:r>
              <a:rPr lang="en-US" dirty="0" smtClean="0"/>
              <a:t>Highly restricted use of music, repetitive serial nature of the performance of that music from the opening sequence </a:t>
            </a:r>
          </a:p>
          <a:p>
            <a:r>
              <a:rPr lang="en-US" dirty="0" smtClean="0"/>
              <a:t>Infrequent music, understated music, and different versions of the same music do not undermine the power of </a:t>
            </a:r>
            <a:r>
              <a:rPr lang="en-US" dirty="0" err="1" smtClean="0"/>
              <a:t>melos</a:t>
            </a:r>
            <a:r>
              <a:rPr lang="en-US" dirty="0" smtClean="0"/>
              <a:t> to make an audience feel, but it can enhance it </a:t>
            </a:r>
          </a:p>
          <a:p>
            <a:r>
              <a:rPr lang="en-US" dirty="0" smtClean="0"/>
              <a:t>The absence of music doesn’t necessarily mean realism</a:t>
            </a:r>
          </a:p>
          <a:p>
            <a:r>
              <a:rPr lang="en-US" dirty="0" smtClean="0"/>
              <a:t>Maybe we have come full circle—mid-19</a:t>
            </a:r>
            <a:r>
              <a:rPr lang="en-US" baseline="30000" dirty="0" smtClean="0"/>
              <a:t>th</a:t>
            </a:r>
            <a:r>
              <a:rPr lang="en-US" dirty="0" smtClean="0"/>
              <a:t> century (introduction of music to drama—and now less music makes for more effective melodrama)</a:t>
            </a:r>
          </a:p>
          <a:p>
            <a:endParaRPr lang="en-US" dirty="0"/>
          </a:p>
        </p:txBody>
      </p:sp>
    </p:spTree>
    <p:extLst>
      <p:ext uri="{BB962C8B-B14F-4D97-AF65-F5344CB8AC3E}">
        <p14:creationId xmlns:p14="http://schemas.microsoft.com/office/powerpoint/2010/main" val="2296416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926"/>
            <a:ext cx="7620000" cy="1143000"/>
          </a:xfrm>
        </p:spPr>
        <p:txBody>
          <a:bodyPr/>
          <a:lstStyle/>
          <a:p>
            <a:r>
              <a:rPr lang="en-US" dirty="0" smtClean="0"/>
              <a:t>Demand for Justice </a:t>
            </a:r>
            <a:endParaRPr lang="en-US" dirty="0"/>
          </a:p>
        </p:txBody>
      </p:sp>
      <p:sp>
        <p:nvSpPr>
          <p:cNvPr id="3" name="Content Placeholder 2"/>
          <p:cNvSpPr>
            <a:spLocks noGrp="1"/>
          </p:cNvSpPr>
          <p:nvPr>
            <p:ph idx="1"/>
          </p:nvPr>
        </p:nvSpPr>
        <p:spPr>
          <a:xfrm>
            <a:off x="0" y="1589926"/>
            <a:ext cx="4710701" cy="4800600"/>
          </a:xfrm>
        </p:spPr>
        <p:txBody>
          <a:bodyPr>
            <a:normAutofit/>
          </a:bodyPr>
          <a:lstStyle/>
          <a:p>
            <a:r>
              <a:rPr lang="en-US" dirty="0" smtClean="0"/>
              <a:t>Melodrama has been increasingly approached less as a fly-by- night genre by academics like Peter Brooks and Linda Williams</a:t>
            </a:r>
          </a:p>
          <a:p>
            <a:r>
              <a:rPr lang="en-US" dirty="0" smtClean="0"/>
              <a:t>Less as manipulative lower form and more of an enduring mode of expression and experience </a:t>
            </a:r>
          </a:p>
          <a:p>
            <a:r>
              <a:rPr lang="en-US" dirty="0" smtClean="0"/>
              <a:t>In Greek Tragedy there is a constant theme of injustice, tragic heroes may rail against injustice, but eventually must accept their fate </a:t>
            </a:r>
          </a:p>
          <a:p>
            <a:r>
              <a:rPr lang="en-US" dirty="0" smtClean="0"/>
              <a:t>Melodrama demands justice, while tragedy reconciles us to its lack </a:t>
            </a:r>
          </a:p>
        </p:txBody>
      </p:sp>
      <p:pic>
        <p:nvPicPr>
          <p:cNvPr id="4" name="Picture 3"/>
          <p:cNvPicPr>
            <a:picLocks noChangeAspect="1"/>
          </p:cNvPicPr>
          <p:nvPr/>
        </p:nvPicPr>
        <p:blipFill>
          <a:blip r:embed="rId3"/>
          <a:stretch>
            <a:fillRect/>
          </a:stretch>
        </p:blipFill>
        <p:spPr>
          <a:xfrm>
            <a:off x="4710701" y="1727578"/>
            <a:ext cx="3489104" cy="2180690"/>
          </a:xfrm>
          <a:prstGeom prst="rect">
            <a:avLst/>
          </a:prstGeom>
        </p:spPr>
      </p:pic>
    </p:spTree>
    <p:extLst>
      <p:ext uri="{BB962C8B-B14F-4D97-AF65-F5344CB8AC3E}">
        <p14:creationId xmlns:p14="http://schemas.microsoft.com/office/powerpoint/2010/main" val="2070119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478" y="16025"/>
            <a:ext cx="8229600" cy="1143000"/>
          </a:xfrm>
        </p:spPr>
        <p:txBody>
          <a:bodyPr/>
          <a:lstStyle/>
          <a:p>
            <a:r>
              <a:rPr lang="en-US" dirty="0" smtClean="0"/>
              <a:t>Blockbuster Films </a:t>
            </a:r>
            <a:endParaRPr lang="en-US" dirty="0"/>
          </a:p>
        </p:txBody>
      </p:sp>
      <p:sp>
        <p:nvSpPr>
          <p:cNvPr id="3" name="Content Placeholder 2"/>
          <p:cNvSpPr>
            <a:spLocks noGrp="1"/>
          </p:cNvSpPr>
          <p:nvPr>
            <p:ph idx="1"/>
          </p:nvPr>
        </p:nvSpPr>
        <p:spPr>
          <a:xfrm>
            <a:off x="554453" y="5200773"/>
            <a:ext cx="8229600" cy="4525963"/>
          </a:xfrm>
        </p:spPr>
        <p:txBody>
          <a:bodyPr/>
          <a:lstStyle/>
          <a:p>
            <a:r>
              <a:rPr lang="en-US" dirty="0" smtClean="0"/>
              <a:t>Pathos of the suffering victim turned righteous action hero is the convention of the contemporary popular melodrama </a:t>
            </a:r>
            <a:endParaRPr lang="en-US" dirty="0"/>
          </a:p>
        </p:txBody>
      </p:sp>
      <p:pic>
        <p:nvPicPr>
          <p:cNvPr id="4" name="Picture 3" descr="3the_dark_knight_rises-filmdoktoru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478" y="1093519"/>
            <a:ext cx="6170523" cy="4107254"/>
          </a:xfrm>
          <a:prstGeom prst="rect">
            <a:avLst/>
          </a:prstGeom>
        </p:spPr>
      </p:pic>
    </p:spTree>
    <p:extLst>
      <p:ext uri="{BB962C8B-B14F-4D97-AF65-F5344CB8AC3E}">
        <p14:creationId xmlns:p14="http://schemas.microsoft.com/office/powerpoint/2010/main" val="3190123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Nietzschean</a:t>
            </a:r>
            <a:r>
              <a:rPr lang="en-US" dirty="0"/>
              <a:t> </a:t>
            </a:r>
            <a:r>
              <a:rPr lang="en-US" dirty="0" err="1"/>
              <a:t>Ressentiment</a:t>
            </a:r>
            <a:r>
              <a:rPr lang="en-US" dirty="0"/>
              <a:t> </a:t>
            </a:r>
            <a:br>
              <a:rPr lang="en-US" dirty="0"/>
            </a:br>
            <a:endParaRPr lang="en-US" dirty="0"/>
          </a:p>
        </p:txBody>
      </p:sp>
      <p:sp>
        <p:nvSpPr>
          <p:cNvPr id="3" name="Content Placeholder 2"/>
          <p:cNvSpPr>
            <a:spLocks noGrp="1"/>
          </p:cNvSpPr>
          <p:nvPr>
            <p:ph idx="1"/>
          </p:nvPr>
        </p:nvSpPr>
        <p:spPr>
          <a:xfrm>
            <a:off x="204652" y="1600200"/>
            <a:ext cx="3862251" cy="4800600"/>
          </a:xfrm>
        </p:spPr>
        <p:txBody>
          <a:bodyPr/>
          <a:lstStyle/>
          <a:p>
            <a:r>
              <a:rPr lang="en-US" dirty="0"/>
              <a:t>Friedrich Wilhelm </a:t>
            </a:r>
            <a:r>
              <a:rPr lang="en-US" dirty="0" smtClean="0"/>
              <a:t>Nietzsche</a:t>
            </a:r>
          </a:p>
          <a:p>
            <a:r>
              <a:rPr lang="en-US" dirty="0"/>
              <a:t>On the Genealogy of Morality 1887</a:t>
            </a:r>
          </a:p>
          <a:p>
            <a:endParaRPr lang="en-US" dirty="0"/>
          </a:p>
          <a:p>
            <a:pPr marL="114300" indent="0">
              <a:buNone/>
            </a:pPr>
            <a:endParaRPr lang="en-US" dirty="0"/>
          </a:p>
        </p:txBody>
      </p:sp>
      <p:pic>
        <p:nvPicPr>
          <p:cNvPr id="4" name="Picture 3"/>
          <p:cNvPicPr>
            <a:picLocks noChangeAspect="1"/>
          </p:cNvPicPr>
          <p:nvPr/>
        </p:nvPicPr>
        <p:blipFill>
          <a:blip r:embed="rId3"/>
          <a:stretch>
            <a:fillRect/>
          </a:stretch>
        </p:blipFill>
        <p:spPr>
          <a:xfrm>
            <a:off x="4066903" y="1600200"/>
            <a:ext cx="2480855" cy="3957896"/>
          </a:xfrm>
          <a:prstGeom prst="rect">
            <a:avLst/>
          </a:prstGeom>
        </p:spPr>
      </p:pic>
    </p:spTree>
    <p:extLst>
      <p:ext uri="{BB962C8B-B14F-4D97-AF65-F5344CB8AC3E}">
        <p14:creationId xmlns:p14="http://schemas.microsoft.com/office/powerpoint/2010/main" val="1176805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Examples of Melodramatic Imagination in American Culture</a:t>
            </a:r>
            <a:endParaRPr lang="en-US" sz="4000" dirty="0"/>
          </a:p>
        </p:txBody>
      </p:sp>
      <p:sp>
        <p:nvSpPr>
          <p:cNvPr id="3" name="Content Placeholder 2"/>
          <p:cNvSpPr>
            <a:spLocks noGrp="1"/>
          </p:cNvSpPr>
          <p:nvPr>
            <p:ph idx="1"/>
          </p:nvPr>
        </p:nvSpPr>
        <p:spPr>
          <a:xfrm>
            <a:off x="457200" y="1849347"/>
            <a:ext cx="3724382" cy="3236359"/>
          </a:xfrm>
        </p:spPr>
        <p:txBody>
          <a:bodyPr>
            <a:noAutofit/>
          </a:bodyPr>
          <a:lstStyle/>
          <a:p>
            <a:r>
              <a:rPr lang="en-US" sz="2000" dirty="0" smtClean="0"/>
              <a:t>Conquest of the West </a:t>
            </a:r>
          </a:p>
          <a:p>
            <a:r>
              <a:rPr lang="en-US" sz="2000" dirty="0" smtClean="0"/>
              <a:t>Invasion of other Countries</a:t>
            </a:r>
          </a:p>
          <a:p>
            <a:r>
              <a:rPr lang="en-US" sz="2000" dirty="0" smtClean="0"/>
              <a:t>We imagine ourselves as suffering at the hand of villainous others </a:t>
            </a:r>
          </a:p>
          <a:p>
            <a:r>
              <a:rPr lang="en-US" sz="2000" dirty="0" smtClean="0"/>
              <a:t>Or more prevalent at the end of the Viet-Nam era we are forced to see ourselves as the villains </a:t>
            </a:r>
          </a:p>
          <a:p>
            <a:r>
              <a:rPr lang="en-US" sz="2000" dirty="0" smtClean="0"/>
              <a:t>As long as we can portray ourselves as victims we seem to morally deserve to conquer and invade </a:t>
            </a:r>
          </a:p>
        </p:txBody>
      </p:sp>
      <p:pic>
        <p:nvPicPr>
          <p:cNvPr id="4" name="Picture 3"/>
          <p:cNvPicPr>
            <a:picLocks noChangeAspect="1"/>
          </p:cNvPicPr>
          <p:nvPr/>
        </p:nvPicPr>
        <p:blipFill>
          <a:blip r:embed="rId3"/>
          <a:stretch>
            <a:fillRect/>
          </a:stretch>
        </p:blipFill>
        <p:spPr>
          <a:xfrm>
            <a:off x="4181582" y="1849347"/>
            <a:ext cx="3446195" cy="4459225"/>
          </a:xfrm>
          <a:prstGeom prst="rect">
            <a:avLst/>
          </a:prstGeom>
        </p:spPr>
      </p:pic>
    </p:spTree>
    <p:extLst>
      <p:ext uri="{BB962C8B-B14F-4D97-AF65-F5344CB8AC3E}">
        <p14:creationId xmlns:p14="http://schemas.microsoft.com/office/powerpoint/2010/main" val="135033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85284"/>
            <a:ext cx="8539244" cy="2772716"/>
          </a:xfrm>
        </p:spPr>
        <p:txBody>
          <a:bodyPr>
            <a:normAutofit/>
          </a:bodyPr>
          <a:lstStyle/>
          <a:p>
            <a:r>
              <a:rPr lang="en-US" i="1" dirty="0" smtClean="0"/>
              <a:t>The Wire </a:t>
            </a:r>
            <a:r>
              <a:rPr lang="en-US" dirty="0" smtClean="0"/>
              <a:t>recognizes, but does not always show institutional routes to good </a:t>
            </a:r>
          </a:p>
          <a:p>
            <a:r>
              <a:rPr lang="en-US" dirty="0" smtClean="0"/>
              <a:t>Enlists a form of realism to generate outrage against realities that could and should (according to its creators) be changed </a:t>
            </a:r>
          </a:p>
          <a:p>
            <a:r>
              <a:rPr lang="en-US" dirty="0" smtClean="0"/>
              <a:t>The emphasis on how things should be i.e. justice, renders it as melodrama rather than tragedy.  </a:t>
            </a:r>
          </a:p>
          <a:p>
            <a:pPr marL="0" indent="0">
              <a:buNone/>
            </a:pPr>
            <a:endParaRPr lang="en-US" dirty="0"/>
          </a:p>
        </p:txBody>
      </p:sp>
      <p:pic>
        <p:nvPicPr>
          <p:cNvPr id="4" name="Picture 3" descr="wire04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39881"/>
            <a:ext cx="6192383" cy="3483215"/>
          </a:xfrm>
          <a:prstGeom prst="rect">
            <a:avLst/>
          </a:prstGeom>
        </p:spPr>
      </p:pic>
    </p:spTree>
    <p:extLst>
      <p:ext uri="{BB962C8B-B14F-4D97-AF65-F5344CB8AC3E}">
        <p14:creationId xmlns:p14="http://schemas.microsoft.com/office/powerpoint/2010/main" val="3242142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Hegemony</a:t>
            </a:r>
            <a:endParaRPr lang="en-US" dirty="0"/>
          </a:p>
        </p:txBody>
      </p:sp>
      <p:sp>
        <p:nvSpPr>
          <p:cNvPr id="3" name="Content Placeholder 2"/>
          <p:cNvSpPr>
            <a:spLocks noGrp="1"/>
          </p:cNvSpPr>
          <p:nvPr>
            <p:ph idx="1"/>
          </p:nvPr>
        </p:nvSpPr>
        <p:spPr/>
        <p:txBody>
          <a:bodyPr/>
          <a:lstStyle/>
          <a:p>
            <a:r>
              <a:rPr lang="en-US" dirty="0" smtClean="0"/>
              <a:t>before </a:t>
            </a:r>
            <a:r>
              <a:rPr lang="en-US" dirty="0"/>
              <a:t>white people were white they were Catholic, Corsican, Welsh, Mennonite, Jewish </a:t>
            </a:r>
            <a:endParaRPr lang="en-US" dirty="0" smtClean="0"/>
          </a:p>
          <a:p>
            <a:endParaRPr lang="en-US" dirty="0"/>
          </a:p>
          <a:p>
            <a:endParaRPr lang="en-US" dirty="0"/>
          </a:p>
        </p:txBody>
      </p:sp>
    </p:spTree>
    <p:extLst>
      <p:ext uri="{BB962C8B-B14F-4D97-AF65-F5344CB8AC3E}">
        <p14:creationId xmlns:p14="http://schemas.microsoft.com/office/powerpoint/2010/main" val="2047617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07131"/>
            <a:ext cx="4397339" cy="3006658"/>
          </a:xfrm>
        </p:spPr>
        <p:txBody>
          <a:bodyPr>
            <a:normAutofit fontScale="62500" lnSpcReduction="20000"/>
          </a:bodyPr>
          <a:lstStyle/>
          <a:p>
            <a:r>
              <a:rPr lang="en-US" sz="3200" dirty="0" smtClean="0"/>
              <a:t>a sense of hostility directed at that which one identifies as the cause of one's frustration, that is, an assignment of blame for one's frustration.</a:t>
            </a:r>
          </a:p>
          <a:p>
            <a:r>
              <a:rPr lang="en-US" sz="3200" dirty="0" smtClean="0"/>
              <a:t>If I suffer, self-righteousness contends, that I am good and deserve to triumph?</a:t>
            </a:r>
          </a:p>
          <a:p>
            <a:r>
              <a:rPr lang="en-US" sz="3200" dirty="0" smtClean="0"/>
              <a:t>Is melodrama condemned only to repeat these patterns of personal injury, suffering and vindication? </a:t>
            </a:r>
            <a:endParaRPr lang="en-US" sz="3200" dirty="0"/>
          </a:p>
        </p:txBody>
      </p:sp>
      <p:sp>
        <p:nvSpPr>
          <p:cNvPr id="5" name="Rectangle 4"/>
          <p:cNvSpPr/>
          <p:nvPr/>
        </p:nvSpPr>
        <p:spPr>
          <a:xfrm>
            <a:off x="0" y="1299245"/>
            <a:ext cx="3036508" cy="707886"/>
          </a:xfrm>
          <a:prstGeom prst="rect">
            <a:avLst/>
          </a:prstGeom>
        </p:spPr>
        <p:txBody>
          <a:bodyPr wrap="none">
            <a:spAutoFit/>
          </a:bodyPr>
          <a:lstStyle/>
          <a:p>
            <a:r>
              <a:rPr lang="en-US" sz="4000" dirty="0" smtClean="0"/>
              <a:t>Ressentiment</a:t>
            </a:r>
            <a:endParaRPr lang="en-US" sz="4000" dirty="0"/>
          </a:p>
        </p:txBody>
      </p:sp>
      <p:pic>
        <p:nvPicPr>
          <p:cNvPr id="7" name="Picture 6" descr="https://thenypost.files.wordpress.com/2016/03/simpson_trial_fuhrman.jpg?quality=90&amp;strip=all&amp;w=664&amp;h=441&amp;crop=1&amp;strip=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146" y="713618"/>
            <a:ext cx="3616503" cy="2401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315145" y="3150034"/>
            <a:ext cx="3616503" cy="2245245"/>
          </a:xfrm>
          <a:prstGeom prst="rect">
            <a:avLst/>
          </a:prstGeom>
        </p:spPr>
      </p:pic>
    </p:spTree>
    <p:extLst>
      <p:ext uri="{BB962C8B-B14F-4D97-AF65-F5344CB8AC3E}">
        <p14:creationId xmlns:p14="http://schemas.microsoft.com/office/powerpoint/2010/main" val="1671676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4808305"/>
            <a:ext cx="8347586" cy="1859624"/>
          </a:xfrm>
        </p:spPr>
        <p:txBody>
          <a:bodyPr>
            <a:normAutofit fontScale="55000" lnSpcReduction="20000"/>
          </a:bodyPr>
          <a:lstStyle/>
          <a:p>
            <a:r>
              <a:rPr lang="en-US" sz="3600" dirty="0" smtClean="0"/>
              <a:t>Is melodrama itself the problem as greater portions of the modern imagination have been given over to its influence?</a:t>
            </a:r>
          </a:p>
          <a:p>
            <a:pPr marL="0" indent="0">
              <a:buNone/>
            </a:pPr>
            <a:endParaRPr lang="en-US" sz="3600" dirty="0" smtClean="0"/>
          </a:p>
          <a:p>
            <a:r>
              <a:rPr lang="en-US" sz="3600" dirty="0" smtClean="0"/>
              <a:t>Matthew Buckley asks whether melodrama’s affective structures and sensational effects have become by now “a normative form of feeling and thought”</a:t>
            </a:r>
          </a:p>
          <a:p>
            <a:endParaRPr lang="en-US" dirty="0"/>
          </a:p>
        </p:txBody>
      </p:sp>
      <p:pic>
        <p:nvPicPr>
          <p:cNvPr id="2" name="Picture 1"/>
          <p:cNvPicPr>
            <a:picLocks noChangeAspect="1"/>
          </p:cNvPicPr>
          <p:nvPr/>
        </p:nvPicPr>
        <p:blipFill>
          <a:blip r:embed="rId3"/>
          <a:stretch>
            <a:fillRect/>
          </a:stretch>
        </p:blipFill>
        <p:spPr>
          <a:xfrm>
            <a:off x="396269" y="546242"/>
            <a:ext cx="5829871" cy="3936569"/>
          </a:xfrm>
          <a:prstGeom prst="rect">
            <a:avLst/>
          </a:prstGeom>
        </p:spPr>
      </p:pic>
    </p:spTree>
    <p:extLst>
      <p:ext uri="{BB962C8B-B14F-4D97-AF65-F5344CB8AC3E}">
        <p14:creationId xmlns:p14="http://schemas.microsoft.com/office/powerpoint/2010/main" val="4156022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901" y="3647327"/>
            <a:ext cx="7586816" cy="4120266"/>
          </a:xfrm>
        </p:spPr>
        <p:txBody>
          <a:bodyPr>
            <a:noAutofit/>
          </a:bodyPr>
          <a:lstStyle/>
          <a:p>
            <a:r>
              <a:rPr lang="en-US" sz="1600" dirty="0" smtClean="0"/>
              <a:t>In a variety of contexts it reassures an individual group of its inherent virtue as well as the villainy of those who threaten us </a:t>
            </a:r>
          </a:p>
          <a:p>
            <a:endParaRPr lang="en-US" sz="1600" dirty="0" smtClean="0"/>
          </a:p>
          <a:p>
            <a:r>
              <a:rPr lang="en-US" sz="1600" dirty="0" smtClean="0"/>
              <a:t>“left melodrama” melodrama that particularly works in the American context towards social justice </a:t>
            </a:r>
          </a:p>
          <a:p>
            <a:pPr marL="0" indent="0">
              <a:buNone/>
            </a:pPr>
            <a:endParaRPr lang="en-US" sz="1600" dirty="0" smtClean="0"/>
          </a:p>
          <a:p>
            <a:r>
              <a:rPr lang="en-US" sz="1600" dirty="0" smtClean="0"/>
              <a:t>“War on Terror”  American freedom was attacked by a villainous other and the response to that attack ironically increased state power. </a:t>
            </a:r>
          </a:p>
        </p:txBody>
      </p:sp>
      <p:pic>
        <p:nvPicPr>
          <p:cNvPr id="1026" name="Picture 2" descr="http://i0.wp.com/listverse.com/wp-content/uploads/2013/05/global-war-on-terror.jpg?resize=632%2C4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01" y="-215756"/>
            <a:ext cx="5558319" cy="370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897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362" y="3518898"/>
            <a:ext cx="7994896" cy="3554859"/>
          </a:xfrm>
        </p:spPr>
        <p:txBody>
          <a:bodyPr>
            <a:normAutofit/>
          </a:bodyPr>
          <a:lstStyle/>
          <a:p>
            <a:r>
              <a:rPr lang="en-US" sz="1800" dirty="0" smtClean="0"/>
              <a:t>Linda Williams asks if there could be a less self righteous melodrama—less dependent on wild swings between pathos and action, less a matter of cycles of victimization and retributive violence </a:t>
            </a:r>
          </a:p>
          <a:p>
            <a:pPr marL="0" indent="0">
              <a:buNone/>
            </a:pPr>
            <a:endParaRPr lang="en-US" sz="1800" dirty="0" smtClean="0"/>
          </a:p>
          <a:p>
            <a:r>
              <a:rPr lang="en-US" sz="1800" dirty="0" smtClean="0"/>
              <a:t>Can we reach beyond personal good or evil to determinations of better justice?  </a:t>
            </a:r>
            <a:endParaRPr lang="en-US" sz="1800" dirty="0"/>
          </a:p>
        </p:txBody>
      </p:sp>
      <p:pic>
        <p:nvPicPr>
          <p:cNvPr id="2" name="Picture 1"/>
          <p:cNvPicPr>
            <a:picLocks noChangeAspect="1"/>
          </p:cNvPicPr>
          <p:nvPr/>
        </p:nvPicPr>
        <p:blipFill>
          <a:blip r:embed="rId3"/>
          <a:stretch>
            <a:fillRect/>
          </a:stretch>
        </p:blipFill>
        <p:spPr>
          <a:xfrm>
            <a:off x="313362" y="543174"/>
            <a:ext cx="3585901" cy="2569896"/>
          </a:xfrm>
          <a:prstGeom prst="rect">
            <a:avLst/>
          </a:prstGeom>
        </p:spPr>
      </p:pic>
    </p:spTree>
    <p:extLst>
      <p:ext uri="{BB962C8B-B14F-4D97-AF65-F5344CB8AC3E}">
        <p14:creationId xmlns:p14="http://schemas.microsoft.com/office/powerpoint/2010/main" val="1183075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Wire</a:t>
            </a:r>
            <a:endParaRPr lang="en-US" i="1" dirty="0"/>
          </a:p>
        </p:txBody>
      </p:sp>
      <p:sp>
        <p:nvSpPr>
          <p:cNvPr id="3" name="Content Placeholder 2"/>
          <p:cNvSpPr>
            <a:spLocks noGrp="1"/>
          </p:cNvSpPr>
          <p:nvPr>
            <p:ph idx="1"/>
          </p:nvPr>
        </p:nvSpPr>
        <p:spPr>
          <a:xfrm>
            <a:off x="-97604" y="1417638"/>
            <a:ext cx="4607960" cy="3020799"/>
          </a:xfrm>
        </p:spPr>
        <p:txBody>
          <a:bodyPr>
            <a:noAutofit/>
          </a:bodyPr>
          <a:lstStyle/>
          <a:p>
            <a:r>
              <a:rPr lang="en-US" sz="2000" dirty="0" smtClean="0"/>
              <a:t>Breaks some—not all—of the pervasive forms of melodramatic thinking </a:t>
            </a:r>
          </a:p>
          <a:p>
            <a:r>
              <a:rPr lang="en-US" sz="2000" dirty="0" smtClean="0"/>
              <a:t>The </a:t>
            </a:r>
            <a:r>
              <a:rPr lang="en-US" sz="2000" dirty="0" err="1" smtClean="0"/>
              <a:t>seriality</a:t>
            </a:r>
            <a:r>
              <a:rPr lang="en-US" sz="2000" dirty="0" smtClean="0"/>
              <a:t> of </a:t>
            </a:r>
            <a:r>
              <a:rPr lang="en-US" sz="2000" i="1" dirty="0" smtClean="0"/>
              <a:t>The Wire </a:t>
            </a:r>
            <a:r>
              <a:rPr lang="en-US" sz="2000" dirty="0" smtClean="0"/>
              <a:t>and the blurring of the lines between good and evil </a:t>
            </a:r>
            <a:endParaRPr lang="en-US" sz="2000" dirty="0"/>
          </a:p>
          <a:p>
            <a:r>
              <a:rPr lang="en-US" sz="2000" dirty="0" smtClean="0"/>
              <a:t>showing multiple sites</a:t>
            </a:r>
          </a:p>
          <a:p>
            <a:r>
              <a:rPr lang="en-US" sz="2000" dirty="0" smtClean="0"/>
              <a:t>Its central dilemma is that “good” is no-longer self evident in a neo-liberal world</a:t>
            </a:r>
          </a:p>
          <a:p>
            <a:r>
              <a:rPr lang="en-US" sz="2000" dirty="0" smtClean="0"/>
              <a:t>The drama, the realism, and the tragic situations make us yearn for that “good” or justice without being overly simplistic </a:t>
            </a:r>
          </a:p>
        </p:txBody>
      </p:sp>
      <p:pic>
        <p:nvPicPr>
          <p:cNvPr id="4" name="Picture 3"/>
          <p:cNvPicPr>
            <a:picLocks noChangeAspect="1"/>
          </p:cNvPicPr>
          <p:nvPr/>
        </p:nvPicPr>
        <p:blipFill>
          <a:blip r:embed="rId3"/>
          <a:stretch>
            <a:fillRect/>
          </a:stretch>
        </p:blipFill>
        <p:spPr>
          <a:xfrm>
            <a:off x="4825010" y="1417638"/>
            <a:ext cx="2937535" cy="1834508"/>
          </a:xfrm>
          <a:prstGeom prst="rect">
            <a:avLst/>
          </a:prstGeom>
        </p:spPr>
      </p:pic>
    </p:spTree>
    <p:extLst>
      <p:ext uri="{BB962C8B-B14F-4D97-AF65-F5344CB8AC3E}">
        <p14:creationId xmlns:p14="http://schemas.microsoft.com/office/powerpoint/2010/main" val="1208158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975" y="1281002"/>
            <a:ext cx="4690153" cy="3977063"/>
          </a:xfrm>
        </p:spPr>
        <p:txBody>
          <a:bodyPr>
            <a:normAutofit fontScale="92500" lnSpcReduction="20000"/>
          </a:bodyPr>
          <a:lstStyle/>
          <a:p>
            <a:r>
              <a:rPr lang="en-US" sz="2800" dirty="0" smtClean="0"/>
              <a:t>Melodrama is a central form of communication (poetics of modern life—according to Peter Brooks</a:t>
            </a:r>
            <a:r>
              <a:rPr lang="en-US" sz="2800" smtClean="0"/>
              <a:t>) </a:t>
            </a:r>
            <a:endParaRPr lang="en-US" sz="2800" dirty="0" smtClean="0"/>
          </a:p>
          <a:p>
            <a:r>
              <a:rPr lang="en-US" sz="2800" dirty="0" smtClean="0"/>
              <a:t>Inextricable from popular media </a:t>
            </a:r>
          </a:p>
          <a:p>
            <a:r>
              <a:rPr lang="en-US" sz="2800" dirty="0" smtClean="0"/>
              <a:t>It should be part of our modern vocabulary </a:t>
            </a:r>
          </a:p>
          <a:p>
            <a:r>
              <a:rPr lang="en-US" sz="2800" dirty="0" smtClean="0"/>
              <a:t>We should be able to complain about it when its archaic qualities persist</a:t>
            </a:r>
          </a:p>
          <a:p>
            <a:endParaRPr lang="en-US" dirty="0" smtClean="0"/>
          </a:p>
          <a:p>
            <a:endParaRPr lang="en-US" dirty="0" smtClean="0"/>
          </a:p>
          <a:p>
            <a:endParaRPr lang="en-US" dirty="0" smtClean="0"/>
          </a:p>
        </p:txBody>
      </p:sp>
      <p:sp>
        <p:nvSpPr>
          <p:cNvPr id="4" name="TextBox 3"/>
          <p:cNvSpPr txBox="1"/>
          <p:nvPr/>
        </p:nvSpPr>
        <p:spPr>
          <a:xfrm>
            <a:off x="-1" y="408549"/>
            <a:ext cx="10570343" cy="584776"/>
          </a:xfrm>
          <a:prstGeom prst="rect">
            <a:avLst/>
          </a:prstGeom>
          <a:noFill/>
        </p:spPr>
        <p:txBody>
          <a:bodyPr wrap="square" rtlCol="0">
            <a:spAutoFit/>
          </a:bodyPr>
          <a:lstStyle/>
          <a:p>
            <a:r>
              <a:rPr lang="en-US" sz="3200" dirty="0" smtClean="0"/>
              <a:t>The Mode of Melodrama still Holds us in its Grip!</a:t>
            </a:r>
            <a:endParaRPr lang="en-US" sz="3200" dirty="0"/>
          </a:p>
        </p:txBody>
      </p:sp>
      <p:pic>
        <p:nvPicPr>
          <p:cNvPr id="2" name="Picture 1"/>
          <p:cNvPicPr>
            <a:picLocks noChangeAspect="1"/>
          </p:cNvPicPr>
          <p:nvPr/>
        </p:nvPicPr>
        <p:blipFill>
          <a:blip r:embed="rId3"/>
          <a:stretch>
            <a:fillRect/>
          </a:stretch>
        </p:blipFill>
        <p:spPr>
          <a:xfrm>
            <a:off x="5382588" y="1371382"/>
            <a:ext cx="2559627" cy="3796301"/>
          </a:xfrm>
          <a:prstGeom prst="rect">
            <a:avLst/>
          </a:prstGeom>
        </p:spPr>
      </p:pic>
    </p:spTree>
    <p:extLst>
      <p:ext uri="{BB962C8B-B14F-4D97-AF65-F5344CB8AC3E}">
        <p14:creationId xmlns:p14="http://schemas.microsoft.com/office/powerpoint/2010/main" val="1364277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340" y="3836406"/>
            <a:ext cx="7700481" cy="3021594"/>
          </a:xfrm>
        </p:spPr>
        <p:txBody>
          <a:bodyPr>
            <a:normAutofit fontScale="70000" lnSpcReduction="20000"/>
          </a:bodyPr>
          <a:lstStyle/>
          <a:p>
            <a:r>
              <a:rPr lang="en-US" sz="3200" dirty="0" smtClean="0"/>
              <a:t>We should also appreciate it when it evolves into something new (As in the case of </a:t>
            </a:r>
            <a:r>
              <a:rPr lang="en-US" sz="3200" i="1" dirty="0" smtClean="0"/>
              <a:t>The Wire</a:t>
            </a:r>
            <a:r>
              <a:rPr lang="en-US" sz="3200" dirty="0" smtClean="0"/>
              <a:t>)</a:t>
            </a:r>
          </a:p>
          <a:p>
            <a:endParaRPr lang="en-US" sz="3200" dirty="0" smtClean="0"/>
          </a:p>
          <a:p>
            <a:r>
              <a:rPr lang="en-US" sz="3200" dirty="0" smtClean="0"/>
              <a:t>It can be a tool with which mass culture makes a case for some kind of justice (not just a way of forming simplistic views of good and evil—sufferer and villain) </a:t>
            </a:r>
          </a:p>
          <a:p>
            <a:endParaRPr lang="en-US" sz="3200" dirty="0" smtClean="0"/>
          </a:p>
          <a:p>
            <a:r>
              <a:rPr lang="en-US" sz="3200" dirty="0" smtClean="0"/>
              <a:t>Validates aspirations of a liberal democracy in a neo-liberal era </a:t>
            </a:r>
          </a:p>
          <a:p>
            <a:pPr marL="0" indent="0">
              <a:buNone/>
            </a:pPr>
            <a:endParaRPr lang="en-US" dirty="0"/>
          </a:p>
        </p:txBody>
      </p:sp>
      <p:pic>
        <p:nvPicPr>
          <p:cNvPr id="4" name="Picture 3"/>
          <p:cNvPicPr>
            <a:picLocks noChangeAspect="1"/>
          </p:cNvPicPr>
          <p:nvPr/>
        </p:nvPicPr>
        <p:blipFill>
          <a:blip r:embed="rId2"/>
          <a:stretch>
            <a:fillRect/>
          </a:stretch>
        </p:blipFill>
        <p:spPr>
          <a:xfrm>
            <a:off x="585340" y="228600"/>
            <a:ext cx="6314040" cy="3551647"/>
          </a:xfrm>
          <a:prstGeom prst="rect">
            <a:avLst/>
          </a:prstGeom>
        </p:spPr>
      </p:pic>
    </p:spTree>
    <p:extLst>
      <p:ext uri="{BB962C8B-B14F-4D97-AF65-F5344CB8AC3E}">
        <p14:creationId xmlns:p14="http://schemas.microsoft.com/office/powerpoint/2010/main" val="1150532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Exceptionalism</a:t>
            </a:r>
            <a:endParaRPr lang="en-US" dirty="0"/>
          </a:p>
        </p:txBody>
      </p:sp>
      <p:sp>
        <p:nvSpPr>
          <p:cNvPr id="3" name="Content Placeholder 2"/>
          <p:cNvSpPr>
            <a:spLocks noGrp="1"/>
          </p:cNvSpPr>
          <p:nvPr>
            <p:ph idx="1"/>
          </p:nvPr>
        </p:nvSpPr>
        <p:spPr/>
        <p:txBody>
          <a:bodyPr/>
          <a:lstStyle/>
          <a:p>
            <a:r>
              <a:rPr lang="en-US" dirty="0"/>
              <a:t>America believes itself exceptional—we should accept American innocence at face value</a:t>
            </a:r>
            <a:r>
              <a:rPr lang="en-US" dirty="0" smtClean="0"/>
              <a:t>—</a:t>
            </a:r>
          </a:p>
          <a:p>
            <a:endParaRPr lang="en-US" dirty="0"/>
          </a:p>
          <a:p>
            <a:r>
              <a:rPr lang="en-US" dirty="0" smtClean="0"/>
              <a:t>Coates </a:t>
            </a:r>
            <a:r>
              <a:rPr lang="en-US" dirty="0"/>
              <a:t>holds America to that high standard</a:t>
            </a:r>
          </a:p>
          <a:p>
            <a:endParaRPr lang="en-US" dirty="0"/>
          </a:p>
        </p:txBody>
      </p:sp>
    </p:spTree>
    <p:extLst>
      <p:ext uri="{BB962C8B-B14F-4D97-AF65-F5344CB8AC3E}">
        <p14:creationId xmlns:p14="http://schemas.microsoft.com/office/powerpoint/2010/main" val="1304790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 of the Black Body </a:t>
            </a:r>
            <a:endParaRPr lang="en-US" dirty="0"/>
          </a:p>
        </p:txBody>
      </p:sp>
      <p:sp>
        <p:nvSpPr>
          <p:cNvPr id="3" name="Content Placeholder 2"/>
          <p:cNvSpPr>
            <a:spLocks noGrp="1"/>
          </p:cNvSpPr>
          <p:nvPr>
            <p:ph idx="1"/>
          </p:nvPr>
        </p:nvSpPr>
        <p:spPr/>
        <p:txBody>
          <a:bodyPr/>
          <a:lstStyle/>
          <a:p>
            <a:r>
              <a:rPr lang="en-US" dirty="0" smtClean="0"/>
              <a:t>Coates, speaking to his son, speaks of the vulnerability and danger </a:t>
            </a:r>
          </a:p>
          <a:p>
            <a:r>
              <a:rPr lang="en-US" dirty="0" smtClean="0"/>
              <a:t>He doesn’t view police brutality as “a few bad apples,” but that the police are “Correctly </a:t>
            </a:r>
            <a:r>
              <a:rPr lang="en-US" dirty="0"/>
              <a:t>e</a:t>
            </a:r>
            <a:r>
              <a:rPr lang="en-US" dirty="0" smtClean="0"/>
              <a:t>nforcing the whims of our country” </a:t>
            </a:r>
          </a:p>
          <a:p>
            <a:r>
              <a:rPr lang="en-US" dirty="0" smtClean="0"/>
              <a:t>Page 10—page 11 the dream </a:t>
            </a:r>
          </a:p>
          <a:p>
            <a:r>
              <a:rPr lang="en-US" dirty="0" smtClean="0"/>
              <a:t>“This is your country, this is your world, this is your body”</a:t>
            </a:r>
          </a:p>
          <a:p>
            <a:endParaRPr lang="en-US" dirty="0"/>
          </a:p>
        </p:txBody>
      </p:sp>
    </p:spTree>
    <p:extLst>
      <p:ext uri="{BB962C8B-B14F-4D97-AF65-F5344CB8AC3E}">
        <p14:creationId xmlns:p14="http://schemas.microsoft.com/office/powerpoint/2010/main" val="1659103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Vulnerability of the black body is not an accident or a pathology, it is correct and intended policy of a society </a:t>
            </a:r>
          </a:p>
          <a:p>
            <a:endParaRPr lang="en-US" dirty="0" smtClean="0"/>
          </a:p>
          <a:p>
            <a:r>
              <a:rPr lang="en-US" dirty="0" smtClean="0"/>
              <a:t>“the other world was suburban and endless, organized by pot roasts, blueberry pies, ice cream sundaes, immaculate bathrooms and small toy trucks” </a:t>
            </a:r>
            <a:endParaRPr lang="en-US" dirty="0"/>
          </a:p>
          <a:p>
            <a:endParaRPr lang="en-US" dirty="0" smtClean="0"/>
          </a:p>
          <a:p>
            <a:r>
              <a:rPr lang="en-US" dirty="0" smtClean="0"/>
              <a:t>“personal responsibility”</a:t>
            </a:r>
          </a:p>
          <a:p>
            <a:pPr marL="114300" indent="0">
              <a:buNone/>
            </a:pPr>
            <a:endParaRPr lang="en-US" dirty="0" smtClean="0"/>
          </a:p>
          <a:p>
            <a:endParaRPr lang="en-US" dirty="0"/>
          </a:p>
        </p:txBody>
      </p:sp>
    </p:spTree>
    <p:extLst>
      <p:ext uri="{BB962C8B-B14F-4D97-AF65-F5344CB8AC3E}">
        <p14:creationId xmlns:p14="http://schemas.microsoft.com/office/powerpoint/2010/main" val="1617624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Certainty </a:t>
            </a:r>
            <a:endParaRPr lang="en-US" dirty="0"/>
          </a:p>
        </p:txBody>
      </p:sp>
      <p:sp>
        <p:nvSpPr>
          <p:cNvPr id="3" name="Content Placeholder 2"/>
          <p:cNvSpPr>
            <a:spLocks noGrp="1"/>
          </p:cNvSpPr>
          <p:nvPr>
            <p:ph idx="1"/>
          </p:nvPr>
        </p:nvSpPr>
        <p:spPr/>
        <p:txBody>
          <a:bodyPr>
            <a:normAutofit/>
          </a:bodyPr>
          <a:lstStyle/>
          <a:p>
            <a:r>
              <a:rPr lang="en-US" sz="2800" dirty="0" smtClean="0"/>
              <a:t>Constant questioning, questioning as ritual, questioning as exploration rather than the search for certainty</a:t>
            </a:r>
          </a:p>
          <a:p>
            <a:r>
              <a:rPr lang="en-US" sz="2800" dirty="0" smtClean="0"/>
              <a:t>Current views on implicit bias training is unnecessary </a:t>
            </a:r>
          </a:p>
          <a:p>
            <a:r>
              <a:rPr lang="en-US" sz="2800" dirty="0" smtClean="0"/>
              <a:t>“The dream thrives on generalization, on limiting the number of possible questions, on privileging immediate answers.  The Dream is the enemy of all art, courageous thinking, and honest writing”</a:t>
            </a:r>
          </a:p>
        </p:txBody>
      </p:sp>
    </p:spTree>
    <p:extLst>
      <p:ext uri="{BB962C8B-B14F-4D97-AF65-F5344CB8AC3E}">
        <p14:creationId xmlns:p14="http://schemas.microsoft.com/office/powerpoint/2010/main" val="1636637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Softness (Soft eyes) </a:t>
            </a:r>
            <a:endParaRPr lang="en-US" dirty="0"/>
          </a:p>
        </p:txBody>
      </p:sp>
      <p:sp>
        <p:nvSpPr>
          <p:cNvPr id="3" name="Content Placeholder 2"/>
          <p:cNvSpPr>
            <a:spLocks noGrp="1"/>
          </p:cNvSpPr>
          <p:nvPr>
            <p:ph idx="1"/>
          </p:nvPr>
        </p:nvSpPr>
        <p:spPr/>
        <p:txBody>
          <a:bodyPr/>
          <a:lstStyle/>
          <a:p>
            <a:r>
              <a:rPr lang="en-US" dirty="0" smtClean="0"/>
              <a:t>No room for softness during Coates’ upbringing</a:t>
            </a:r>
          </a:p>
          <a:p>
            <a:endParaRPr lang="en-US" dirty="0"/>
          </a:p>
        </p:txBody>
      </p:sp>
    </p:spTree>
    <p:extLst>
      <p:ext uri="{BB962C8B-B14F-4D97-AF65-F5344CB8AC3E}">
        <p14:creationId xmlns:p14="http://schemas.microsoft.com/office/powerpoint/2010/main" val="199737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Melodrama </a:t>
            </a:r>
            <a:endParaRPr lang="en-US" dirty="0"/>
          </a:p>
        </p:txBody>
      </p:sp>
      <p:sp>
        <p:nvSpPr>
          <p:cNvPr id="3" name="Content Placeholder 2"/>
          <p:cNvSpPr>
            <a:spLocks noGrp="1"/>
          </p:cNvSpPr>
          <p:nvPr>
            <p:ph idx="1"/>
          </p:nvPr>
        </p:nvSpPr>
        <p:spPr>
          <a:xfrm>
            <a:off x="457200" y="1417638"/>
            <a:ext cx="7620000" cy="4800600"/>
          </a:xfrm>
        </p:spPr>
        <p:txBody>
          <a:bodyPr/>
          <a:lstStyle/>
          <a:p>
            <a:r>
              <a:rPr lang="en-US" dirty="0" smtClean="0"/>
              <a:t>Endures not only as an archaic holdover of the nineteenth-century stage play (virtuous victims and leering villains)</a:t>
            </a:r>
          </a:p>
          <a:p>
            <a:r>
              <a:rPr lang="en-US" dirty="0" smtClean="0"/>
              <a:t>women’s films, chick </a:t>
            </a:r>
            <a:r>
              <a:rPr lang="en-US" dirty="0" smtClean="0"/>
              <a:t>flicks, Oprah confessions, not only as soap operas and disease-of-the-week TV movies</a:t>
            </a:r>
          </a:p>
          <a:p>
            <a:r>
              <a:rPr lang="en-US" dirty="0" smtClean="0"/>
              <a:t>Williams recognizes it as an evolving mode of storytelling crucial to the establishment of moral good in a secular, liberal age</a:t>
            </a:r>
          </a:p>
          <a:p>
            <a:r>
              <a:rPr lang="en-US" dirty="0" smtClean="0"/>
              <a:t>It is not old-fashioned, creaky, stage-bound drama</a:t>
            </a:r>
          </a:p>
          <a:p>
            <a:r>
              <a:rPr lang="en-US" dirty="0" smtClean="0"/>
              <a:t>It seeks a justice that is part of the liberal sensibility that endures in </a:t>
            </a:r>
            <a:r>
              <a:rPr lang="en-US" i="1" dirty="0" smtClean="0"/>
              <a:t>The Wire </a:t>
            </a:r>
          </a:p>
        </p:txBody>
      </p:sp>
    </p:spTree>
    <p:extLst>
      <p:ext uri="{BB962C8B-B14F-4D97-AF65-F5344CB8AC3E}">
        <p14:creationId xmlns:p14="http://schemas.microsoft.com/office/powerpoint/2010/main" val="3678556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Tragedy and </a:t>
            </a:r>
            <a:r>
              <a:rPr lang="en-US" i="1" dirty="0" smtClean="0"/>
              <a:t>The Wire </a:t>
            </a:r>
            <a:endParaRPr lang="en-US" i="1" dirty="0"/>
          </a:p>
        </p:txBody>
      </p:sp>
      <p:sp>
        <p:nvSpPr>
          <p:cNvPr id="3" name="Content Placeholder 2"/>
          <p:cNvSpPr>
            <a:spLocks noGrp="1"/>
          </p:cNvSpPr>
          <p:nvPr>
            <p:ph idx="1"/>
          </p:nvPr>
        </p:nvSpPr>
        <p:spPr>
          <a:xfrm>
            <a:off x="53009" y="1974987"/>
            <a:ext cx="4214191" cy="4800600"/>
          </a:xfrm>
        </p:spPr>
        <p:txBody>
          <a:bodyPr>
            <a:normAutofit fontScale="92500"/>
          </a:bodyPr>
          <a:lstStyle/>
          <a:p>
            <a:r>
              <a:rPr lang="en-US" dirty="0" smtClean="0"/>
              <a:t>Many critics call it a tragedy, because it is serious and realistic</a:t>
            </a:r>
          </a:p>
          <a:p>
            <a:r>
              <a:rPr lang="en-US" dirty="0" smtClean="0"/>
              <a:t>Unafraid of facing the worst aspects of American Life </a:t>
            </a:r>
          </a:p>
          <a:p>
            <a:r>
              <a:rPr lang="en-US" dirty="0" smtClean="0"/>
              <a:t>Linda Williams insists on calling it Melodrama even though the term brings with it many negative clichés</a:t>
            </a:r>
          </a:p>
          <a:p>
            <a:r>
              <a:rPr lang="en-US" i="1" dirty="0" smtClean="0"/>
              <a:t>The Wire </a:t>
            </a:r>
            <a:r>
              <a:rPr lang="en-US" dirty="0" smtClean="0"/>
              <a:t>self-consciously avoids many of the well-known aesthetics of melodrama </a:t>
            </a:r>
          </a:p>
          <a:p>
            <a:r>
              <a:rPr lang="en-US" dirty="0" smtClean="0"/>
              <a:t>Most of the negative qualities we attribute to melodrama come from the 19</a:t>
            </a:r>
            <a:r>
              <a:rPr lang="en-US" baseline="30000" dirty="0" smtClean="0"/>
              <a:t>th</a:t>
            </a:r>
            <a:r>
              <a:rPr lang="en-US" dirty="0" smtClean="0"/>
              <a:t> century stage </a:t>
            </a:r>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974987"/>
            <a:ext cx="3517900" cy="2311400"/>
          </a:xfrm>
          <a:prstGeom prst="rect">
            <a:avLst/>
          </a:prstGeom>
        </p:spPr>
      </p:pic>
    </p:spTree>
    <p:extLst>
      <p:ext uri="{BB962C8B-B14F-4D97-AF65-F5344CB8AC3E}">
        <p14:creationId xmlns:p14="http://schemas.microsoft.com/office/powerpoint/2010/main" val="17356321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4725</TotalTime>
  <Words>2735</Words>
  <Application>Microsoft Macintosh PowerPoint</Application>
  <PresentationFormat>On-screen Show (4:3)</PresentationFormat>
  <Paragraphs>200</Paragraphs>
  <Slides>26</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Cambria</vt:lpstr>
      <vt:lpstr>Arial</vt:lpstr>
      <vt:lpstr>Adjacency</vt:lpstr>
      <vt:lpstr>Ta-Nehisi Coates </vt:lpstr>
      <vt:lpstr>Hegemony</vt:lpstr>
      <vt:lpstr>American Exceptionalism</vt:lpstr>
      <vt:lpstr>Destruction of the Black Body </vt:lpstr>
      <vt:lpstr>PowerPoint Presentation</vt:lpstr>
      <vt:lpstr>Certainty </vt:lpstr>
      <vt:lpstr>Softness (Soft eyes) </vt:lpstr>
      <vt:lpstr>Melodrama </vt:lpstr>
      <vt:lpstr>Tragedy and The Wire </vt:lpstr>
      <vt:lpstr>Melodrama, less enlightened than classical forms? </vt:lpstr>
      <vt:lpstr>More excessive than what?</vt:lpstr>
      <vt:lpstr>PowerPoint Presentation</vt:lpstr>
      <vt:lpstr>Music in The Wire </vt:lpstr>
      <vt:lpstr>Absence of Music=Absence of Melodrama?</vt:lpstr>
      <vt:lpstr>Demand for Justice </vt:lpstr>
      <vt:lpstr>Blockbuster Films </vt:lpstr>
      <vt:lpstr>Nietzschean Ressentiment  </vt:lpstr>
      <vt:lpstr>Examples of Melodramatic Imagination in American Culture</vt:lpstr>
      <vt:lpstr>PowerPoint Presentation</vt:lpstr>
      <vt:lpstr>PowerPoint Presentation</vt:lpstr>
      <vt:lpstr>PowerPoint Presentation</vt:lpstr>
      <vt:lpstr>PowerPoint Presentation</vt:lpstr>
      <vt:lpstr>PowerPoint Presentation</vt:lpstr>
      <vt:lpstr>The Wire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45</cp:revision>
  <dcterms:created xsi:type="dcterms:W3CDTF">2015-06-29T16:55:35Z</dcterms:created>
  <dcterms:modified xsi:type="dcterms:W3CDTF">2016-10-31T04:08:41Z</dcterms:modified>
</cp:coreProperties>
</file>