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64" r:id="rId2"/>
    <p:sldId id="265" r:id="rId3"/>
    <p:sldId id="266" r:id="rId4"/>
    <p:sldId id="258" r:id="rId5"/>
    <p:sldId id="259" r:id="rId6"/>
    <p:sldId id="257" r:id="rId7"/>
    <p:sldId id="272" r:id="rId8"/>
    <p:sldId id="270" r:id="rId9"/>
    <p:sldId id="271" r:id="rId10"/>
    <p:sldId id="275" r:id="rId11"/>
    <p:sldId id="277" r:id="rId12"/>
    <p:sldId id="278" r:id="rId13"/>
    <p:sldId id="279" r:id="rId14"/>
    <p:sldId id="280" r:id="rId15"/>
    <p:sldId id="281" r:id="rId16"/>
    <p:sldId id="282" r:id="rId17"/>
    <p:sldId id="276" r:id="rId18"/>
    <p:sldId id="283" r:id="rId19"/>
    <p:sldId id="284" r:id="rId20"/>
    <p:sldId id="285" r:id="rId21"/>
    <p:sldId id="286" r:id="rId22"/>
    <p:sldId id="287" r:id="rId23"/>
    <p:sldId id="288" r:id="rId24"/>
    <p:sldId id="289" r:id="rId25"/>
    <p:sldId id="290" r:id="rId26"/>
    <p:sldId id="297" r:id="rId27"/>
    <p:sldId id="300" r:id="rId28"/>
    <p:sldId id="291" r:id="rId29"/>
    <p:sldId id="292" r:id="rId30"/>
    <p:sldId id="293" r:id="rId31"/>
    <p:sldId id="294" r:id="rId32"/>
    <p:sldId id="295"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88"/>
    <p:restoredTop sz="68066"/>
  </p:normalViewPr>
  <p:slideViewPr>
    <p:cSldViewPr snapToGrid="0" snapToObjects="1">
      <p:cViewPr>
        <p:scale>
          <a:sx n="75" d="100"/>
          <a:sy n="75" d="100"/>
        </p:scale>
        <p:origin x="127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4114E-D2FC-5C45-8EF8-FB05116EC61C}" type="datetimeFigureOut">
              <a:rPr lang="en-US" smtClean="0"/>
              <a:t>11/16/16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86DC4-5AE4-C848-B810-F3C4465E01B7}" type="slidenum">
              <a:rPr lang="en-US" smtClean="0"/>
              <a:t>‹#›</a:t>
            </a:fld>
            <a:endParaRPr lang="en-US" dirty="0"/>
          </a:p>
        </p:txBody>
      </p:sp>
    </p:spTree>
    <p:extLst>
      <p:ext uri="{BB962C8B-B14F-4D97-AF65-F5344CB8AC3E}">
        <p14:creationId xmlns:p14="http://schemas.microsoft.com/office/powerpoint/2010/main" val="178199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enlightenment-revolution.org/index.php/Hume,_David"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advocates of neo-liberalism support extensive economic liberalization policies such as privatization, fiscal austerity, deregulation, free trade, and reductions in government spending in order to enhance the role of the private sector in the economy.  </a:t>
            </a:r>
          </a:p>
          <a:p>
            <a:endParaRPr lang="en-US" dirty="0" smtClean="0"/>
          </a:p>
          <a:p>
            <a:r>
              <a:rPr lang="en-US" dirty="0" smtClean="0"/>
              <a:t>Bubbles is an example of an</a:t>
            </a:r>
            <a:r>
              <a:rPr lang="en-US" baseline="0" dirty="0" smtClean="0"/>
              <a:t> Entrepreneur making it on his own, having his own business and The Wire shows that Bubbles on his own is very vulnerable he asks for nothing from the dwindling welfare state the wire makes the case for state sponsored care and thus against neo-liberal ideology the failure of </a:t>
            </a:r>
            <a:r>
              <a:rPr lang="en-US" baseline="0" dirty="0" smtClean="0"/>
              <a:t>Bubble’s </a:t>
            </a:r>
            <a:r>
              <a:rPr lang="en-US" baseline="0" dirty="0" smtClean="0"/>
              <a:t>own neoliberal ethic of self sufficiency </a:t>
            </a:r>
          </a:p>
          <a:p>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1</a:t>
            </a:fld>
            <a:endParaRPr lang="en-US"/>
          </a:p>
        </p:txBody>
      </p:sp>
    </p:spTree>
    <p:extLst>
      <p:ext uri="{BB962C8B-B14F-4D97-AF65-F5344CB8AC3E}">
        <p14:creationId xmlns:p14="http://schemas.microsoft.com/office/powerpoint/2010/main" val="67787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I’m supposed</a:t>
            </a:r>
            <a:r>
              <a:rPr lang="en-US" baseline="0" dirty="0" smtClean="0"/>
              <a:t> to cry and shit?</a:t>
            </a:r>
          </a:p>
          <a:p>
            <a:r>
              <a:rPr lang="en-US" baseline="0" dirty="0" smtClean="0"/>
              <a:t>If you got hard eyes you staring at the same tree missing the forest </a:t>
            </a:r>
          </a:p>
          <a:p>
            <a:r>
              <a:rPr lang="en-US" baseline="0" dirty="0" smtClean="0"/>
              <a:t>Ah </a:t>
            </a:r>
            <a:r>
              <a:rPr lang="en-US" baseline="0" dirty="0" err="1" smtClean="0"/>
              <a:t>zen</a:t>
            </a:r>
            <a:r>
              <a:rPr lang="en-US" baseline="0" dirty="0" smtClean="0"/>
              <a:t> shit </a:t>
            </a:r>
          </a:p>
          <a:p>
            <a:endParaRPr lang="en-US" baseline="0" dirty="0" smtClean="0"/>
          </a:p>
          <a:p>
            <a:r>
              <a:rPr lang="en-US" baseline="0" dirty="0" smtClean="0"/>
              <a:t>If you look really hard at one thing you miss the whole </a:t>
            </a:r>
          </a:p>
          <a:p>
            <a:endParaRPr lang="en-US" baseline="0" dirty="0" smtClean="0"/>
          </a:p>
          <a:p>
            <a:r>
              <a:rPr lang="en-US" baseline="0" dirty="0" smtClean="0"/>
              <a:t>That’s why she didn’t see that Bunk put the note: “Tater shot me”  </a:t>
            </a:r>
          </a:p>
          <a:p>
            <a:endParaRPr lang="en-US" baseline="0" dirty="0" smtClean="0"/>
          </a:p>
          <a:p>
            <a:r>
              <a:rPr lang="en-US" baseline="0" dirty="0" smtClean="0"/>
              <a:t>And how she finds out later that tater did really shoot him </a:t>
            </a:r>
            <a:endParaRPr lang="en-US" dirty="0"/>
          </a:p>
        </p:txBody>
      </p:sp>
      <p:sp>
        <p:nvSpPr>
          <p:cNvPr id="4" name="Slide Number Placeholder 3"/>
          <p:cNvSpPr>
            <a:spLocks noGrp="1"/>
          </p:cNvSpPr>
          <p:nvPr>
            <p:ph type="sldNum" sz="quarter" idx="10"/>
          </p:nvPr>
        </p:nvSpPr>
        <p:spPr/>
        <p:txBody>
          <a:bodyPr/>
          <a:lstStyle/>
          <a:p>
            <a:fld id="{C7086DC4-5AE4-C848-B810-F3C4465E01B7}" type="slidenum">
              <a:rPr lang="en-US" smtClean="0"/>
              <a:t>17</a:t>
            </a:fld>
            <a:endParaRPr lang="en-US" dirty="0"/>
          </a:p>
        </p:txBody>
      </p:sp>
    </p:spTree>
    <p:extLst>
      <p:ext uri="{BB962C8B-B14F-4D97-AF65-F5344CB8AC3E}">
        <p14:creationId xmlns:p14="http://schemas.microsoft.com/office/powerpoint/2010/main" val="43131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Separation</a:t>
            </a:r>
            <a:r>
              <a:rPr lang="en-US" baseline="0" dirty="0" smtClean="0"/>
              <a:t> of criminals as well—that have to be isolated and watched </a:t>
            </a:r>
          </a:p>
          <a:p>
            <a:endParaRPr lang="en-US" baseline="0" dirty="0" smtClean="0"/>
          </a:p>
        </p:txBody>
      </p:sp>
      <p:sp>
        <p:nvSpPr>
          <p:cNvPr id="4" name="Slide Number Placeholder 3"/>
          <p:cNvSpPr>
            <a:spLocks noGrp="1"/>
          </p:cNvSpPr>
          <p:nvPr>
            <p:ph type="sldNum" sz="quarter" idx="10"/>
          </p:nvPr>
        </p:nvSpPr>
        <p:spPr/>
        <p:txBody>
          <a:bodyPr/>
          <a:lstStyle/>
          <a:p>
            <a:fld id="{E7542C35-ACE1-1F4D-B361-120B075CEF05}" type="slidenum">
              <a:rPr lang="en-US" smtClean="0"/>
              <a:t>18</a:t>
            </a:fld>
            <a:endParaRPr lang="en-US"/>
          </a:p>
        </p:txBody>
      </p:sp>
    </p:spTree>
    <p:extLst>
      <p:ext uri="{BB962C8B-B14F-4D97-AF65-F5344CB8AC3E}">
        <p14:creationId xmlns:p14="http://schemas.microsoft.com/office/powerpoint/2010/main" val="198732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Alasdair</a:t>
            </a:r>
            <a:r>
              <a:rPr lang="en-US" baseline="0" dirty="0" smtClean="0"/>
              <a:t> </a:t>
            </a:r>
            <a:r>
              <a:rPr lang="en-US" baseline="0" dirty="0" err="1" smtClean="0"/>
              <a:t>Mcmillan</a:t>
            </a:r>
            <a:r>
              <a:rPr lang="en-US" baseline="0" dirty="0" smtClean="0"/>
              <a:t> </a:t>
            </a:r>
          </a:p>
          <a:p>
            <a:r>
              <a:rPr lang="en-US" baseline="0" dirty="0" smtClean="0"/>
              <a:t>Police in The Wire are foiled by the discipline of wary criminals </a:t>
            </a:r>
            <a:endParaRPr lang="en-US" dirty="0"/>
          </a:p>
        </p:txBody>
      </p:sp>
      <p:sp>
        <p:nvSpPr>
          <p:cNvPr id="4" name="Slide Number Placeholder 3"/>
          <p:cNvSpPr>
            <a:spLocks noGrp="1"/>
          </p:cNvSpPr>
          <p:nvPr>
            <p:ph type="sldNum" sz="quarter" idx="10"/>
          </p:nvPr>
        </p:nvSpPr>
        <p:spPr/>
        <p:txBody>
          <a:bodyPr/>
          <a:lstStyle/>
          <a:p>
            <a:fld id="{E7542C35-ACE1-1F4D-B361-120B075CEF05}" type="slidenum">
              <a:rPr lang="en-US" smtClean="0"/>
              <a:t>20</a:t>
            </a:fld>
            <a:endParaRPr lang="en-US"/>
          </a:p>
        </p:txBody>
      </p:sp>
    </p:spTree>
    <p:extLst>
      <p:ext uri="{BB962C8B-B14F-4D97-AF65-F5344CB8AC3E}">
        <p14:creationId xmlns:p14="http://schemas.microsoft.com/office/powerpoint/2010/main" val="1720185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86DC4-5AE4-C848-B810-F3C4465E01B7}" type="slidenum">
              <a:rPr lang="en-US" smtClean="0"/>
              <a:t>22</a:t>
            </a:fld>
            <a:endParaRPr lang="en-US" dirty="0"/>
          </a:p>
        </p:txBody>
      </p:sp>
    </p:spTree>
    <p:extLst>
      <p:ext uri="{BB962C8B-B14F-4D97-AF65-F5344CB8AC3E}">
        <p14:creationId xmlns:p14="http://schemas.microsoft.com/office/powerpoint/2010/main" val="104135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86DC4-5AE4-C848-B810-F3C4465E01B7}" type="slidenum">
              <a:rPr lang="en-US" smtClean="0"/>
              <a:t>23</a:t>
            </a:fld>
            <a:endParaRPr lang="en-US" dirty="0"/>
          </a:p>
        </p:txBody>
      </p:sp>
    </p:spTree>
    <p:extLst>
      <p:ext uri="{BB962C8B-B14F-4D97-AF65-F5344CB8AC3E}">
        <p14:creationId xmlns:p14="http://schemas.microsoft.com/office/powerpoint/2010/main" val="1108537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a:t>
            </a:r>
            <a:r>
              <a:rPr lang="en-US" baseline="0" dirty="0" smtClean="0"/>
              <a:t> has limited options as well.</a:t>
            </a:r>
          </a:p>
          <a:p>
            <a:r>
              <a:rPr lang="en-US" baseline="0" dirty="0" smtClean="0"/>
              <a:t>He can’t go to a social worker to protect his brother</a:t>
            </a:r>
          </a:p>
          <a:p>
            <a:r>
              <a:rPr lang="en-US" baseline="0" dirty="0" smtClean="0"/>
              <a:t>He can’t accept friendliness or trust others</a:t>
            </a:r>
          </a:p>
          <a:p>
            <a:r>
              <a:rPr lang="en-US" baseline="0" dirty="0" smtClean="0"/>
              <a:t>There is nothing he feels he can do, but protect his family in a more criminal way.  The “power” or “law” that he seeks help from is not from the system which will undoubtedly fail him, but from “the king” </a:t>
            </a:r>
            <a:r>
              <a:rPr lang="en-US" baseline="0" dirty="0" err="1" smtClean="0"/>
              <a:t>Marlo</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C7086DC4-5AE4-C848-B810-F3C4465E01B7}" type="slidenum">
              <a:rPr lang="en-US" smtClean="0"/>
              <a:t>26</a:t>
            </a:fld>
            <a:endParaRPr lang="en-US" dirty="0"/>
          </a:p>
        </p:txBody>
      </p:sp>
    </p:spTree>
    <p:extLst>
      <p:ext uri="{BB962C8B-B14F-4D97-AF65-F5344CB8AC3E}">
        <p14:creationId xmlns:p14="http://schemas.microsoft.com/office/powerpoint/2010/main" val="346502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Moral legibility is (showing the problem,</a:t>
            </a:r>
            <a:r>
              <a:rPr lang="en-US" baseline="0" dirty="0" smtClean="0"/>
              <a:t> so that you have a sense of what justice should be) </a:t>
            </a:r>
          </a:p>
          <a:p>
            <a:r>
              <a:rPr lang="en-US" baseline="0" dirty="0" smtClean="0"/>
              <a:t>The best way to save the individuals is not through the help of a singular enlightened liberal hero, but through institutions working together to help </a:t>
            </a:r>
            <a:endParaRPr lang="en-US" dirty="0"/>
          </a:p>
        </p:txBody>
      </p:sp>
      <p:sp>
        <p:nvSpPr>
          <p:cNvPr id="4" name="Slide Number Placeholder 3"/>
          <p:cNvSpPr>
            <a:spLocks noGrp="1"/>
          </p:cNvSpPr>
          <p:nvPr>
            <p:ph type="sldNum" sz="quarter" idx="10"/>
          </p:nvPr>
        </p:nvSpPr>
        <p:spPr/>
        <p:txBody>
          <a:bodyPr/>
          <a:lstStyle/>
          <a:p>
            <a:fld id="{E7542C35-ACE1-1F4D-B361-120B075CEF05}" type="slidenum">
              <a:rPr lang="en-US" smtClean="0"/>
              <a:t>28</a:t>
            </a:fld>
            <a:endParaRPr lang="en-US"/>
          </a:p>
        </p:txBody>
      </p:sp>
    </p:spTree>
    <p:extLst>
      <p:ext uri="{BB962C8B-B14F-4D97-AF65-F5344CB8AC3E}">
        <p14:creationId xmlns:p14="http://schemas.microsoft.com/office/powerpoint/2010/main" val="1910210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Separating</a:t>
            </a:r>
            <a:r>
              <a:rPr lang="en-US" baseline="0" dirty="0" smtClean="0"/>
              <a:t> students due to expected performance </a:t>
            </a:r>
            <a:endParaRPr lang="en-US" dirty="0"/>
          </a:p>
        </p:txBody>
      </p:sp>
      <p:sp>
        <p:nvSpPr>
          <p:cNvPr id="4" name="Slide Number Placeholder 3"/>
          <p:cNvSpPr>
            <a:spLocks noGrp="1"/>
          </p:cNvSpPr>
          <p:nvPr>
            <p:ph type="sldNum" sz="quarter" idx="10"/>
          </p:nvPr>
        </p:nvSpPr>
        <p:spPr/>
        <p:txBody>
          <a:bodyPr/>
          <a:lstStyle/>
          <a:p>
            <a:fld id="{E7542C35-ACE1-1F4D-B361-120B075CEF05}" type="slidenum">
              <a:rPr lang="en-US" smtClean="0"/>
              <a:t>29</a:t>
            </a:fld>
            <a:endParaRPr lang="en-US"/>
          </a:p>
        </p:txBody>
      </p:sp>
    </p:spTree>
    <p:extLst>
      <p:ext uri="{BB962C8B-B14F-4D97-AF65-F5344CB8AC3E}">
        <p14:creationId xmlns:p14="http://schemas.microsoft.com/office/powerpoint/2010/main" val="190340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using suffering, showing the problems, and not providing easy solutions </a:t>
            </a:r>
            <a:endParaRPr lang="en-US" dirty="0"/>
          </a:p>
        </p:txBody>
      </p:sp>
      <p:sp>
        <p:nvSpPr>
          <p:cNvPr id="4" name="Slide Number Placeholder 3"/>
          <p:cNvSpPr>
            <a:spLocks noGrp="1"/>
          </p:cNvSpPr>
          <p:nvPr>
            <p:ph type="sldNum" sz="quarter" idx="10"/>
          </p:nvPr>
        </p:nvSpPr>
        <p:spPr/>
        <p:txBody>
          <a:bodyPr/>
          <a:lstStyle/>
          <a:p>
            <a:fld id="{E7542C35-ACE1-1F4D-B361-120B075CEF05}" type="slidenum">
              <a:rPr lang="en-US" smtClean="0"/>
              <a:t>33</a:t>
            </a:fld>
            <a:endParaRPr lang="en-US"/>
          </a:p>
        </p:txBody>
      </p:sp>
    </p:spTree>
    <p:extLst>
      <p:ext uri="{BB962C8B-B14F-4D97-AF65-F5344CB8AC3E}">
        <p14:creationId xmlns:p14="http://schemas.microsoft.com/office/powerpoint/2010/main" val="145104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Melodramatic Imagination  Peter Brooks  these "realist" novelists created fiction using the rhetoric and excess of melodrama - in particular its secularized conflicts of good and evil, salvation and damnation. The Melodramatic Imagination has become a classic work for understanding theater, fiction, and film.</a:t>
            </a:r>
            <a:endParaRPr lang="en-US" dirty="0"/>
          </a:p>
        </p:txBody>
      </p:sp>
      <p:sp>
        <p:nvSpPr>
          <p:cNvPr id="4" name="Slide Number Placeholder 3"/>
          <p:cNvSpPr>
            <a:spLocks noGrp="1"/>
          </p:cNvSpPr>
          <p:nvPr>
            <p:ph type="sldNum" sz="quarter" idx="10"/>
          </p:nvPr>
        </p:nvSpPr>
        <p:spPr/>
        <p:txBody>
          <a:bodyPr/>
          <a:lstStyle/>
          <a:p>
            <a:fld id="{9700A7CB-38DF-2C44-B1DC-F5E928040160}" type="slidenum">
              <a:rPr lang="en-US" smtClean="0"/>
              <a:t>2</a:t>
            </a:fld>
            <a:endParaRPr lang="en-US"/>
          </a:p>
        </p:txBody>
      </p:sp>
    </p:spTree>
    <p:extLst>
      <p:ext uri="{BB962C8B-B14F-4D97-AF65-F5344CB8AC3E}">
        <p14:creationId xmlns:p14="http://schemas.microsoft.com/office/powerpoint/2010/main" val="119270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86DC4-5AE4-C848-B810-F3C4465E01B7}" type="slidenum">
              <a:rPr lang="en-US" smtClean="0"/>
              <a:t>6</a:t>
            </a:fld>
            <a:endParaRPr lang="en-US" dirty="0"/>
          </a:p>
        </p:txBody>
      </p:sp>
    </p:spTree>
    <p:extLst>
      <p:ext uri="{BB962C8B-B14F-4D97-AF65-F5344CB8AC3E}">
        <p14:creationId xmlns:p14="http://schemas.microsoft.com/office/powerpoint/2010/main" val="150388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Bentham was influenced by the moral philosophy of </a:t>
            </a:r>
            <a:r>
              <a:rPr lang="en-US" sz="1200" b="0" i="0" u="none" strike="noStrike" kern="1200" dirty="0" smtClean="0">
                <a:solidFill>
                  <a:schemeClr val="tx1"/>
                </a:solidFill>
                <a:effectLst/>
                <a:latin typeface="+mn-lt"/>
                <a:ea typeface="+mn-ea"/>
                <a:cs typeface="+mn-cs"/>
                <a:hlinkClick r:id="rId3" tooltip="Hume, David"/>
              </a:rPr>
              <a:t>Hume, David</a:t>
            </a:r>
            <a:r>
              <a:rPr lang="en-US" sz="1200" b="0" i="0" kern="1200" dirty="0" smtClean="0">
                <a:solidFill>
                  <a:schemeClr val="tx1"/>
                </a:solidFill>
                <a:effectLst/>
                <a:latin typeface="+mn-lt"/>
                <a:ea typeface="+mn-ea"/>
                <a:cs typeface="+mn-cs"/>
              </a:rPr>
              <a:t>, who was attempting to describe the structure of the human mind. Hume proposed that simple ideas can be linked together through associations.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Enlightenment a European intellectual movement of the late 17th and 18th centuries emphasizing reason and individualism rather than tradition.</a:t>
            </a:r>
            <a:r>
              <a:rPr lang="en-US" sz="1200" b="0" i="0" kern="1200" baseline="0" dirty="0" smtClean="0">
                <a:solidFill>
                  <a:schemeClr val="tx1"/>
                </a:solidFill>
                <a:effectLst/>
                <a:latin typeface="+mn-lt"/>
                <a:ea typeface="+mn-ea"/>
                <a:cs typeface="+mn-cs"/>
              </a:rPr>
              <a:t>  It </a:t>
            </a:r>
            <a:r>
              <a:rPr lang="en-US" sz="1200" b="0" i="0" kern="1200" dirty="0" smtClean="0">
                <a:solidFill>
                  <a:schemeClr val="tx1"/>
                </a:solidFill>
                <a:effectLst/>
                <a:latin typeface="+mn-lt"/>
                <a:ea typeface="+mn-ea"/>
                <a:cs typeface="+mn-cs"/>
              </a:rPr>
              <a:t>dominated the world of ideas in Europe in the 18th century. The principal goals of Enlightenment thinkers were liberty, progress, reason, tolerance, and ending the abuses of the church and state.</a:t>
            </a:r>
            <a:endParaRPr lang="en-US" dirty="0"/>
          </a:p>
        </p:txBody>
      </p:sp>
      <p:sp>
        <p:nvSpPr>
          <p:cNvPr id="4" name="Slide Number Placeholder 3"/>
          <p:cNvSpPr>
            <a:spLocks noGrp="1"/>
          </p:cNvSpPr>
          <p:nvPr>
            <p:ph type="sldNum" sz="quarter" idx="10"/>
          </p:nvPr>
        </p:nvSpPr>
        <p:spPr/>
        <p:txBody>
          <a:bodyPr/>
          <a:lstStyle/>
          <a:p>
            <a:fld id="{C7086DC4-5AE4-C848-B810-F3C4465E01B7}" type="slidenum">
              <a:rPr lang="en-US" smtClean="0"/>
              <a:t>8</a:t>
            </a:fld>
            <a:endParaRPr lang="en-US" dirty="0"/>
          </a:p>
        </p:txBody>
      </p:sp>
    </p:spTree>
    <p:extLst>
      <p:ext uri="{BB962C8B-B14F-4D97-AF65-F5344CB8AC3E}">
        <p14:creationId xmlns:p14="http://schemas.microsoft.com/office/powerpoint/2010/main" val="205286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punishment was administered on display: for thousands of years, men were crucified, hanged, and garroted to demonstrate social rights and wrongs. Now, though, we are “disciplined” internally, through the composition of our character</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"Each individual, in his place, is securely confined to a cell from which he is seen from the front by the supervisor; but the side walls prevent him from coming into contact with his companions. He is seen, but he does not see; he is the object of information, never a subject in communication."</a:t>
            </a:r>
          </a:p>
          <a:p>
            <a:endParaRPr lang="en-US" dirty="0" smtClean="0"/>
          </a:p>
          <a:p>
            <a:r>
              <a:rPr lang="en-US" dirty="0" smtClean="0"/>
              <a:t>"Bentham laid down the principle that power should be visible and unverifiable. Visible: the inmate will constantly have before his eyes the tall outline of the central tower from which he is spied upon. Unverifiable: the inmate must never know whether he is being looked at at any one moment; but he must be sure that he may always be so."</a:t>
            </a:r>
          </a:p>
          <a:p>
            <a:endParaRPr lang="en-US" dirty="0" smtClean="0"/>
          </a:p>
          <a:p>
            <a:r>
              <a:rPr lang="en-US" dirty="0" smtClean="0"/>
              <a:t>"Inspection functions ceaselessly. The Gaze is alert everywhere."</a:t>
            </a:r>
          </a:p>
          <a:p>
            <a:endParaRPr lang="en-US" dirty="0"/>
          </a:p>
        </p:txBody>
      </p:sp>
      <p:sp>
        <p:nvSpPr>
          <p:cNvPr id="4" name="Slide Number Placeholder 3"/>
          <p:cNvSpPr>
            <a:spLocks noGrp="1"/>
          </p:cNvSpPr>
          <p:nvPr>
            <p:ph type="sldNum" sz="quarter" idx="10"/>
          </p:nvPr>
        </p:nvSpPr>
        <p:spPr/>
        <p:txBody>
          <a:bodyPr/>
          <a:lstStyle/>
          <a:p>
            <a:fld id="{C7086DC4-5AE4-C848-B810-F3C4465E01B7}" type="slidenum">
              <a:rPr lang="en-US" smtClean="0"/>
              <a:t>9</a:t>
            </a:fld>
            <a:endParaRPr lang="en-US" dirty="0"/>
          </a:p>
        </p:txBody>
      </p:sp>
    </p:spTree>
    <p:extLst>
      <p:ext uri="{BB962C8B-B14F-4D97-AF65-F5344CB8AC3E}">
        <p14:creationId xmlns:p14="http://schemas.microsoft.com/office/powerpoint/2010/main" val="140249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Furthermore, it guarantees the function of power, even when there is no one actually asserting it. It is in this respect that the </a:t>
            </a:r>
            <a:r>
              <a:rPr lang="en-US" dirty="0" err="1" smtClean="0"/>
              <a:t>Panopticon</a:t>
            </a:r>
            <a:r>
              <a:rPr lang="en-US" dirty="0" smtClean="0"/>
              <a:t> functions automatically. </a:t>
            </a:r>
          </a:p>
          <a:p>
            <a:r>
              <a:rPr lang="en-US" dirty="0" smtClean="0"/>
              <a:t>This design is also applicable for a laboratory. "It could be used as a machine to carry out experiments, to alter behavior  to train or correct individuals."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it is in fact a figure of political technology that may and must be detached from any specific use.”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Each individual, in his place, is securely confined to a cell from which he is seen from the front by the supervisor; but the side walls prevent him from coming into contact with his companions. He is seen, but he does not see; he is the object of information, never a subject in communication. The arrangement of his room, opposite the central tower, imposes on him an axial visibility; but the divisions of the ring, those separated cells, imply a lateral invisibility. And this invisibility is a guarantee of order. If the inmates are convicts, there is no danger of a plot, an attempt at collective escape, the planning of new crimes for the future, bad reciprocal influences; if they are patients, there is no danger of contagion; if they are madmen there is no risk of their committing violence upon one another; if they are schoolchildren, there is no copying, no noise, no chatter, no waste of time; if they are workers, there are no disorders, no theft, no coalitions, none of those distractions that slow down the rate of work, make it less perfect or cause accidents. The crowd, a compact mass, a locus of multiple exchanges, individualities merging together, a collective effect, is abolished and replaced by a collection of separated individualities. From the point of view of the guardian, it is replaced by a multiplicity that can be numbered and supervised; from the point of view of the inmates, by a sequestered and observed solitude.</a:t>
            </a:r>
          </a:p>
          <a:p>
            <a:endParaRPr lang="en-US" dirty="0"/>
          </a:p>
        </p:txBody>
      </p:sp>
      <p:sp>
        <p:nvSpPr>
          <p:cNvPr id="4" name="Slide Number Placeholder 3"/>
          <p:cNvSpPr>
            <a:spLocks noGrp="1"/>
          </p:cNvSpPr>
          <p:nvPr>
            <p:ph type="sldNum" sz="quarter" idx="10"/>
          </p:nvPr>
        </p:nvSpPr>
        <p:spPr/>
        <p:txBody>
          <a:bodyPr/>
          <a:lstStyle/>
          <a:p>
            <a:fld id="{C7086DC4-5AE4-C848-B810-F3C4465E01B7}" type="slidenum">
              <a:rPr lang="en-US" smtClean="0"/>
              <a:t>10</a:t>
            </a:fld>
            <a:endParaRPr lang="en-US" dirty="0"/>
          </a:p>
        </p:txBody>
      </p:sp>
    </p:spTree>
    <p:extLst>
      <p:ext uri="{BB962C8B-B14F-4D97-AF65-F5344CB8AC3E}">
        <p14:creationId xmlns:p14="http://schemas.microsoft.com/office/powerpoint/2010/main" val="23457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felt docile because of surveillance?</a:t>
            </a:r>
          </a:p>
          <a:p>
            <a:r>
              <a:rPr lang="en-US" dirty="0" smtClean="0"/>
              <a:t>Has the thought of surveillance limited your movement</a:t>
            </a:r>
            <a:r>
              <a:rPr lang="en-US" baseline="0" dirty="0" smtClean="0"/>
              <a:t> in any way?</a:t>
            </a:r>
          </a:p>
          <a:p>
            <a:r>
              <a:rPr lang="en-US" baseline="0" dirty="0" smtClean="0"/>
              <a:t>Any other direct effects of surveillance on your life?  </a:t>
            </a:r>
          </a:p>
          <a:p>
            <a:endParaRPr lang="en-US" baseline="0" dirty="0" smtClean="0"/>
          </a:p>
          <a:p>
            <a:r>
              <a:rPr lang="en-US" baseline="0" dirty="0" smtClean="0"/>
              <a:t>Think about the idea of (always being watched and never being in contact with others) </a:t>
            </a:r>
            <a:endParaRPr lang="en-US" dirty="0"/>
          </a:p>
        </p:txBody>
      </p:sp>
      <p:sp>
        <p:nvSpPr>
          <p:cNvPr id="4" name="Slide Number Placeholder 3"/>
          <p:cNvSpPr>
            <a:spLocks noGrp="1"/>
          </p:cNvSpPr>
          <p:nvPr>
            <p:ph type="sldNum" sz="quarter" idx="10"/>
          </p:nvPr>
        </p:nvSpPr>
        <p:spPr/>
        <p:txBody>
          <a:bodyPr/>
          <a:lstStyle/>
          <a:p>
            <a:fld id="{E7542C35-ACE1-1F4D-B361-120B075CEF05}" type="slidenum">
              <a:rPr lang="en-US" smtClean="0"/>
              <a:t>11</a:t>
            </a:fld>
            <a:endParaRPr lang="en-US"/>
          </a:p>
        </p:txBody>
      </p:sp>
    </p:spTree>
    <p:extLst>
      <p:ext uri="{BB962C8B-B14F-4D97-AF65-F5344CB8AC3E}">
        <p14:creationId xmlns:p14="http://schemas.microsoft.com/office/powerpoint/2010/main" val="114319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clear representations of good and evil?</a:t>
            </a:r>
          </a:p>
          <a:p>
            <a:r>
              <a:rPr lang="en-US" dirty="0" smtClean="0"/>
              <a:t>Who</a:t>
            </a:r>
            <a:r>
              <a:rPr lang="en-US" baseline="0" dirty="0" smtClean="0"/>
              <a:t> is good and who is evil?</a:t>
            </a:r>
          </a:p>
          <a:p>
            <a:r>
              <a:rPr lang="en-US" baseline="0" dirty="0" smtClean="0"/>
              <a:t>Is there complexity?</a:t>
            </a:r>
          </a:p>
          <a:p>
            <a:endParaRPr lang="en-US" dirty="0"/>
          </a:p>
        </p:txBody>
      </p:sp>
      <p:sp>
        <p:nvSpPr>
          <p:cNvPr id="4" name="Slide Number Placeholder 3"/>
          <p:cNvSpPr>
            <a:spLocks noGrp="1"/>
          </p:cNvSpPr>
          <p:nvPr>
            <p:ph type="sldNum" sz="quarter" idx="10"/>
          </p:nvPr>
        </p:nvSpPr>
        <p:spPr/>
        <p:txBody>
          <a:bodyPr/>
          <a:lstStyle/>
          <a:p>
            <a:fld id="{E7542C35-ACE1-1F4D-B361-120B075CEF05}" type="slidenum">
              <a:rPr lang="en-US" smtClean="0"/>
              <a:t>12</a:t>
            </a:fld>
            <a:endParaRPr lang="en-US"/>
          </a:p>
        </p:txBody>
      </p:sp>
    </p:spTree>
    <p:extLst>
      <p:ext uri="{BB962C8B-B14F-4D97-AF65-F5344CB8AC3E}">
        <p14:creationId xmlns:p14="http://schemas.microsoft.com/office/powerpoint/2010/main" val="113974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Rehabilitation is favored over cruel and unusual corporal punishment, and while this change may be superficially kind, the emphasis on normalcy harms those who exist outside the status quo. In Foucault’s words: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7542C35-ACE1-1F4D-B361-120B075CEF05}" type="slidenum">
              <a:rPr lang="en-US" smtClean="0"/>
              <a:t>15</a:t>
            </a:fld>
            <a:endParaRPr lang="en-US"/>
          </a:p>
        </p:txBody>
      </p:sp>
    </p:spTree>
    <p:extLst>
      <p:ext uri="{BB962C8B-B14F-4D97-AF65-F5344CB8AC3E}">
        <p14:creationId xmlns:p14="http://schemas.microsoft.com/office/powerpoint/2010/main" val="193466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193996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130938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112903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106785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113794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127784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777210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65344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1908518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102345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DFD64-804B-ED44-A8E5-BDB6E66B0A28}" type="datetimeFigureOut">
              <a:rPr lang="en-US" smtClean="0"/>
              <a:t>11/16/16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5B1200-1CC7-2246-A70F-0A7FBC242895}" type="slidenum">
              <a:rPr lang="en-US" smtClean="0"/>
              <a:t>‹#›</a:t>
            </a:fld>
            <a:endParaRPr lang="en-US" dirty="0"/>
          </a:p>
        </p:txBody>
      </p:sp>
    </p:spTree>
    <p:extLst>
      <p:ext uri="{BB962C8B-B14F-4D97-AF65-F5344CB8AC3E}">
        <p14:creationId xmlns:p14="http://schemas.microsoft.com/office/powerpoint/2010/main" val="3646862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DFD64-804B-ED44-A8E5-BDB6E66B0A28}" type="datetimeFigureOut">
              <a:rPr lang="en-US" smtClean="0"/>
              <a:t>11/16/16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B1200-1CC7-2246-A70F-0A7FBC242895}" type="slidenum">
              <a:rPr lang="en-US" smtClean="0"/>
              <a:t>‹#›</a:t>
            </a:fld>
            <a:endParaRPr lang="en-US" dirty="0"/>
          </a:p>
        </p:txBody>
      </p:sp>
    </p:spTree>
    <p:extLst>
      <p:ext uri="{BB962C8B-B14F-4D97-AF65-F5344CB8AC3E}">
        <p14:creationId xmlns:p14="http://schemas.microsoft.com/office/powerpoint/2010/main" val="159732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8lyda_ZkLQ" TargetMode="Externa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Times New Roman" charset="0"/>
                <a:ea typeface="Times New Roman" charset="0"/>
                <a:cs typeface="Times New Roman" charset="0"/>
              </a:rPr>
              <a:t>The Wire</a:t>
            </a:r>
            <a:endParaRPr lang="en-US" i="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838199" y="1524000"/>
            <a:ext cx="9133115" cy="3265714"/>
          </a:xfrm>
        </p:spPr>
        <p:txBody>
          <a:bodyPr>
            <a:noAutofit/>
          </a:bodyPr>
          <a:lstStyle/>
          <a:p>
            <a:pPr>
              <a:lnSpc>
                <a:spcPct val="100000"/>
              </a:lnSpc>
            </a:pPr>
            <a:r>
              <a:rPr lang="en-US" dirty="0">
                <a:latin typeface="Times New Roman" charset="0"/>
                <a:ea typeface="Times New Roman" charset="0"/>
                <a:cs typeface="Times New Roman" charset="0"/>
              </a:rPr>
              <a:t>Breaks some—not all—of the pervasive forms of melodramatic thinking </a:t>
            </a:r>
          </a:p>
          <a:p>
            <a:pPr>
              <a:lnSpc>
                <a:spcPct val="100000"/>
              </a:lnSpc>
            </a:pPr>
            <a:r>
              <a:rPr lang="en-US" dirty="0">
                <a:latin typeface="Times New Roman" charset="0"/>
                <a:ea typeface="Times New Roman" charset="0"/>
                <a:cs typeface="Times New Roman" charset="0"/>
              </a:rPr>
              <a:t>The </a:t>
            </a:r>
            <a:r>
              <a:rPr lang="en-US" dirty="0" err="1">
                <a:latin typeface="Times New Roman" charset="0"/>
                <a:ea typeface="Times New Roman" charset="0"/>
                <a:cs typeface="Times New Roman" charset="0"/>
              </a:rPr>
              <a:t>seriality</a:t>
            </a:r>
            <a:r>
              <a:rPr lang="en-US" dirty="0">
                <a:latin typeface="Times New Roman" charset="0"/>
                <a:ea typeface="Times New Roman" charset="0"/>
                <a:cs typeface="Times New Roman" charset="0"/>
              </a:rPr>
              <a:t> of </a:t>
            </a:r>
            <a:r>
              <a:rPr lang="en-US" i="1" dirty="0">
                <a:latin typeface="Times New Roman" charset="0"/>
                <a:ea typeface="Times New Roman" charset="0"/>
                <a:cs typeface="Times New Roman" charset="0"/>
              </a:rPr>
              <a:t>The Wire </a:t>
            </a:r>
            <a:r>
              <a:rPr lang="en-US" dirty="0">
                <a:latin typeface="Times New Roman" charset="0"/>
                <a:ea typeface="Times New Roman" charset="0"/>
                <a:cs typeface="Times New Roman" charset="0"/>
              </a:rPr>
              <a:t>and the blurring of the lines between good and evil </a:t>
            </a:r>
          </a:p>
          <a:p>
            <a:pPr>
              <a:lnSpc>
                <a:spcPct val="100000"/>
              </a:lnSpc>
            </a:pPr>
            <a:r>
              <a:rPr lang="en-US" dirty="0">
                <a:latin typeface="Times New Roman" charset="0"/>
                <a:ea typeface="Times New Roman" charset="0"/>
                <a:cs typeface="Times New Roman" charset="0"/>
              </a:rPr>
              <a:t>showing multiple </a:t>
            </a:r>
            <a:r>
              <a:rPr lang="en-US" dirty="0" smtClean="0">
                <a:latin typeface="Times New Roman" charset="0"/>
                <a:ea typeface="Times New Roman" charset="0"/>
                <a:cs typeface="Times New Roman" charset="0"/>
              </a:rPr>
              <a:t>sites</a:t>
            </a:r>
            <a:endParaRPr lang="en-US" dirty="0">
              <a:latin typeface="Times New Roman" charset="0"/>
              <a:ea typeface="Times New Roman" charset="0"/>
              <a:cs typeface="Times New Roman" charset="0"/>
            </a:endParaRPr>
          </a:p>
          <a:p>
            <a:pPr>
              <a:lnSpc>
                <a:spcPct val="100000"/>
              </a:lnSpc>
            </a:pPr>
            <a:r>
              <a:rPr lang="en-US" dirty="0">
                <a:latin typeface="Times New Roman" charset="0"/>
                <a:ea typeface="Times New Roman" charset="0"/>
                <a:cs typeface="Times New Roman" charset="0"/>
              </a:rPr>
              <a:t>Its central dilemma is that “good” is no-longer self evident in a neo-liberal </a:t>
            </a:r>
            <a:r>
              <a:rPr lang="en-US" dirty="0" smtClean="0">
                <a:latin typeface="Times New Roman" charset="0"/>
                <a:ea typeface="Times New Roman" charset="0"/>
                <a:cs typeface="Times New Roman" charset="0"/>
              </a:rPr>
              <a:t>world</a:t>
            </a:r>
            <a:endParaRPr lang="en-US" dirty="0">
              <a:latin typeface="Times New Roman" charset="0"/>
              <a:ea typeface="Times New Roman" charset="0"/>
              <a:cs typeface="Times New Roman" charset="0"/>
            </a:endParaRPr>
          </a:p>
          <a:p>
            <a:pPr>
              <a:lnSpc>
                <a:spcPct val="100000"/>
              </a:lnSpc>
            </a:pPr>
            <a:r>
              <a:rPr lang="en-US" dirty="0">
                <a:latin typeface="Times New Roman" charset="0"/>
                <a:ea typeface="Times New Roman" charset="0"/>
                <a:cs typeface="Times New Roman" charset="0"/>
              </a:rPr>
              <a:t>The drama, the realism, and the tragic situations make us yearn for that “good” or justice without being overly simplistic </a:t>
            </a:r>
          </a:p>
        </p:txBody>
      </p:sp>
    </p:spTree>
    <p:extLst>
      <p:ext uri="{BB962C8B-B14F-4D97-AF65-F5344CB8AC3E}">
        <p14:creationId xmlns:p14="http://schemas.microsoft.com/office/powerpoint/2010/main" val="8615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dissolv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dissolv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dissolve">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dissolve">
                                      <p:cBhvr>
                                        <p:cTn id="45" dur="5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dissolve">
                                      <p:cBhvr>
                                        <p:cTn id="5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Panopticism</a:t>
            </a:r>
            <a:r>
              <a:rPr lang="en-US" dirty="0" smtClean="0"/>
              <a:t> and Power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By individualizing the subjects and placing them in a state of constant visibility, the efficiency of the institution is maximized. </a:t>
            </a:r>
          </a:p>
          <a:p>
            <a:endParaRPr lang="en-US" dirty="0" smtClean="0"/>
          </a:p>
          <a:p>
            <a:r>
              <a:rPr lang="en-US" dirty="0" smtClean="0"/>
              <a:t>These qualities also give an authoritative figure the "ability to penetrate men’s behavior" without difficulty. </a:t>
            </a:r>
          </a:p>
          <a:p>
            <a:endParaRPr lang="en-US" dirty="0" smtClean="0"/>
          </a:p>
          <a:p>
            <a:r>
              <a:rPr lang="en-US" dirty="0" smtClean="0"/>
              <a:t>"The </a:t>
            </a:r>
            <a:r>
              <a:rPr lang="en-US" dirty="0" err="1" smtClean="0"/>
              <a:t>Panopticon</a:t>
            </a:r>
            <a:r>
              <a:rPr lang="en-US" dirty="0" smtClean="0"/>
              <a:t> must not be understood as a dream building: it is the diagram of a mechanism of power reduced to its ideal form; its functioning, abstracted from any obstacle, resistance or friction, must be represented as a pure architectural and optical system</a:t>
            </a:r>
          </a:p>
          <a:p>
            <a:pPr marL="0" indent="0">
              <a:buNone/>
            </a:pPr>
            <a:endParaRPr lang="en-US" dirty="0" smtClean="0"/>
          </a:p>
          <a:p>
            <a:r>
              <a:rPr lang="en-US" dirty="0" smtClean="0"/>
              <a:t>In light of this fact Foucault compares jails, schools, and factories in their structural similarities.</a:t>
            </a:r>
          </a:p>
          <a:p>
            <a:endParaRPr lang="en-US" dirty="0" smtClean="0"/>
          </a:p>
          <a:p>
            <a:r>
              <a:rPr lang="en-US" dirty="0" smtClean="0"/>
              <a:t>The imprisoned plays both roles: he becomes the principle of his own subjection </a:t>
            </a:r>
          </a:p>
          <a:p>
            <a:endParaRPr lang="en-US" dirty="0"/>
          </a:p>
        </p:txBody>
      </p:sp>
    </p:spTree>
    <p:extLst>
      <p:ext uri="{BB962C8B-B14F-4D97-AF65-F5344CB8AC3E}">
        <p14:creationId xmlns:p14="http://schemas.microsoft.com/office/powerpoint/2010/main" val="301373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and You </a:t>
            </a:r>
            <a:endParaRPr lang="en-US" dirty="0"/>
          </a:p>
        </p:txBody>
      </p:sp>
      <p:sp>
        <p:nvSpPr>
          <p:cNvPr id="3" name="Content Placeholder 2"/>
          <p:cNvSpPr>
            <a:spLocks noGrp="1"/>
          </p:cNvSpPr>
          <p:nvPr>
            <p:ph idx="1"/>
          </p:nvPr>
        </p:nvSpPr>
        <p:spPr/>
        <p:txBody>
          <a:bodyPr/>
          <a:lstStyle/>
          <a:p>
            <a:r>
              <a:rPr lang="en-US" dirty="0" smtClean="0"/>
              <a:t>Talk about your experience with surveillance.  </a:t>
            </a:r>
            <a:endParaRPr lang="en-US" dirty="0"/>
          </a:p>
        </p:txBody>
      </p:sp>
    </p:spTree>
    <p:extLst>
      <p:ext uri="{BB962C8B-B14F-4D97-AF65-F5344CB8AC3E}">
        <p14:creationId xmlns:p14="http://schemas.microsoft.com/office/powerpoint/2010/main" val="978587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Surveillance in Popular Culture </a:t>
            </a:r>
            <a:endParaRPr lang="en-US" dirty="0"/>
          </a:p>
        </p:txBody>
      </p:sp>
      <p:sp>
        <p:nvSpPr>
          <p:cNvPr id="3" name="Content Placeholder 2"/>
          <p:cNvSpPr>
            <a:spLocks noGrp="1"/>
          </p:cNvSpPr>
          <p:nvPr>
            <p:ph idx="1"/>
          </p:nvPr>
        </p:nvSpPr>
        <p:spPr/>
        <p:txBody>
          <a:bodyPr/>
          <a:lstStyle/>
          <a:p>
            <a:r>
              <a:rPr lang="en-US" dirty="0" smtClean="0"/>
              <a:t>Describe the power dynamic of surveillance in 24 and Homeland </a:t>
            </a:r>
            <a:endParaRPr lang="en-US" dirty="0"/>
          </a:p>
        </p:txBody>
      </p:sp>
    </p:spTree>
    <p:extLst>
      <p:ext uri="{BB962C8B-B14F-4D97-AF65-F5344CB8AC3E}">
        <p14:creationId xmlns:p14="http://schemas.microsoft.com/office/powerpoint/2010/main" val="44041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Docile Bodies </a:t>
            </a:r>
            <a:endParaRPr lang="en-US" dirty="0"/>
          </a:p>
        </p:txBody>
      </p:sp>
      <p:sp>
        <p:nvSpPr>
          <p:cNvPr id="3" name="Content Placeholder 2"/>
          <p:cNvSpPr>
            <a:spLocks noGrp="1"/>
          </p:cNvSpPr>
          <p:nvPr>
            <p:ph idx="1"/>
          </p:nvPr>
        </p:nvSpPr>
        <p:spPr>
          <a:xfrm>
            <a:off x="1981201" y="1600201"/>
            <a:ext cx="3992591" cy="4525963"/>
          </a:xfrm>
        </p:spPr>
        <p:txBody>
          <a:bodyPr>
            <a:normAutofit/>
          </a:bodyPr>
          <a:lstStyle/>
          <a:p>
            <a:r>
              <a:rPr lang="en-US" dirty="0" smtClean="0"/>
              <a:t>Surveillance in </a:t>
            </a:r>
            <a:r>
              <a:rPr lang="en-US" i="1" dirty="0" smtClean="0"/>
              <a:t>The Wire</a:t>
            </a:r>
            <a:r>
              <a:rPr lang="en-US" dirty="0" smtClean="0"/>
              <a:t> is thwarted on many occasions </a:t>
            </a:r>
          </a:p>
          <a:p>
            <a:r>
              <a:rPr lang="en-US" dirty="0" smtClean="0"/>
              <a:t>Happy Symbiosis between institutions</a:t>
            </a:r>
          </a:p>
          <a:p>
            <a:r>
              <a:rPr lang="en-US" dirty="0" smtClean="0"/>
              <a:t>Both institutions: The dealers and the police need the war on drugs to stay in business</a:t>
            </a:r>
          </a:p>
          <a:p>
            <a:endParaRPr lang="en-US" dirty="0"/>
          </a:p>
        </p:txBody>
      </p:sp>
      <p:pic>
        <p:nvPicPr>
          <p:cNvPr id="4" name="Picture 3" descr="1.4bom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947" y="1700701"/>
            <a:ext cx="3859655" cy="2922311"/>
          </a:xfrm>
          <a:prstGeom prst="rect">
            <a:avLst/>
          </a:prstGeom>
        </p:spPr>
      </p:pic>
    </p:spTree>
    <p:extLst>
      <p:ext uri="{BB962C8B-B14F-4D97-AF65-F5344CB8AC3E}">
        <p14:creationId xmlns:p14="http://schemas.microsoft.com/office/powerpoint/2010/main" val="394709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and The Wire </a:t>
            </a:r>
            <a:endParaRPr lang="en-US" dirty="0"/>
          </a:p>
        </p:txBody>
      </p:sp>
      <p:sp>
        <p:nvSpPr>
          <p:cNvPr id="3" name="Content Placeholder 2"/>
          <p:cNvSpPr>
            <a:spLocks noGrp="1"/>
          </p:cNvSpPr>
          <p:nvPr>
            <p:ph idx="1"/>
          </p:nvPr>
        </p:nvSpPr>
        <p:spPr/>
        <p:txBody>
          <a:bodyPr>
            <a:normAutofit/>
          </a:bodyPr>
          <a:lstStyle/>
          <a:p>
            <a:r>
              <a:rPr lang="en-US" dirty="0" smtClean="0"/>
              <a:t>The War on Drugs, produces many arrests—mostly of black men, but doesn’t make a dent in the problem</a:t>
            </a:r>
          </a:p>
          <a:p>
            <a:r>
              <a:rPr lang="en-US" dirty="0" smtClean="0"/>
              <a:t>Unwillingness to follow the money (Season 4)</a:t>
            </a:r>
          </a:p>
          <a:p>
            <a:r>
              <a:rPr lang="en-US" dirty="0" smtClean="0"/>
              <a:t>Even state-of-the-art technology does not get the police the information that they seek </a:t>
            </a:r>
          </a:p>
          <a:p>
            <a:r>
              <a:rPr lang="en-US" i="1" dirty="0" smtClean="0"/>
              <a:t>The Wire </a:t>
            </a:r>
            <a:r>
              <a:rPr lang="en-US" dirty="0" smtClean="0"/>
              <a:t>is neither a CSI style celebration of crime-solving technologies nor designed to inspire confidence in other state or government authorities in a post 9/11 world </a:t>
            </a:r>
          </a:p>
          <a:p>
            <a:endParaRPr lang="en-US" dirty="0"/>
          </a:p>
        </p:txBody>
      </p:sp>
    </p:spTree>
    <p:extLst>
      <p:ext uri="{BB962C8B-B14F-4D97-AF65-F5344CB8AC3E}">
        <p14:creationId xmlns:p14="http://schemas.microsoft.com/office/powerpoint/2010/main" val="2067062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2534" y="389466"/>
            <a:ext cx="9970104" cy="5220910"/>
          </a:xfrm>
        </p:spPr>
        <p:txBody>
          <a:bodyPr>
            <a:normAutofit fontScale="92500" lnSpcReduction="20000"/>
          </a:bodyPr>
          <a:lstStyle/>
          <a:p>
            <a:r>
              <a:rPr lang="en-US" dirty="0" smtClean="0"/>
              <a:t>Surveillance is marked by social internalization of rules and regulation—and our conditioned hesitance to contest unjust law. </a:t>
            </a:r>
          </a:p>
          <a:p>
            <a:endParaRPr lang="en-US" dirty="0" smtClean="0"/>
          </a:p>
          <a:p>
            <a:r>
              <a:rPr lang="en-US" dirty="0" smtClean="0"/>
              <a:t>The judges of normality are present everywhere. We are in the society of the teacher-judge, the doctor-judge, the educator-judge, the ‘social-worker’-judge; it is on them that the universal reign of the normative is based; and each individual, wherever he may find himself, subjects to it his body, his gestures, his behavior, his aptitudes, his achievements.</a:t>
            </a:r>
          </a:p>
          <a:p>
            <a:endParaRPr lang="en-US" dirty="0"/>
          </a:p>
          <a:p>
            <a:r>
              <a:rPr lang="en-US" dirty="0" smtClean="0"/>
              <a:t>the emphasis on normalcy harms those who exist outside the status quo “tracking”  the issue assumes that these students should be able to perform at the same level of other students. </a:t>
            </a:r>
            <a:br>
              <a:rPr lang="en-US" dirty="0" smtClean="0"/>
            </a:br>
            <a:endParaRPr lang="en-US" dirty="0" smtClean="0"/>
          </a:p>
          <a:p>
            <a:r>
              <a:rPr lang="en-US" dirty="0" smtClean="0"/>
              <a:t>Adnan as “the other” was possibly harmed by his existence outside the status quo.  </a:t>
            </a:r>
          </a:p>
          <a:p>
            <a:endParaRPr lang="en-US" dirty="0" smtClean="0"/>
          </a:p>
          <a:p>
            <a:endParaRPr lang="en-US" dirty="0" smtClean="0"/>
          </a:p>
          <a:p>
            <a:endParaRPr lang="en-US" dirty="0"/>
          </a:p>
        </p:txBody>
      </p:sp>
    </p:spTree>
    <p:extLst>
      <p:ext uri="{BB962C8B-B14F-4D97-AF65-F5344CB8AC3E}">
        <p14:creationId xmlns:p14="http://schemas.microsoft.com/office/powerpoint/2010/main" val="22171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0812" y="3756073"/>
            <a:ext cx="8229600" cy="4525963"/>
          </a:xfrm>
        </p:spPr>
        <p:txBody>
          <a:bodyPr/>
          <a:lstStyle/>
          <a:p>
            <a:r>
              <a:rPr lang="en-US" dirty="0" smtClean="0"/>
              <a:t>Does a patrol car protect citizenry or does it keep citizenry in place?</a:t>
            </a:r>
          </a:p>
          <a:p>
            <a:r>
              <a:rPr lang="en-US" dirty="0" smtClean="0"/>
              <a:t>Does a patrol car maintain the status quo?</a:t>
            </a:r>
          </a:p>
          <a:p>
            <a:pPr marL="0" indent="0">
              <a:buNone/>
            </a:pPr>
            <a:endParaRPr lang="en-US" dirty="0"/>
          </a:p>
        </p:txBody>
      </p:sp>
      <p:pic>
        <p:nvPicPr>
          <p:cNvPr id="4" name="Picture 3" descr="police-patrol-residential-neighborhoo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813" y="310637"/>
            <a:ext cx="5135077" cy="3425830"/>
          </a:xfrm>
          <a:prstGeom prst="rect">
            <a:avLst/>
          </a:prstGeom>
        </p:spPr>
      </p:pic>
    </p:spTree>
    <p:extLst>
      <p:ext uri="{BB962C8B-B14F-4D97-AF65-F5344CB8AC3E}">
        <p14:creationId xmlns:p14="http://schemas.microsoft.com/office/powerpoint/2010/main" val="19253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330"/>
            <a:ext cx="3886200" cy="5996555"/>
          </a:xfrm>
        </p:spPr>
        <p:txBody>
          <a:bodyPr/>
          <a:lstStyle/>
          <a:p>
            <a:endParaRPr lang="en-US" dirty="0" smtClean="0"/>
          </a:p>
          <a:p>
            <a:endParaRPr lang="en-US" dirty="0"/>
          </a:p>
          <a:p>
            <a:endParaRPr lang="en-US" dirty="0" smtClean="0"/>
          </a:p>
          <a:p>
            <a:r>
              <a:rPr lang="en-US" dirty="0" smtClean="0"/>
              <a:t>The show has “Soft Eyes” in the sense that it attempts to take in the big picture </a:t>
            </a:r>
          </a:p>
          <a:p>
            <a:endParaRPr lang="en-US" dirty="0"/>
          </a:p>
        </p:txBody>
      </p:sp>
      <p:pic>
        <p:nvPicPr>
          <p:cNvPr id="4" name="Picture 3"/>
          <p:cNvPicPr>
            <a:picLocks noChangeAspect="1"/>
          </p:cNvPicPr>
          <p:nvPr/>
        </p:nvPicPr>
        <p:blipFill>
          <a:blip r:embed="rId3"/>
          <a:stretch>
            <a:fillRect/>
          </a:stretch>
        </p:blipFill>
        <p:spPr>
          <a:xfrm>
            <a:off x="4008066" y="110330"/>
            <a:ext cx="8026092" cy="4151427"/>
          </a:xfrm>
          <a:prstGeom prst="rect">
            <a:avLst/>
          </a:prstGeom>
        </p:spPr>
      </p:pic>
    </p:spTree>
    <p:extLst>
      <p:ext uri="{BB962C8B-B14F-4D97-AF65-F5344CB8AC3E}">
        <p14:creationId xmlns:p14="http://schemas.microsoft.com/office/powerpoint/2010/main" val="1866355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791" y="538095"/>
            <a:ext cx="8229600" cy="1143000"/>
          </a:xfrm>
        </p:spPr>
        <p:txBody>
          <a:bodyPr>
            <a:normAutofit/>
          </a:bodyPr>
          <a:lstStyle/>
          <a:p>
            <a:r>
              <a:rPr lang="en-US" dirty="0" smtClean="0"/>
              <a:t>Proximate Surveillance “Soft Eyes”</a:t>
            </a:r>
            <a:endParaRPr lang="en-US" dirty="0"/>
          </a:p>
        </p:txBody>
      </p:sp>
      <p:pic>
        <p:nvPicPr>
          <p:cNvPr id="4" name="Content Placeholder 3" descr="thats-got-his-own-1024.jpg"/>
          <p:cNvPicPr>
            <a:picLocks noGrp="1" noChangeAspect="1"/>
          </p:cNvPicPr>
          <p:nvPr>
            <p:ph idx="1"/>
          </p:nvPr>
        </p:nvPicPr>
        <p:blipFill>
          <a:blip r:embed="rId3">
            <a:extLst>
              <a:ext uri="{28A0092B-C50C-407E-A947-70E740481C1C}">
                <a14:useLocalDpi xmlns:a14="http://schemas.microsoft.com/office/drawing/2010/main" val="0"/>
              </a:ext>
            </a:extLst>
          </a:blip>
          <a:srcRect t="2761" b="2761"/>
          <a:stretch>
            <a:fillRect/>
          </a:stretch>
        </p:blipFill>
        <p:spPr>
          <a:xfrm>
            <a:off x="6107491" y="1752601"/>
            <a:ext cx="4300900" cy="2285683"/>
          </a:xfrm>
        </p:spPr>
      </p:pic>
      <p:sp>
        <p:nvSpPr>
          <p:cNvPr id="5" name="TextBox 4"/>
          <p:cNvSpPr txBox="1"/>
          <p:nvPr/>
        </p:nvSpPr>
        <p:spPr>
          <a:xfrm>
            <a:off x="146957" y="1681096"/>
            <a:ext cx="5779710" cy="3970318"/>
          </a:xfrm>
          <a:prstGeom prst="rect">
            <a:avLst/>
          </a:prstGeom>
          <a:noFill/>
        </p:spPr>
        <p:txBody>
          <a:bodyPr wrap="square" rtlCol="0">
            <a:spAutoFit/>
          </a:bodyPr>
          <a:lstStyle/>
          <a:p>
            <a:pPr marL="285750" indent="-285750">
              <a:buFont typeface="Arial" charset="0"/>
              <a:buChar char="•"/>
            </a:pPr>
            <a:r>
              <a:rPr lang="en-US" dirty="0"/>
              <a:t>In Bentham’s model, the watchtower wasn’t the only mode of control </a:t>
            </a:r>
          </a:p>
          <a:p>
            <a:pPr marL="285750" indent="-285750">
              <a:buFont typeface="Arial" charset="0"/>
              <a:buChar char="•"/>
            </a:pPr>
            <a:endParaRPr lang="en-US" dirty="0"/>
          </a:p>
          <a:p>
            <a:pPr marL="285750" indent="-285750">
              <a:buFont typeface="Arial" charset="0"/>
              <a:buChar char="•"/>
            </a:pPr>
            <a:r>
              <a:rPr lang="en-US" dirty="0"/>
              <a:t>A kindly eye, a soft eye, a proximate eye can be the best thing that can happen to a young person, a dope fiend, or a policed neighborhood</a:t>
            </a:r>
          </a:p>
          <a:p>
            <a:pPr marL="285750" indent="-285750">
              <a:buFont typeface="Arial" charset="0"/>
              <a:buChar char="•"/>
            </a:pPr>
            <a:endParaRPr lang="en-US" dirty="0"/>
          </a:p>
          <a:p>
            <a:pPr marL="285750" indent="-285750">
              <a:buFont typeface="Arial" charset="0"/>
              <a:buChar char="•"/>
            </a:pPr>
            <a:r>
              <a:rPr lang="en-US" dirty="0"/>
              <a:t>Not all surveillance is destructive </a:t>
            </a:r>
          </a:p>
          <a:p>
            <a:pPr marL="285750" indent="-285750">
              <a:buFont typeface="Arial" charset="0"/>
              <a:buChar char="•"/>
            </a:pPr>
            <a:endParaRPr lang="en-US" dirty="0"/>
          </a:p>
          <a:p>
            <a:pPr marL="285750" indent="-285750">
              <a:buFont typeface="Arial" charset="0"/>
              <a:buChar char="•"/>
            </a:pPr>
            <a:r>
              <a:rPr lang="en-US" dirty="0"/>
              <a:t>Conversely: The Wire repeatedly shows the foiling of “Hard Eyes” </a:t>
            </a:r>
            <a:endParaRPr lang="en-US" dirty="0" smtClean="0"/>
          </a:p>
          <a:p>
            <a:pPr marL="285750" indent="-285750">
              <a:buFont typeface="Arial" charset="0"/>
              <a:buChar char="•"/>
            </a:pPr>
            <a:endParaRPr lang="en-US" dirty="0"/>
          </a:p>
          <a:p>
            <a:pPr marL="285750" indent="-285750">
              <a:buFont typeface="Arial" charset="0"/>
              <a:buChar char="•"/>
            </a:pPr>
            <a:r>
              <a:rPr lang="en-US" dirty="0" smtClean="0"/>
              <a:t>Making a case for “Soft Eyes”</a:t>
            </a:r>
            <a:endParaRPr lang="en-US" dirty="0"/>
          </a:p>
          <a:p>
            <a:endParaRPr lang="en-US" dirty="0"/>
          </a:p>
        </p:txBody>
      </p:sp>
    </p:spTree>
    <p:extLst>
      <p:ext uri="{BB962C8B-B14F-4D97-AF65-F5344CB8AC3E}">
        <p14:creationId xmlns:p14="http://schemas.microsoft.com/office/powerpoint/2010/main" val="78109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dissolv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Docile Bodies in the Classroom </a:t>
            </a:r>
            <a:endParaRPr lang="en-US" b="1" i="1" dirty="0"/>
          </a:p>
        </p:txBody>
      </p:sp>
      <p:sp>
        <p:nvSpPr>
          <p:cNvPr id="3" name="Content Placeholder 2"/>
          <p:cNvSpPr>
            <a:spLocks noGrp="1"/>
          </p:cNvSpPr>
          <p:nvPr>
            <p:ph idx="1"/>
          </p:nvPr>
        </p:nvSpPr>
        <p:spPr>
          <a:xfrm>
            <a:off x="838201" y="1600201"/>
            <a:ext cx="4231014" cy="4411132"/>
          </a:xfrm>
        </p:spPr>
        <p:txBody>
          <a:bodyPr>
            <a:normAutofit fontScale="92500" lnSpcReduction="10000"/>
          </a:bodyPr>
          <a:lstStyle/>
          <a:p>
            <a:r>
              <a:rPr lang="en-US" b="1" dirty="0" smtClean="0"/>
              <a:t>Season 4 shows how teaching is like policing</a:t>
            </a:r>
          </a:p>
          <a:p>
            <a:endParaRPr lang="en-US" b="1" dirty="0" smtClean="0"/>
          </a:p>
          <a:p>
            <a:r>
              <a:rPr lang="en-US" b="1" dirty="0" smtClean="0"/>
              <a:t>Windows closed to make them drowsy</a:t>
            </a:r>
          </a:p>
          <a:p>
            <a:endParaRPr lang="en-US" b="1" dirty="0" smtClean="0"/>
          </a:p>
          <a:p>
            <a:r>
              <a:rPr lang="en-US" b="1" dirty="0" smtClean="0"/>
              <a:t>Busywork to keep them off guard </a:t>
            </a:r>
          </a:p>
          <a:p>
            <a:pPr marL="0" indent="0">
              <a:buNone/>
            </a:pPr>
            <a:endParaRPr lang="en-US" b="1" dirty="0" smtClean="0"/>
          </a:p>
          <a:p>
            <a:r>
              <a:rPr lang="en-US" b="1" dirty="0" smtClean="0"/>
              <a:t>An older teacher says: “You need soft eyes”</a:t>
            </a:r>
            <a:endParaRPr lang="en-US" b="1" dirty="0"/>
          </a:p>
        </p:txBody>
      </p:sp>
      <p:pic>
        <p:nvPicPr>
          <p:cNvPr id="4" name="Picture 3" descr="ep41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027" y="1600201"/>
            <a:ext cx="4752546" cy="2967993"/>
          </a:xfrm>
          <a:prstGeom prst="rect">
            <a:avLst/>
          </a:prstGeom>
        </p:spPr>
      </p:pic>
    </p:spTree>
    <p:extLst>
      <p:ext uri="{BB962C8B-B14F-4D97-AF65-F5344CB8AC3E}">
        <p14:creationId xmlns:p14="http://schemas.microsoft.com/office/powerpoint/2010/main" val="2132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86" y="1602925"/>
            <a:ext cx="4767944" cy="4628248"/>
          </a:xfrm>
        </p:spPr>
        <p:txBody>
          <a:bodyPr>
            <a:normAutofit/>
          </a:bodyPr>
          <a:lstStyle/>
          <a:p>
            <a:r>
              <a:rPr lang="en-US" dirty="0">
                <a:latin typeface="Times New Roman" charset="0"/>
                <a:ea typeface="Times New Roman" charset="0"/>
                <a:cs typeface="Times New Roman" charset="0"/>
              </a:rPr>
              <a:t>Melodrama is a central form of </a:t>
            </a:r>
            <a:r>
              <a:rPr lang="en-US" dirty="0" smtClean="0">
                <a:latin typeface="Times New Roman" charset="0"/>
                <a:ea typeface="Times New Roman" charset="0"/>
                <a:cs typeface="Times New Roman" charset="0"/>
              </a:rPr>
              <a:t>communication</a:t>
            </a:r>
          </a:p>
          <a:p>
            <a:r>
              <a:rPr lang="en-US" dirty="0" smtClean="0">
                <a:latin typeface="Times New Roman" charset="0"/>
                <a:ea typeface="Times New Roman" charset="0"/>
                <a:cs typeface="Times New Roman" charset="0"/>
              </a:rPr>
              <a:t>Inextricable from popular media </a:t>
            </a:r>
          </a:p>
          <a:p>
            <a:r>
              <a:rPr lang="en-US" dirty="0" smtClean="0">
                <a:latin typeface="Times New Roman" charset="0"/>
                <a:ea typeface="Times New Roman" charset="0"/>
                <a:cs typeface="Times New Roman" charset="0"/>
              </a:rPr>
              <a:t>It </a:t>
            </a:r>
            <a:r>
              <a:rPr lang="en-US" dirty="0">
                <a:latin typeface="Times New Roman" charset="0"/>
                <a:ea typeface="Times New Roman" charset="0"/>
                <a:cs typeface="Times New Roman" charset="0"/>
              </a:rPr>
              <a:t>should be part of our modern vocabulary </a:t>
            </a:r>
          </a:p>
          <a:p>
            <a:r>
              <a:rPr lang="en-US" dirty="0">
                <a:latin typeface="Times New Roman" charset="0"/>
                <a:ea typeface="Times New Roman" charset="0"/>
                <a:cs typeface="Times New Roman" charset="0"/>
              </a:rPr>
              <a:t>We should be able to complain about it when its archaic qualities persist</a:t>
            </a:r>
          </a:p>
          <a:p>
            <a:endParaRPr lang="en-US" dirty="0" smtClean="0">
              <a:latin typeface="Times New Roman" charset="0"/>
              <a:ea typeface="Times New Roman" charset="0"/>
              <a:cs typeface="Times New Roman" charset="0"/>
            </a:endParaRPr>
          </a:p>
          <a:p>
            <a:endParaRPr lang="en-US" dirty="0" smtClean="0">
              <a:latin typeface="Times New Roman" charset="0"/>
              <a:ea typeface="Times New Roman" charset="0"/>
              <a:cs typeface="Times New Roman" charset="0"/>
            </a:endParaRPr>
          </a:p>
          <a:p>
            <a:endParaRPr lang="en-US" dirty="0" smtClean="0"/>
          </a:p>
        </p:txBody>
      </p:sp>
      <p:sp>
        <p:nvSpPr>
          <p:cNvPr id="4" name="TextBox 3"/>
          <p:cNvSpPr txBox="1"/>
          <p:nvPr/>
        </p:nvSpPr>
        <p:spPr>
          <a:xfrm>
            <a:off x="239486" y="408549"/>
            <a:ext cx="11854858" cy="584776"/>
          </a:xfrm>
          <a:prstGeom prst="rect">
            <a:avLst/>
          </a:prstGeom>
          <a:noFill/>
        </p:spPr>
        <p:txBody>
          <a:bodyPr wrap="square" rtlCol="0">
            <a:spAutoFit/>
          </a:bodyPr>
          <a:lstStyle/>
          <a:p>
            <a:r>
              <a:rPr lang="en-US" sz="3200" b="1" i="1" dirty="0">
                <a:latin typeface="Times New Roman" charset="0"/>
                <a:ea typeface="Times New Roman" charset="0"/>
                <a:cs typeface="Times New Roman" charset="0"/>
              </a:rPr>
              <a:t>The Mode of Melodrama still Holds us in its Grip!</a:t>
            </a:r>
          </a:p>
        </p:txBody>
      </p:sp>
      <p:pic>
        <p:nvPicPr>
          <p:cNvPr id="1026" name="Picture 2" descr="https://i.guim.co.uk/img/static/sys-images/Guardian/Pix/pictures/2009/12/1/1259671197167/Michael-K-Williams-as-Oma-002.jpg?w=620&amp;q=85&amp;auto=format&amp;sharp=10&amp;s=db7077b86ec38d7736be5cf057d5fd1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1602925"/>
            <a:ext cx="6496648" cy="38979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22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Opening Credits of the Show </a:t>
            </a:r>
            <a:endParaRPr lang="en-US" b="1" i="1" dirty="0"/>
          </a:p>
        </p:txBody>
      </p:sp>
      <p:sp>
        <p:nvSpPr>
          <p:cNvPr id="3" name="Content Placeholder 2"/>
          <p:cNvSpPr>
            <a:spLocks noGrp="1"/>
          </p:cNvSpPr>
          <p:nvPr>
            <p:ph idx="1"/>
          </p:nvPr>
        </p:nvSpPr>
        <p:spPr/>
        <p:txBody>
          <a:bodyPr>
            <a:normAutofit fontScale="92500" lnSpcReduction="10000"/>
          </a:bodyPr>
          <a:lstStyle/>
          <a:p>
            <a:r>
              <a:rPr lang="en-US" dirty="0" smtClean="0"/>
              <a:t>Depict technologies of surveillance</a:t>
            </a:r>
          </a:p>
          <a:p>
            <a:endParaRPr lang="en-US" dirty="0" smtClean="0"/>
          </a:p>
          <a:p>
            <a:r>
              <a:rPr lang="en-US" dirty="0" smtClean="0"/>
              <a:t>Destruction of those technologies </a:t>
            </a:r>
          </a:p>
          <a:p>
            <a:endParaRPr lang="en-US" dirty="0" smtClean="0"/>
          </a:p>
          <a:p>
            <a:r>
              <a:rPr lang="en-US" dirty="0" err="1" smtClean="0"/>
              <a:t>Panopticism</a:t>
            </a:r>
            <a:r>
              <a:rPr lang="en-US" dirty="0" smtClean="0"/>
              <a:t> is flawed, because it aims to suppress the deviancy of crime, but produces the deviants it tries to suppress </a:t>
            </a:r>
          </a:p>
          <a:p>
            <a:endParaRPr lang="en-US" dirty="0" smtClean="0"/>
          </a:p>
          <a:p>
            <a:r>
              <a:rPr lang="en-US" dirty="0" smtClean="0"/>
              <a:t>The more surveillance exists the more potential to resist it increases </a:t>
            </a:r>
          </a:p>
          <a:p>
            <a:endParaRPr lang="en-US" dirty="0" smtClean="0"/>
          </a:p>
          <a:p>
            <a:r>
              <a:rPr lang="en-US" dirty="0" smtClean="0"/>
              <a:t>Systems of surveillance are only as good as the people who use them </a:t>
            </a:r>
            <a:endParaRPr lang="en-US" dirty="0"/>
          </a:p>
        </p:txBody>
      </p:sp>
    </p:spTree>
    <p:extLst>
      <p:ext uri="{BB962C8B-B14F-4D97-AF65-F5344CB8AC3E}">
        <p14:creationId xmlns:p14="http://schemas.microsoft.com/office/powerpoint/2010/main" val="56827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School</a:t>
            </a:r>
            <a:r>
              <a:rPr lang="en-US" dirty="0" smtClean="0"/>
              <a:t> </a:t>
            </a:r>
            <a:endParaRPr lang="en-US" dirty="0"/>
          </a:p>
        </p:txBody>
      </p:sp>
      <p:sp>
        <p:nvSpPr>
          <p:cNvPr id="3" name="Content Placeholder 2"/>
          <p:cNvSpPr>
            <a:spLocks noGrp="1"/>
          </p:cNvSpPr>
          <p:nvPr>
            <p:ph idx="1"/>
          </p:nvPr>
        </p:nvSpPr>
        <p:spPr>
          <a:xfrm>
            <a:off x="567775" y="1583871"/>
            <a:ext cx="5334191" cy="4359728"/>
          </a:xfrm>
        </p:spPr>
        <p:txBody>
          <a:bodyPr/>
          <a:lstStyle/>
          <a:p>
            <a:r>
              <a:rPr lang="en-US" dirty="0" smtClean="0"/>
              <a:t>Significance of the Chess Game </a:t>
            </a:r>
          </a:p>
          <a:p>
            <a:r>
              <a:rPr lang="en-US" dirty="0" smtClean="0"/>
              <a:t>Expendable Role in The Game </a:t>
            </a:r>
          </a:p>
          <a:p>
            <a:r>
              <a:rPr lang="en-US" dirty="0" smtClean="0"/>
              <a:t>The game isn’t fair and democratic like they want it to be </a:t>
            </a:r>
          </a:p>
          <a:p>
            <a:r>
              <a:rPr lang="en-US" dirty="0" smtClean="0">
                <a:hlinkClick r:id="rId2"/>
              </a:rPr>
              <a:t>https://www.youtube.com/watch?v=N8lyda_ZkLQ</a:t>
            </a:r>
            <a:endParaRPr lang="en-US" dirty="0" smtClean="0"/>
          </a:p>
          <a:p>
            <a:endParaRPr lang="en-US" dirty="0"/>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391" y="1583871"/>
            <a:ext cx="5332091" cy="3788591"/>
          </a:xfrm>
          <a:prstGeom prst="rect">
            <a:avLst/>
          </a:prstGeom>
        </p:spPr>
      </p:pic>
    </p:spTree>
    <p:extLst>
      <p:ext uri="{BB962C8B-B14F-4D97-AF65-F5344CB8AC3E}">
        <p14:creationId xmlns:p14="http://schemas.microsoft.com/office/powerpoint/2010/main" val="6250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Soft Eyes </a:t>
            </a:r>
            <a:endParaRPr lang="en-US" b="1" i="1" dirty="0"/>
          </a:p>
        </p:txBody>
      </p:sp>
      <p:sp>
        <p:nvSpPr>
          <p:cNvPr id="3" name="Content Placeholder 2"/>
          <p:cNvSpPr>
            <a:spLocks noGrp="1"/>
          </p:cNvSpPr>
          <p:nvPr>
            <p:ph idx="1"/>
          </p:nvPr>
        </p:nvSpPr>
        <p:spPr>
          <a:xfrm>
            <a:off x="1981200" y="4858972"/>
            <a:ext cx="8229600" cy="4373563"/>
          </a:xfrm>
        </p:spPr>
        <p:txBody>
          <a:bodyPr/>
          <a:lstStyle/>
          <a:p>
            <a:r>
              <a:rPr lang="en-US" dirty="0" smtClean="0"/>
              <a:t>If you have soft eyes you can see the whole thing</a:t>
            </a:r>
          </a:p>
          <a:p>
            <a:r>
              <a:rPr lang="en-US" dirty="0" smtClean="0"/>
              <a:t>That’s why </a:t>
            </a:r>
            <a:r>
              <a:rPr lang="en-US" dirty="0" err="1" smtClean="0"/>
              <a:t>Kima</a:t>
            </a:r>
            <a:r>
              <a:rPr lang="en-US" dirty="0" smtClean="0"/>
              <a:t> is able to solve the crime</a:t>
            </a:r>
          </a:p>
          <a:p>
            <a:r>
              <a:rPr lang="en-US" dirty="0" err="1" smtClean="0"/>
              <a:t>Prez</a:t>
            </a:r>
            <a:r>
              <a:rPr lang="en-US" dirty="0" smtClean="0"/>
              <a:t> watches over instead of </a:t>
            </a:r>
            <a:r>
              <a:rPr lang="en-US" dirty="0" err="1" smtClean="0"/>
              <a:t>surveilling</a:t>
            </a:r>
            <a:r>
              <a:rPr lang="en-US" dirty="0" smtClean="0"/>
              <a:t> his class </a:t>
            </a:r>
            <a:endParaRPr lang="en-US" dirty="0"/>
          </a:p>
        </p:txBody>
      </p:sp>
      <p:pic>
        <p:nvPicPr>
          <p:cNvPr id="4" name="Picture 3" descr="vlcsnap-127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699" y="1936914"/>
            <a:ext cx="4129991" cy="2819513"/>
          </a:xfrm>
          <a:prstGeom prst="rect">
            <a:avLst/>
          </a:prstGeom>
        </p:spPr>
      </p:pic>
    </p:spTree>
    <p:extLst>
      <p:ext uri="{BB962C8B-B14F-4D97-AF65-F5344CB8AC3E}">
        <p14:creationId xmlns:p14="http://schemas.microsoft.com/office/powerpoint/2010/main" val="39949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Soft Eyes </a:t>
            </a:r>
            <a:endParaRPr lang="en-US" b="1" i="1" dirty="0"/>
          </a:p>
        </p:txBody>
      </p:sp>
      <p:sp>
        <p:nvSpPr>
          <p:cNvPr id="3" name="Content Placeholder 2"/>
          <p:cNvSpPr>
            <a:spLocks noGrp="1"/>
          </p:cNvSpPr>
          <p:nvPr>
            <p:ph idx="1"/>
          </p:nvPr>
        </p:nvSpPr>
        <p:spPr/>
        <p:txBody>
          <a:bodyPr/>
          <a:lstStyle/>
          <a:p>
            <a:r>
              <a:rPr lang="en-US" dirty="0" smtClean="0"/>
              <a:t>Multi-Sited Ethnography</a:t>
            </a:r>
          </a:p>
          <a:p>
            <a:r>
              <a:rPr lang="en-US" dirty="0" smtClean="0"/>
              <a:t>Gives greater breadth and scope to the discipline (or story)</a:t>
            </a:r>
          </a:p>
          <a:p>
            <a:r>
              <a:rPr lang="en-US" dirty="0" smtClean="0"/>
              <a:t>As opposed to the unique, single sited, perspective</a:t>
            </a:r>
          </a:p>
          <a:p>
            <a:r>
              <a:rPr lang="en-US" dirty="0" smtClean="0"/>
              <a:t>Takes multiple forms of information about an interconnected whole situation and its contexts of significance </a:t>
            </a:r>
            <a:endParaRPr lang="en-US" dirty="0"/>
          </a:p>
        </p:txBody>
      </p:sp>
    </p:spTree>
    <p:extLst>
      <p:ext uri="{BB962C8B-B14F-4D97-AF65-F5344CB8AC3E}">
        <p14:creationId xmlns:p14="http://schemas.microsoft.com/office/powerpoint/2010/main" val="156702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Soft Eyes are a Liability </a:t>
            </a:r>
            <a:endParaRPr lang="en-US" b="1" i="1" dirty="0"/>
          </a:p>
        </p:txBody>
      </p:sp>
      <p:sp>
        <p:nvSpPr>
          <p:cNvPr id="3" name="Content Placeholder 2"/>
          <p:cNvSpPr>
            <a:spLocks noGrp="1"/>
          </p:cNvSpPr>
          <p:nvPr>
            <p:ph idx="1"/>
          </p:nvPr>
        </p:nvSpPr>
        <p:spPr>
          <a:xfrm>
            <a:off x="838200" y="1666846"/>
            <a:ext cx="5034295" cy="4996542"/>
          </a:xfrm>
        </p:spPr>
        <p:txBody>
          <a:bodyPr>
            <a:normAutofit fontScale="70000" lnSpcReduction="20000"/>
          </a:bodyPr>
          <a:lstStyle/>
          <a:p>
            <a:r>
              <a:rPr lang="en-US" dirty="0" smtClean="0"/>
              <a:t>The little bit of softness required to observe without reacting with defensive violence is a useless skill in the world of the students in </a:t>
            </a:r>
            <a:r>
              <a:rPr lang="en-US" dirty="0" err="1" smtClean="0"/>
              <a:t>Prez’s</a:t>
            </a:r>
            <a:r>
              <a:rPr lang="en-US" dirty="0" smtClean="0"/>
              <a:t> class.</a:t>
            </a:r>
          </a:p>
          <a:p>
            <a:endParaRPr lang="en-US" dirty="0" smtClean="0"/>
          </a:p>
          <a:p>
            <a:r>
              <a:rPr lang="en-US" dirty="0" err="1" smtClean="0"/>
              <a:t>Kima</a:t>
            </a:r>
            <a:r>
              <a:rPr lang="en-US" dirty="0" smtClean="0"/>
              <a:t> can risk a gamble on softness</a:t>
            </a:r>
          </a:p>
          <a:p>
            <a:endParaRPr lang="en-US" dirty="0" smtClean="0"/>
          </a:p>
          <a:p>
            <a:r>
              <a:rPr lang="en-US" dirty="0" smtClean="0"/>
              <a:t>Throughout the many seasons of The Wire, anyone from The Corner is in danger when they exhibit “softness”</a:t>
            </a:r>
          </a:p>
          <a:p>
            <a:endParaRPr lang="en-US" dirty="0" smtClean="0"/>
          </a:p>
          <a:p>
            <a:r>
              <a:rPr lang="en-US" dirty="0" smtClean="0"/>
              <a:t>These characters have to put on blinders to the suffering of others or become victims themselves </a:t>
            </a:r>
          </a:p>
          <a:p>
            <a:endParaRPr lang="en-US" dirty="0" smtClean="0"/>
          </a:p>
          <a:p>
            <a:r>
              <a:rPr lang="en-US" dirty="0" smtClean="0"/>
              <a:t>A character like </a:t>
            </a:r>
            <a:r>
              <a:rPr lang="en-US" dirty="0" err="1" smtClean="0"/>
              <a:t>Dukie</a:t>
            </a:r>
            <a:r>
              <a:rPr lang="en-US" dirty="0" smtClean="0"/>
              <a:t> is not able to harden himself like Michael </a:t>
            </a:r>
            <a:endParaRPr lang="en-US" dirty="0"/>
          </a:p>
        </p:txBody>
      </p:sp>
      <p:pic>
        <p:nvPicPr>
          <p:cNvPr id="4" name="Picture 3" descr="the-wire-2006090800335959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495" y="1666846"/>
            <a:ext cx="4622418" cy="2873938"/>
          </a:xfrm>
          <a:prstGeom prst="rect">
            <a:avLst/>
          </a:prstGeom>
        </p:spPr>
      </p:pic>
    </p:spTree>
    <p:extLst>
      <p:ext uri="{BB962C8B-B14F-4D97-AF65-F5344CB8AC3E}">
        <p14:creationId xmlns:p14="http://schemas.microsoft.com/office/powerpoint/2010/main" val="81757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73629" y="2013858"/>
            <a:ext cx="4386943" cy="4373563"/>
          </a:xfrm>
        </p:spPr>
        <p:txBody>
          <a:bodyPr>
            <a:normAutofit lnSpcReduction="10000"/>
          </a:bodyPr>
          <a:lstStyle/>
          <a:p>
            <a:r>
              <a:rPr lang="en-US" dirty="0" smtClean="0"/>
              <a:t>Soft eyes can make </a:t>
            </a:r>
            <a:r>
              <a:rPr lang="en-US" dirty="0" err="1" smtClean="0"/>
              <a:t>Kima</a:t>
            </a:r>
            <a:r>
              <a:rPr lang="en-US" dirty="0" smtClean="0"/>
              <a:t> a better cop and </a:t>
            </a:r>
            <a:r>
              <a:rPr lang="en-US" dirty="0" err="1" smtClean="0"/>
              <a:t>Prez</a:t>
            </a:r>
            <a:r>
              <a:rPr lang="en-US" dirty="0" smtClean="0"/>
              <a:t> a better teacher, but they are a liability for someone like </a:t>
            </a:r>
            <a:r>
              <a:rPr lang="en-US" dirty="0" err="1" smtClean="0"/>
              <a:t>Dukie</a:t>
            </a:r>
            <a:r>
              <a:rPr lang="en-US" dirty="0" smtClean="0"/>
              <a:t> </a:t>
            </a:r>
          </a:p>
          <a:p>
            <a:r>
              <a:rPr lang="en-US" dirty="0" smtClean="0"/>
              <a:t>How does </a:t>
            </a:r>
            <a:r>
              <a:rPr lang="en-US" dirty="0" err="1" smtClean="0"/>
              <a:t>Dukie</a:t>
            </a:r>
            <a:r>
              <a:rPr lang="en-US" dirty="0" smtClean="0"/>
              <a:t> get from where he is, to somewhere else?</a:t>
            </a:r>
          </a:p>
          <a:p>
            <a:r>
              <a:rPr lang="en-US" dirty="0" smtClean="0"/>
              <a:t>Soft eyes are a privilege for people who have more options</a:t>
            </a:r>
          </a:p>
          <a:p>
            <a:pPr marL="0" indent="0">
              <a:buNone/>
            </a:pPr>
            <a:endParaRPr lang="en-US" dirty="0"/>
          </a:p>
        </p:txBody>
      </p:sp>
      <p:pic>
        <p:nvPicPr>
          <p:cNvPr id="2" name="Picture 1"/>
          <p:cNvPicPr>
            <a:picLocks noChangeAspect="1"/>
          </p:cNvPicPr>
          <p:nvPr/>
        </p:nvPicPr>
        <p:blipFill>
          <a:blip r:embed="rId2"/>
          <a:stretch>
            <a:fillRect/>
          </a:stretch>
        </p:blipFill>
        <p:spPr>
          <a:xfrm>
            <a:off x="5823857" y="2013858"/>
            <a:ext cx="4724400" cy="3543300"/>
          </a:xfrm>
          <a:prstGeom prst="rect">
            <a:avLst/>
          </a:prstGeom>
        </p:spPr>
      </p:pic>
    </p:spTree>
    <p:extLst>
      <p:ext uri="{BB962C8B-B14F-4D97-AF65-F5344CB8AC3E}">
        <p14:creationId xmlns:p14="http://schemas.microsoft.com/office/powerpoint/2010/main" val="149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6043" y="468037"/>
            <a:ext cx="5894613" cy="4414410"/>
          </a:xfrm>
          <a:prstGeom prst="rect">
            <a:avLst/>
          </a:prstGeom>
        </p:spPr>
      </p:pic>
      <p:sp>
        <p:nvSpPr>
          <p:cNvPr id="4" name="TextBox 3"/>
          <p:cNvSpPr txBox="1"/>
          <p:nvPr/>
        </p:nvSpPr>
        <p:spPr>
          <a:xfrm>
            <a:off x="996043" y="4882447"/>
            <a:ext cx="6270172" cy="923330"/>
          </a:xfrm>
          <a:prstGeom prst="rect">
            <a:avLst/>
          </a:prstGeom>
          <a:noFill/>
        </p:spPr>
        <p:txBody>
          <a:bodyPr wrap="square" rtlCol="0">
            <a:spAutoFit/>
          </a:bodyPr>
          <a:lstStyle/>
          <a:p>
            <a:r>
              <a:rPr lang="en-US" dirty="0" smtClean="0"/>
              <a:t>Soft are only available to those who with a future stake in the culture in which they live, to those more fortunate beings who do not have to harden themselves to merely survive </a:t>
            </a:r>
            <a:endParaRPr lang="en-US" dirty="0"/>
          </a:p>
        </p:txBody>
      </p:sp>
    </p:spTree>
    <p:extLst>
      <p:ext uri="{BB962C8B-B14F-4D97-AF65-F5344CB8AC3E}">
        <p14:creationId xmlns:p14="http://schemas.microsoft.com/office/powerpoint/2010/main" val="3316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Namond</a:t>
            </a:r>
            <a:r>
              <a:rPr lang="en-US" dirty="0" smtClean="0"/>
              <a:t> </a:t>
            </a:r>
            <a:endParaRPr lang="en-US" dirty="0"/>
          </a:p>
        </p:txBody>
      </p:sp>
      <p:sp>
        <p:nvSpPr>
          <p:cNvPr id="3" name="Content Placeholder 2"/>
          <p:cNvSpPr>
            <a:spLocks noGrp="1"/>
          </p:cNvSpPr>
          <p:nvPr>
            <p:ph idx="1"/>
          </p:nvPr>
        </p:nvSpPr>
        <p:spPr>
          <a:xfrm>
            <a:off x="838200" y="1303111"/>
            <a:ext cx="5056414" cy="4134304"/>
          </a:xfrm>
        </p:spPr>
        <p:txBody>
          <a:bodyPr/>
          <a:lstStyle/>
          <a:p>
            <a:r>
              <a:rPr lang="en-US" dirty="0" smtClean="0"/>
              <a:t>Doesn’t want to deal drugs</a:t>
            </a:r>
          </a:p>
          <a:p>
            <a:r>
              <a:rPr lang="en-US" dirty="0" smtClean="0"/>
              <a:t>Can’t be hard like Michael</a:t>
            </a:r>
          </a:p>
          <a:p>
            <a:r>
              <a:rPr lang="en-US" dirty="0" smtClean="0"/>
              <a:t>Takes his pent up frustrations out on </a:t>
            </a:r>
            <a:r>
              <a:rPr lang="en-US" dirty="0" err="1" smtClean="0"/>
              <a:t>Dukie</a:t>
            </a:r>
            <a:r>
              <a:rPr lang="en-US" dirty="0" smtClean="0"/>
              <a:t> </a:t>
            </a:r>
          </a:p>
          <a:p>
            <a:r>
              <a:rPr lang="en-US" dirty="0" smtClean="0"/>
              <a:t>His mom gives him no other opportunity</a:t>
            </a:r>
            <a:endParaRPr lang="en-US" dirty="0"/>
          </a:p>
        </p:txBody>
      </p:sp>
      <p:pic>
        <p:nvPicPr>
          <p:cNvPr id="5" name="Picture 4"/>
          <p:cNvPicPr>
            <a:picLocks noChangeAspect="1"/>
          </p:cNvPicPr>
          <p:nvPr/>
        </p:nvPicPr>
        <p:blipFill>
          <a:blip r:embed="rId2"/>
          <a:stretch>
            <a:fillRect/>
          </a:stretch>
        </p:blipFill>
        <p:spPr>
          <a:xfrm>
            <a:off x="6096000" y="365125"/>
            <a:ext cx="4649837" cy="5758089"/>
          </a:xfrm>
          <a:prstGeom prst="rect">
            <a:avLst/>
          </a:prstGeom>
        </p:spPr>
      </p:pic>
    </p:spTree>
    <p:extLst>
      <p:ext uri="{BB962C8B-B14F-4D97-AF65-F5344CB8AC3E}">
        <p14:creationId xmlns:p14="http://schemas.microsoft.com/office/powerpoint/2010/main" val="97960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584729"/>
            <a:ext cx="6092826" cy="5550959"/>
          </a:xfrm>
        </p:spPr>
        <p:txBody>
          <a:bodyPr>
            <a:normAutofit fontScale="85000" lnSpcReduction="20000"/>
          </a:bodyPr>
          <a:lstStyle/>
          <a:p>
            <a:r>
              <a:rPr lang="en-US" dirty="0" smtClean="0"/>
              <a:t>Generic School Melodrama </a:t>
            </a:r>
          </a:p>
          <a:p>
            <a:endParaRPr lang="en-US" dirty="0" smtClean="0"/>
          </a:p>
          <a:p>
            <a:r>
              <a:rPr lang="en-US" dirty="0" smtClean="0"/>
              <a:t>The Wire, Season 4 turns it on its head by allowing “The Corner” students the opportunity to teach the teachers</a:t>
            </a:r>
          </a:p>
          <a:p>
            <a:endParaRPr lang="en-US" dirty="0" smtClean="0"/>
          </a:p>
          <a:p>
            <a:r>
              <a:rPr lang="en-US" dirty="0" smtClean="0"/>
              <a:t>The cliché: An enlightened teacher who succeeds at teaching and breaks through defensive hardness to enlighten the kids </a:t>
            </a:r>
          </a:p>
          <a:p>
            <a:endParaRPr lang="en-US" dirty="0" smtClean="0"/>
          </a:p>
          <a:p>
            <a:r>
              <a:rPr lang="en-US" dirty="0" smtClean="0"/>
              <a:t>A different viewpoint:  </a:t>
            </a:r>
            <a:r>
              <a:rPr lang="en-US" i="1" dirty="0" smtClean="0"/>
              <a:t>The Wire </a:t>
            </a:r>
            <a:r>
              <a:rPr lang="en-US" dirty="0" smtClean="0"/>
              <a:t>focuses on moral legibility on the institutional level </a:t>
            </a:r>
          </a:p>
          <a:p>
            <a:endParaRPr lang="en-US" dirty="0" smtClean="0"/>
          </a:p>
          <a:p>
            <a:r>
              <a:rPr lang="en-US" dirty="0" smtClean="0"/>
              <a:t>Personal goodness can’t trump institutional failure</a:t>
            </a:r>
          </a:p>
          <a:p>
            <a:pPr marL="0" indent="0">
              <a:buNone/>
            </a:pPr>
            <a:r>
              <a:rPr lang="en-US" dirty="0" smtClean="0"/>
              <a:t> </a:t>
            </a:r>
            <a:endParaRPr lang="en-US" dirty="0"/>
          </a:p>
        </p:txBody>
      </p:sp>
      <p:pic>
        <p:nvPicPr>
          <p:cNvPr id="4" name="Picture 3" descr="dangerdang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929" y="584729"/>
            <a:ext cx="3561477" cy="5180331"/>
          </a:xfrm>
          <a:prstGeom prst="rect">
            <a:avLst/>
          </a:prstGeom>
        </p:spPr>
      </p:pic>
    </p:spTree>
    <p:extLst>
      <p:ext uri="{BB962C8B-B14F-4D97-AF65-F5344CB8AC3E}">
        <p14:creationId xmlns:p14="http://schemas.microsoft.com/office/powerpoint/2010/main" val="149915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2367" y="3604522"/>
            <a:ext cx="11418890" cy="6506955"/>
          </a:xfrm>
        </p:spPr>
        <p:txBody>
          <a:bodyPr/>
          <a:lstStyle/>
          <a:p>
            <a:r>
              <a:rPr lang="en-US" dirty="0" smtClean="0"/>
              <a:t>Surveillance, on </a:t>
            </a:r>
            <a:r>
              <a:rPr lang="en-US" i="1" dirty="0" smtClean="0"/>
              <a:t>The Wire </a:t>
            </a:r>
            <a:r>
              <a:rPr lang="en-US" dirty="0" smtClean="0"/>
              <a:t>is quite often useless</a:t>
            </a:r>
          </a:p>
          <a:p>
            <a:endParaRPr lang="en-US" dirty="0" smtClean="0"/>
          </a:p>
          <a:p>
            <a:r>
              <a:rPr lang="en-US" dirty="0" smtClean="0"/>
              <a:t>Soft Eyes are better ways to gain knowledge, but are unavailable or unadvisable to people who have to survive on the street </a:t>
            </a:r>
          </a:p>
          <a:p>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272367" y="197646"/>
            <a:ext cx="5458962" cy="3409154"/>
          </a:xfrm>
          <a:prstGeom prst="rect">
            <a:avLst/>
          </a:prstGeom>
        </p:spPr>
      </p:pic>
    </p:spTree>
    <p:extLst>
      <p:ext uri="{BB962C8B-B14F-4D97-AF65-F5344CB8AC3E}">
        <p14:creationId xmlns:p14="http://schemas.microsoft.com/office/powerpoint/2010/main" val="2508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643" y="4131129"/>
            <a:ext cx="11654972" cy="2290478"/>
          </a:xfrm>
        </p:spPr>
        <p:txBody>
          <a:bodyPr>
            <a:normAutofit fontScale="92500" lnSpcReduction="20000"/>
          </a:bodyPr>
          <a:lstStyle/>
          <a:p>
            <a:r>
              <a:rPr lang="en-US" sz="3200" dirty="0">
                <a:latin typeface="Times New Roman" charset="0"/>
                <a:ea typeface="Times New Roman" charset="0"/>
                <a:cs typeface="Times New Roman" charset="0"/>
              </a:rPr>
              <a:t>We should also appreciate it when it evolves into something </a:t>
            </a:r>
            <a:r>
              <a:rPr lang="en-US" sz="3200" dirty="0" smtClean="0">
                <a:latin typeface="Times New Roman" charset="0"/>
                <a:ea typeface="Times New Roman" charset="0"/>
                <a:cs typeface="Times New Roman" charset="0"/>
              </a:rPr>
              <a:t>new</a:t>
            </a:r>
            <a:br>
              <a:rPr lang="en-US" sz="3200" dirty="0" smtClean="0">
                <a:latin typeface="Times New Roman" charset="0"/>
                <a:ea typeface="Times New Roman" charset="0"/>
                <a:cs typeface="Times New Roman" charset="0"/>
              </a:rPr>
            </a:br>
            <a:r>
              <a:rPr lang="en-US" sz="3200" dirty="0" smtClean="0">
                <a:latin typeface="Times New Roman" charset="0"/>
                <a:ea typeface="Times New Roman" charset="0"/>
                <a:cs typeface="Times New Roman" charset="0"/>
              </a:rPr>
              <a:t> </a:t>
            </a:r>
            <a:r>
              <a:rPr lang="en-US" sz="3200" dirty="0">
                <a:latin typeface="Times New Roman" charset="0"/>
                <a:ea typeface="Times New Roman" charset="0"/>
                <a:cs typeface="Times New Roman" charset="0"/>
              </a:rPr>
              <a:t>(As in the case of </a:t>
            </a:r>
            <a:r>
              <a:rPr lang="en-US" sz="3200" i="1" dirty="0">
                <a:latin typeface="Times New Roman" charset="0"/>
                <a:ea typeface="Times New Roman" charset="0"/>
                <a:cs typeface="Times New Roman" charset="0"/>
              </a:rPr>
              <a:t>The Wire</a:t>
            </a:r>
            <a:r>
              <a:rPr lang="en-US" sz="3200" dirty="0" smtClean="0">
                <a:latin typeface="Times New Roman" charset="0"/>
                <a:ea typeface="Times New Roman" charset="0"/>
                <a:cs typeface="Times New Roman" charset="0"/>
              </a:rPr>
              <a:t>)</a:t>
            </a:r>
            <a:endParaRPr lang="en-US" sz="3200" dirty="0">
              <a:latin typeface="Times New Roman" charset="0"/>
              <a:ea typeface="Times New Roman" charset="0"/>
              <a:cs typeface="Times New Roman" charset="0"/>
            </a:endParaRPr>
          </a:p>
          <a:p>
            <a:r>
              <a:rPr lang="en-US" sz="3200" dirty="0">
                <a:latin typeface="Times New Roman" charset="0"/>
                <a:ea typeface="Times New Roman" charset="0"/>
                <a:cs typeface="Times New Roman" charset="0"/>
              </a:rPr>
              <a:t>It can be a tool with which mass culture makes a case for some kind of justice (not just a way of forming simplistic views of good and evil—sufferer and villain) </a:t>
            </a:r>
          </a:p>
          <a:p>
            <a:r>
              <a:rPr lang="en-US" sz="3200" dirty="0">
                <a:latin typeface="Times New Roman" charset="0"/>
                <a:ea typeface="Times New Roman" charset="0"/>
                <a:cs typeface="Times New Roman" charset="0"/>
              </a:rPr>
              <a:t>Validates aspirations of a liberal democracy in a neo-liberal era </a:t>
            </a:r>
          </a:p>
          <a:p>
            <a:pPr marL="0" indent="0">
              <a:buNone/>
            </a:pPr>
            <a:endParaRPr lang="en-US" dirty="0"/>
          </a:p>
        </p:txBody>
      </p:sp>
      <p:pic>
        <p:nvPicPr>
          <p:cNvPr id="2" name="Picture 1"/>
          <p:cNvPicPr>
            <a:picLocks noChangeAspect="1"/>
          </p:cNvPicPr>
          <p:nvPr/>
        </p:nvPicPr>
        <p:blipFill>
          <a:blip r:embed="rId2"/>
          <a:stretch>
            <a:fillRect/>
          </a:stretch>
        </p:blipFill>
        <p:spPr>
          <a:xfrm>
            <a:off x="335643" y="0"/>
            <a:ext cx="6211483" cy="4131129"/>
          </a:xfrm>
          <a:prstGeom prst="rect">
            <a:avLst/>
          </a:prstGeom>
        </p:spPr>
      </p:pic>
    </p:spTree>
    <p:extLst>
      <p:ext uri="{BB962C8B-B14F-4D97-AF65-F5344CB8AC3E}">
        <p14:creationId xmlns:p14="http://schemas.microsoft.com/office/powerpoint/2010/main" val="65585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08614"/>
            <a:ext cx="10482943" cy="2308324"/>
          </a:xfrm>
          <a:prstGeom prst="rect">
            <a:avLst/>
          </a:prstGeom>
        </p:spPr>
        <p:txBody>
          <a:bodyPr wrap="square">
            <a:spAutoFit/>
          </a:bodyPr>
          <a:lstStyle/>
          <a:p>
            <a:pPr marL="285750" indent="-285750">
              <a:buFont typeface="Arial" charset="0"/>
              <a:buChar char="•"/>
            </a:pPr>
            <a:r>
              <a:rPr lang="en-US" dirty="0"/>
              <a:t>Soft Eyes on the part of the educators and not the hard eyes of surveillance, offer the students in the special class a safe place for the moment </a:t>
            </a:r>
            <a:endParaRPr lang="en-US" dirty="0" smtClean="0"/>
          </a:p>
          <a:p>
            <a:pPr marL="285750" indent="-285750">
              <a:buFont typeface="Arial" charset="0"/>
              <a:buChar char="•"/>
            </a:pPr>
            <a:endParaRPr lang="en-US" dirty="0"/>
          </a:p>
          <a:p>
            <a:pPr marL="285750" indent="-285750">
              <a:buFont typeface="Arial" charset="0"/>
              <a:buChar char="•"/>
            </a:pPr>
            <a:r>
              <a:rPr lang="en-US" dirty="0" smtClean="0"/>
              <a:t>Offers supervision rather than surveillance </a:t>
            </a:r>
            <a:endParaRPr lang="en-US" dirty="0"/>
          </a:p>
          <a:p>
            <a:pPr marL="285750" indent="-285750">
              <a:buFont typeface="Arial" charset="0"/>
              <a:buChar char="•"/>
            </a:pPr>
            <a:endParaRPr lang="en-US" dirty="0"/>
          </a:p>
          <a:p>
            <a:pPr marL="285750" indent="-285750">
              <a:buFont typeface="Arial" charset="0"/>
              <a:buChar char="•"/>
            </a:pPr>
            <a:r>
              <a:rPr lang="en-US" dirty="0"/>
              <a:t>Those who run the program are accused of “tracking”</a:t>
            </a:r>
          </a:p>
          <a:p>
            <a:pPr marL="285750" indent="-285750">
              <a:buFont typeface="Arial" charset="0"/>
              <a:buChar char="•"/>
            </a:pPr>
            <a:endParaRPr lang="en-US" dirty="0"/>
          </a:p>
          <a:p>
            <a:pPr marL="285750" indent="-285750">
              <a:buFont typeface="Arial" charset="0"/>
              <a:buChar char="•"/>
            </a:pPr>
            <a:r>
              <a:rPr lang="en-US" dirty="0"/>
              <a:t>The accusation of “tracking” is based on the false assumption of an otherwise equal society </a:t>
            </a:r>
          </a:p>
        </p:txBody>
      </p:sp>
      <p:pic>
        <p:nvPicPr>
          <p:cNvPr id="3" name="Picture 2"/>
          <p:cNvPicPr>
            <a:picLocks noChangeAspect="1"/>
          </p:cNvPicPr>
          <p:nvPr/>
        </p:nvPicPr>
        <p:blipFill>
          <a:blip r:embed="rId2"/>
          <a:stretch>
            <a:fillRect/>
          </a:stretch>
        </p:blipFill>
        <p:spPr>
          <a:xfrm>
            <a:off x="121557" y="302169"/>
            <a:ext cx="5299529" cy="3306445"/>
          </a:xfrm>
          <a:prstGeom prst="rect">
            <a:avLst/>
          </a:prstGeom>
        </p:spPr>
      </p:pic>
    </p:spTree>
    <p:extLst>
      <p:ext uri="{BB962C8B-B14F-4D97-AF65-F5344CB8AC3E}">
        <p14:creationId xmlns:p14="http://schemas.microsoft.com/office/powerpoint/2010/main" val="3794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dissolv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88979" y="530622"/>
            <a:ext cx="7948613" cy="6034088"/>
          </a:xfrm>
        </p:spPr>
        <p:txBody>
          <a:bodyPr>
            <a:normAutofit fontScale="92500"/>
          </a:bodyPr>
          <a:lstStyle/>
          <a:p>
            <a:r>
              <a:rPr lang="en-US" dirty="0" smtClean="0"/>
              <a:t>The spy melodrama and the school melodrama are both rewritten by </a:t>
            </a:r>
            <a:r>
              <a:rPr lang="en-US" i="1" dirty="0" smtClean="0"/>
              <a:t>The Wire </a:t>
            </a:r>
          </a:p>
          <a:p>
            <a:endParaRPr lang="en-US" dirty="0" smtClean="0"/>
          </a:p>
          <a:p>
            <a:r>
              <a:rPr lang="en-US" dirty="0" smtClean="0"/>
              <a:t>One is about surveillance as a tool to protect “the good”</a:t>
            </a:r>
          </a:p>
          <a:p>
            <a:endParaRPr lang="en-US" dirty="0" smtClean="0"/>
          </a:p>
          <a:p>
            <a:r>
              <a:rPr lang="en-US" dirty="0" smtClean="0"/>
              <a:t>The other argues that the value of “softness” (liberal, democratic values) is a good that can be taught </a:t>
            </a:r>
          </a:p>
          <a:p>
            <a:endParaRPr lang="en-US" dirty="0" smtClean="0"/>
          </a:p>
          <a:p>
            <a:r>
              <a:rPr lang="en-US" i="1" dirty="0" smtClean="0"/>
              <a:t>The Wire </a:t>
            </a:r>
            <a:r>
              <a:rPr lang="en-US" dirty="0" smtClean="0"/>
              <a:t>teaches that surveillance and teaching can’t overcome larger systems of inequality </a:t>
            </a:r>
          </a:p>
          <a:p>
            <a:endParaRPr lang="en-US" dirty="0" smtClean="0"/>
          </a:p>
          <a:p>
            <a:r>
              <a:rPr lang="en-US" dirty="0" smtClean="0"/>
              <a:t>The show brings the two genres together and explores the limitations of both </a:t>
            </a:r>
          </a:p>
          <a:p>
            <a:endParaRPr lang="en-US" dirty="0"/>
          </a:p>
        </p:txBody>
      </p:sp>
    </p:spTree>
    <p:extLst>
      <p:ext uri="{BB962C8B-B14F-4D97-AF65-F5344CB8AC3E}">
        <p14:creationId xmlns:p14="http://schemas.microsoft.com/office/powerpoint/2010/main" val="13726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4829184"/>
            <a:ext cx="9503229" cy="4373563"/>
          </a:xfrm>
        </p:spPr>
        <p:txBody>
          <a:bodyPr/>
          <a:lstStyle/>
          <a:p>
            <a:r>
              <a:rPr lang="en-US" dirty="0" smtClean="0"/>
              <a:t>Surveillance is not the key to better policing and magical teaching is not the solution to </a:t>
            </a:r>
            <a:r>
              <a:rPr lang="en-US" smtClean="0"/>
              <a:t>better schools</a:t>
            </a:r>
            <a:endParaRPr lang="en-US" dirty="0" smtClean="0"/>
          </a:p>
          <a:p>
            <a:r>
              <a:rPr lang="en-US" dirty="0" smtClean="0"/>
              <a:t>Supervision vs. Surveillance </a:t>
            </a:r>
          </a:p>
          <a:p>
            <a:endParaRPr lang="en-US" dirty="0"/>
          </a:p>
        </p:txBody>
      </p:sp>
      <p:pic>
        <p:nvPicPr>
          <p:cNvPr id="2" name="Picture 1"/>
          <p:cNvPicPr>
            <a:picLocks noChangeAspect="1"/>
          </p:cNvPicPr>
          <p:nvPr/>
        </p:nvPicPr>
        <p:blipFill>
          <a:blip r:embed="rId2"/>
          <a:stretch>
            <a:fillRect/>
          </a:stretch>
        </p:blipFill>
        <p:spPr>
          <a:xfrm>
            <a:off x="116113" y="0"/>
            <a:ext cx="8814715" cy="4829184"/>
          </a:xfrm>
          <a:prstGeom prst="rect">
            <a:avLst/>
          </a:prstGeom>
        </p:spPr>
      </p:pic>
    </p:spTree>
    <p:extLst>
      <p:ext uri="{BB962C8B-B14F-4D97-AF65-F5344CB8AC3E}">
        <p14:creationId xmlns:p14="http://schemas.microsoft.com/office/powerpoint/2010/main" val="31832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1" y="895351"/>
            <a:ext cx="5135563" cy="5230813"/>
          </a:xfrm>
        </p:spPr>
        <p:txBody>
          <a:bodyPr>
            <a:normAutofit fontScale="85000" lnSpcReduction="20000"/>
          </a:bodyPr>
          <a:lstStyle/>
          <a:p>
            <a:r>
              <a:rPr lang="en-US" dirty="0" smtClean="0"/>
              <a:t>Many academics have admitted that The Wire is more than pedagogically defensible—it has the ability to teach as effectively as many educators can </a:t>
            </a:r>
          </a:p>
          <a:p>
            <a:endParaRPr lang="en-US" dirty="0" smtClean="0"/>
          </a:p>
          <a:p>
            <a:r>
              <a:rPr lang="en-US" dirty="0" smtClean="0"/>
              <a:t>It turns the school melodrama into an extraordinary one through its breadth and depth (over time) </a:t>
            </a:r>
          </a:p>
          <a:p>
            <a:endParaRPr lang="en-US" dirty="0" smtClean="0"/>
          </a:p>
          <a:p>
            <a:r>
              <a:rPr lang="en-US" i="1" dirty="0" smtClean="0"/>
              <a:t>The Wire </a:t>
            </a:r>
            <a:r>
              <a:rPr lang="en-US" dirty="0" smtClean="0"/>
              <a:t>doesn’t focus on the liberal righteousness of the teachers—like other inner-city school melodramas </a:t>
            </a:r>
          </a:p>
          <a:p>
            <a:endParaRPr lang="en-US" dirty="0" smtClean="0"/>
          </a:p>
          <a:p>
            <a:r>
              <a:rPr lang="en-US" dirty="0" smtClean="0"/>
              <a:t>It focuses instead on better opportunity for all  (by presenting the lack of it in our current state) </a:t>
            </a:r>
          </a:p>
          <a:p>
            <a:endParaRPr lang="en-US" dirty="0"/>
          </a:p>
        </p:txBody>
      </p:sp>
      <p:pic>
        <p:nvPicPr>
          <p:cNvPr id="4" name="Picture 3" descr="TheWir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661" y="1069237"/>
            <a:ext cx="3810000" cy="2374900"/>
          </a:xfrm>
          <a:prstGeom prst="rect">
            <a:avLst/>
          </a:prstGeom>
        </p:spPr>
      </p:pic>
    </p:spTree>
    <p:extLst>
      <p:ext uri="{BB962C8B-B14F-4D97-AF65-F5344CB8AC3E}">
        <p14:creationId xmlns:p14="http://schemas.microsoft.com/office/powerpoint/2010/main" val="198723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6180" y="4636726"/>
            <a:ext cx="7620000" cy="4800600"/>
          </a:xfrm>
        </p:spPr>
        <p:txBody>
          <a:bodyPr/>
          <a:lstStyle/>
          <a:p>
            <a:pPr marL="0" indent="0">
              <a:buNone/>
            </a:pPr>
            <a:r>
              <a:rPr lang="en-US" i="1" dirty="0" smtClean="0">
                <a:latin typeface="Times"/>
                <a:cs typeface="Times"/>
              </a:rPr>
              <a:t>Ultimately</a:t>
            </a:r>
            <a:r>
              <a:rPr lang="en-US" i="1" dirty="0">
                <a:latin typeface="Times"/>
                <a:cs typeface="Times"/>
              </a:rPr>
              <a:t>, The Wire is about individuals grappling with inherently corrupt institutions who, at best, may claim small victories. </a:t>
            </a:r>
          </a:p>
        </p:txBody>
      </p:sp>
      <p:pic>
        <p:nvPicPr>
          <p:cNvPr id="4" name="Picture 3"/>
          <p:cNvPicPr>
            <a:picLocks noChangeAspect="1"/>
          </p:cNvPicPr>
          <p:nvPr/>
        </p:nvPicPr>
        <p:blipFill>
          <a:blip r:embed="rId2"/>
          <a:stretch>
            <a:fillRect/>
          </a:stretch>
        </p:blipFill>
        <p:spPr>
          <a:xfrm>
            <a:off x="1786180" y="0"/>
            <a:ext cx="8128000" cy="4572000"/>
          </a:xfrm>
          <a:prstGeom prst="rect">
            <a:avLst/>
          </a:prstGeom>
        </p:spPr>
      </p:pic>
    </p:spTree>
    <p:extLst>
      <p:ext uri="{BB962C8B-B14F-4D97-AF65-F5344CB8AC3E}">
        <p14:creationId xmlns:p14="http://schemas.microsoft.com/office/powerpoint/2010/main" val="49698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8194" y="3638375"/>
            <a:ext cx="7620000" cy="4800600"/>
          </a:xfrm>
        </p:spPr>
        <p:txBody>
          <a:bodyPr>
            <a:normAutofit/>
          </a:bodyPr>
          <a:lstStyle/>
          <a:p>
            <a:pPr marL="0" indent="0">
              <a:buNone/>
            </a:pPr>
            <a:r>
              <a:rPr lang="en-US" sz="2400" b="1" i="1" dirty="0">
                <a:latin typeface="Times"/>
                <a:cs typeface="Times"/>
              </a:rPr>
              <a:t>None of these institutions can deeply recognize what is just and good in its own operation, despite the many individuals who try. This is the basis of the series' famous </a:t>
            </a:r>
            <a:r>
              <a:rPr lang="en-US" sz="2400" b="1" i="1" dirty="0" smtClean="0">
                <a:latin typeface="Times"/>
                <a:cs typeface="Times"/>
              </a:rPr>
              <a:t>anger </a:t>
            </a:r>
            <a:r>
              <a:rPr lang="en-US" sz="2400" b="1" i="1" dirty="0">
                <a:latin typeface="Times"/>
                <a:cs typeface="Times"/>
              </a:rPr>
              <a:t>and realism. </a:t>
            </a:r>
          </a:p>
          <a:p>
            <a:pPr marL="0" indent="0">
              <a:buNone/>
            </a:pPr>
            <a:endParaRPr lang="en-US" sz="2400" b="1" i="1" dirty="0">
              <a:latin typeface="Times"/>
              <a:cs typeface="Times"/>
            </a:endParaRPr>
          </a:p>
          <a:p>
            <a:pPr marL="0" indent="0">
              <a:buNone/>
            </a:pPr>
            <a:r>
              <a:rPr lang="en-US" sz="2400" b="1" i="1" dirty="0">
                <a:latin typeface="Times"/>
                <a:cs typeface="Times"/>
              </a:rPr>
              <a:t>Melodrama does not demand a happy ending, though Dickens</a:t>
            </a:r>
            <a:r>
              <a:rPr lang="en-US" sz="2400" b="1" i="1" dirty="0" smtClean="0">
                <a:latin typeface="Times"/>
                <a:cs typeface="Times"/>
              </a:rPr>
              <a:t>' </a:t>
            </a:r>
            <a:r>
              <a:rPr lang="en-US" sz="2400" b="1" i="1" dirty="0">
                <a:latin typeface="Times"/>
                <a:cs typeface="Times"/>
              </a:rPr>
              <a:t>readers did. It merely demands an awareness of what would be just. </a:t>
            </a:r>
          </a:p>
        </p:txBody>
      </p:sp>
      <p:pic>
        <p:nvPicPr>
          <p:cNvPr id="4" name="Picture 3"/>
          <p:cNvPicPr>
            <a:picLocks noChangeAspect="1"/>
          </p:cNvPicPr>
          <p:nvPr/>
        </p:nvPicPr>
        <p:blipFill>
          <a:blip r:embed="rId2"/>
          <a:stretch>
            <a:fillRect/>
          </a:stretch>
        </p:blipFill>
        <p:spPr>
          <a:xfrm>
            <a:off x="2178195" y="1"/>
            <a:ext cx="5245491" cy="3500923"/>
          </a:xfrm>
          <a:prstGeom prst="rect">
            <a:avLst/>
          </a:prstGeom>
        </p:spPr>
      </p:pic>
    </p:spTree>
    <p:extLst>
      <p:ext uri="{BB962C8B-B14F-4D97-AF65-F5344CB8AC3E}">
        <p14:creationId xmlns:p14="http://schemas.microsoft.com/office/powerpoint/2010/main" val="4802984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latin typeface="Times"/>
                <a:cs typeface="Times"/>
              </a:rPr>
              <a:t>Chimamanda</a:t>
            </a:r>
            <a:r>
              <a:rPr lang="en-US" b="1" i="1" dirty="0" smtClean="0">
                <a:latin typeface="Times"/>
                <a:cs typeface="Times"/>
              </a:rPr>
              <a:t> </a:t>
            </a:r>
            <a:r>
              <a:rPr lang="en-US" b="1" i="1" dirty="0" err="1" smtClean="0">
                <a:latin typeface="Times"/>
                <a:cs typeface="Times"/>
              </a:rPr>
              <a:t>Adichie</a:t>
            </a:r>
            <a:r>
              <a:rPr lang="en-US" b="1" i="1" dirty="0" smtClean="0">
                <a:latin typeface="Times"/>
                <a:cs typeface="Times"/>
              </a:rPr>
              <a:t> </a:t>
            </a:r>
            <a:endParaRPr lang="en-US" b="1" i="1" dirty="0">
              <a:latin typeface="Times"/>
              <a:cs typeface="Times"/>
            </a:endParaRPr>
          </a:p>
        </p:txBody>
      </p:sp>
      <p:sp>
        <p:nvSpPr>
          <p:cNvPr id="3" name="Content Placeholder 2"/>
          <p:cNvSpPr>
            <a:spLocks noGrp="1"/>
          </p:cNvSpPr>
          <p:nvPr>
            <p:ph idx="1"/>
          </p:nvPr>
        </p:nvSpPr>
        <p:spPr>
          <a:xfrm>
            <a:off x="838200" y="1600202"/>
            <a:ext cx="5065591" cy="4264326"/>
          </a:xfrm>
        </p:spPr>
        <p:txBody>
          <a:bodyPr/>
          <a:lstStyle/>
          <a:p>
            <a:pPr marL="0" indent="0">
              <a:buNone/>
            </a:pPr>
            <a:r>
              <a:rPr lang="en-US" b="1" i="1" dirty="0" smtClean="0">
                <a:latin typeface="Times"/>
                <a:cs typeface="Times"/>
              </a:rPr>
              <a:t>warns that if we hear only a single story about another person or country, we risk a critical misunderstanding. </a:t>
            </a:r>
          </a:p>
          <a:p>
            <a:pPr marL="0" indent="0">
              <a:buNone/>
            </a:pPr>
            <a:endParaRPr lang="en-US" b="1" i="1" dirty="0">
              <a:latin typeface="Times"/>
              <a:cs typeface="Times"/>
            </a:endParaRPr>
          </a:p>
          <a:p>
            <a:pPr marL="0" indent="0">
              <a:buNone/>
            </a:pPr>
            <a:r>
              <a:rPr lang="en-US" b="1" i="1" dirty="0" smtClean="0">
                <a:latin typeface="Times"/>
                <a:cs typeface="Times"/>
              </a:rPr>
              <a:t>This is even more apparent in the form of archaic melodrama which points to a hero’s pain and righteousness caused by a villainous other </a:t>
            </a:r>
          </a:p>
          <a:p>
            <a:endParaRPr lang="en-US" dirty="0"/>
          </a:p>
        </p:txBody>
      </p:sp>
      <p:pic>
        <p:nvPicPr>
          <p:cNvPr id="4" name="Picture 3"/>
          <p:cNvPicPr>
            <a:picLocks noChangeAspect="1"/>
          </p:cNvPicPr>
          <p:nvPr/>
        </p:nvPicPr>
        <p:blipFill>
          <a:blip r:embed="rId3"/>
          <a:stretch>
            <a:fillRect/>
          </a:stretch>
        </p:blipFill>
        <p:spPr>
          <a:xfrm>
            <a:off x="6376063" y="1600202"/>
            <a:ext cx="3954472" cy="2965854"/>
          </a:xfrm>
          <a:prstGeom prst="rect">
            <a:avLst/>
          </a:prstGeom>
        </p:spPr>
      </p:pic>
    </p:spTree>
    <p:extLst>
      <p:ext uri="{BB962C8B-B14F-4D97-AF65-F5344CB8AC3E}">
        <p14:creationId xmlns:p14="http://schemas.microsoft.com/office/powerpoint/2010/main" val="35211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is Watching Me</a:t>
            </a:r>
            <a:endParaRPr lang="en-US" dirty="0"/>
          </a:p>
        </p:txBody>
      </p:sp>
      <p:pic>
        <p:nvPicPr>
          <p:cNvPr id="4" name="Content Placeholder 3" descr="the-wire-s4-ep9_l.jpeg"/>
          <p:cNvPicPr>
            <a:picLocks noGrp="1" noChangeAspect="1"/>
          </p:cNvPicPr>
          <p:nvPr>
            <p:ph idx="1"/>
          </p:nvPr>
        </p:nvPicPr>
        <p:blipFill>
          <a:blip r:embed="rId2">
            <a:extLst>
              <a:ext uri="{28A0092B-C50C-407E-A947-70E740481C1C}">
                <a14:useLocalDpi xmlns:a14="http://schemas.microsoft.com/office/drawing/2010/main" val="0"/>
              </a:ext>
            </a:extLst>
          </a:blip>
          <a:srcRect t="14570" b="14570"/>
          <a:stretch>
            <a:fillRect/>
          </a:stretch>
        </p:blipFill>
        <p:spPr>
          <a:xfrm>
            <a:off x="838200" y="1257754"/>
            <a:ext cx="6064029" cy="3297918"/>
          </a:xfrm>
        </p:spPr>
      </p:pic>
    </p:spTree>
    <p:extLst>
      <p:ext uri="{BB962C8B-B14F-4D97-AF65-F5344CB8AC3E}">
        <p14:creationId xmlns:p14="http://schemas.microsoft.com/office/powerpoint/2010/main" val="135343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dirty="0" err="1" smtClean="0"/>
              <a:t>Panopticon</a:t>
            </a:r>
            <a:r>
              <a:rPr lang="en-US" b="1" i="1" dirty="0" smtClean="0"/>
              <a:t> </a:t>
            </a:r>
            <a:endParaRPr lang="en-US" b="1" i="1"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p:txBody>
          <a:bodyPr>
            <a:normAutofit fontScale="47500" lnSpcReduction="20000"/>
          </a:bodyPr>
          <a:lstStyle/>
          <a:p>
            <a:r>
              <a:rPr lang="en-US" sz="4400" b="1" dirty="0" smtClean="0"/>
              <a:t>Jeremy Bentham Proposal for a New and Less Expensive mode of Employing and Reforming </a:t>
            </a:r>
            <a:r>
              <a:rPr lang="en-US" sz="4400" b="1" dirty="0" smtClean="0">
                <a:solidFill>
                  <a:schemeClr val="tx1"/>
                </a:solidFill>
              </a:rPr>
              <a:t>Convicts (London, 1798)</a:t>
            </a:r>
          </a:p>
          <a:p>
            <a:endParaRPr lang="en-US" sz="4400" b="1" dirty="0" smtClean="0"/>
          </a:p>
          <a:p>
            <a:r>
              <a:rPr lang="en-US" sz="4400" b="1" dirty="0" smtClean="0"/>
              <a:t>The </a:t>
            </a:r>
            <a:r>
              <a:rPr lang="en-US" sz="4400" b="1" dirty="0" err="1" smtClean="0"/>
              <a:t>Panopticon</a:t>
            </a:r>
            <a:r>
              <a:rPr lang="en-US" sz="4400" b="1" dirty="0" smtClean="0"/>
              <a:t> ("all-seeing") was a prison. It was designed to allow round-the-clock surveillance of the inmates by their superintendent.</a:t>
            </a:r>
          </a:p>
          <a:p>
            <a:endParaRPr lang="en-US" sz="4400" b="1" dirty="0" smtClean="0"/>
          </a:p>
          <a:p>
            <a:r>
              <a:rPr lang="en-US" sz="4400" b="1" dirty="0" smtClean="0"/>
              <a:t>Michele Foucault (Discipline and Punish-1975) </a:t>
            </a:r>
          </a:p>
          <a:p>
            <a:endParaRPr lang="en-US" dirty="0"/>
          </a:p>
        </p:txBody>
      </p:sp>
      <p:pic>
        <p:nvPicPr>
          <p:cNvPr id="7" name="Picture 6" descr="9759987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188" y="987425"/>
            <a:ext cx="6241002" cy="4025446"/>
          </a:xfrm>
          <a:prstGeom prst="rect">
            <a:avLst/>
          </a:prstGeom>
        </p:spPr>
      </p:pic>
    </p:spTree>
    <p:extLst>
      <p:ext uri="{BB962C8B-B14F-4D97-AF65-F5344CB8AC3E}">
        <p14:creationId xmlns:p14="http://schemas.microsoft.com/office/powerpoint/2010/main" val="1081174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smtClean="0"/>
              <a:t>Panopticism</a:t>
            </a:r>
            <a:r>
              <a:rPr lang="en-US" dirty="0" smtClean="0"/>
              <a:t> </a:t>
            </a:r>
            <a:endParaRPr lang="en-US" dirty="0"/>
          </a:p>
        </p:txBody>
      </p:sp>
      <p:sp>
        <p:nvSpPr>
          <p:cNvPr id="5" name="Text Placeholder 4"/>
          <p:cNvSpPr>
            <a:spLocks noGrp="1"/>
          </p:cNvSpPr>
          <p:nvPr>
            <p:ph type="body" sz="half" idx="2"/>
          </p:nvPr>
        </p:nvSpPr>
        <p:spPr>
          <a:xfrm>
            <a:off x="839788" y="2057400"/>
            <a:ext cx="4898489" cy="3141133"/>
          </a:xfrm>
        </p:spPr>
        <p:txBody>
          <a:bodyPr/>
          <a:lstStyle/>
          <a:p>
            <a:r>
              <a:rPr lang="en-US" sz="4000" dirty="0" smtClean="0"/>
              <a:t> A model of internalized subjection that seemed to produce perfectly docile bodies </a:t>
            </a:r>
          </a:p>
          <a:p>
            <a:endParaRPr lang="en-US" dirty="0"/>
          </a:p>
        </p:txBody>
      </p:sp>
      <p:pic>
        <p:nvPicPr>
          <p:cNvPr id="7" name="Picture 6" descr="Panoptic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277" y="457200"/>
            <a:ext cx="5120224" cy="5644230"/>
          </a:xfrm>
          <a:prstGeom prst="rect">
            <a:avLst/>
          </a:prstGeom>
        </p:spPr>
      </p:pic>
    </p:spTree>
    <p:extLst>
      <p:ext uri="{BB962C8B-B14F-4D97-AF65-F5344CB8AC3E}">
        <p14:creationId xmlns:p14="http://schemas.microsoft.com/office/powerpoint/2010/main" val="1450956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3924</TotalTime>
  <Words>2614</Words>
  <Application>Microsoft Macintosh PowerPoint</Application>
  <PresentationFormat>Widescreen</PresentationFormat>
  <Paragraphs>234</Paragraphs>
  <Slides>33</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Calibri Light</vt:lpstr>
      <vt:lpstr>Times</vt:lpstr>
      <vt:lpstr>Times New Roman</vt:lpstr>
      <vt:lpstr>Arial</vt:lpstr>
      <vt:lpstr>Office Theme</vt:lpstr>
      <vt:lpstr>The Wire</vt:lpstr>
      <vt:lpstr>PowerPoint Presentation</vt:lpstr>
      <vt:lpstr>PowerPoint Presentation</vt:lpstr>
      <vt:lpstr>PowerPoint Presentation</vt:lpstr>
      <vt:lpstr>PowerPoint Presentation</vt:lpstr>
      <vt:lpstr>Chimamanda Adichie </vt:lpstr>
      <vt:lpstr>Everyone is Watching Me</vt:lpstr>
      <vt:lpstr>Panopticon </vt:lpstr>
      <vt:lpstr>Panopticism </vt:lpstr>
      <vt:lpstr>Panopticism and Power </vt:lpstr>
      <vt:lpstr>Surveillance and You </vt:lpstr>
      <vt:lpstr>Surveillance in Popular Culture </vt:lpstr>
      <vt:lpstr>Not so Docile Bodies </vt:lpstr>
      <vt:lpstr>Surveillance and The Wire </vt:lpstr>
      <vt:lpstr>PowerPoint Presentation</vt:lpstr>
      <vt:lpstr>PowerPoint Presentation</vt:lpstr>
      <vt:lpstr>PowerPoint Presentation</vt:lpstr>
      <vt:lpstr>Proximate Surveillance “Soft Eyes”</vt:lpstr>
      <vt:lpstr>Docile Bodies in the Classroom </vt:lpstr>
      <vt:lpstr>Opening Credits of the Show </vt:lpstr>
      <vt:lpstr>School </vt:lpstr>
      <vt:lpstr>Soft Eyes </vt:lpstr>
      <vt:lpstr>Soft Eyes </vt:lpstr>
      <vt:lpstr>Soft Eyes are a Liability </vt:lpstr>
      <vt:lpstr>PowerPoint Presentation</vt:lpstr>
      <vt:lpstr>PowerPoint Presentation</vt:lpstr>
      <vt:lpstr>Namond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Chimamanda Adichie </dc:title>
  <dc:creator>Microsoft Office User</dc:creator>
  <cp:lastModifiedBy>Microsoft Office User</cp:lastModifiedBy>
  <cp:revision>37</cp:revision>
  <dcterms:created xsi:type="dcterms:W3CDTF">2015-11-16T02:33:45Z</dcterms:created>
  <dcterms:modified xsi:type="dcterms:W3CDTF">2016-11-17T01:44:05Z</dcterms:modified>
</cp:coreProperties>
</file>