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7" r:id="rId2"/>
    <p:sldId id="258" r:id="rId3"/>
    <p:sldId id="259" r:id="rId4"/>
    <p:sldId id="260" r:id="rId5"/>
    <p:sldId id="262" r:id="rId6"/>
    <p:sldId id="263" r:id="rId7"/>
    <p:sldId id="264" r:id="rId8"/>
    <p:sldId id="265" r:id="rId9"/>
    <p:sldId id="266" r:id="rId10"/>
    <p:sldId id="261" r:id="rId11"/>
    <p:sldId id="267" r:id="rId12"/>
    <p:sldId id="268" r:id="rId13"/>
    <p:sldId id="271" r:id="rId14"/>
    <p:sldId id="272" r:id="rId15"/>
    <p:sldId id="273" r:id="rId16"/>
    <p:sldId id="269" r:id="rId17"/>
    <p:sldId id="270" r:id="rId18"/>
    <p:sldId id="27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31"/>
    <p:restoredTop sz="93016"/>
  </p:normalViewPr>
  <p:slideViewPr>
    <p:cSldViewPr snapToGrid="0" snapToObjects="1">
      <p:cViewPr varScale="1">
        <p:scale>
          <a:sx n="70" d="100"/>
          <a:sy n="70" d="100"/>
        </p:scale>
        <p:origin x="1288"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31C08A-D0FA-054E-BDC0-E47FC5280BD7}" type="datetimeFigureOut">
              <a:rPr lang="en-US" smtClean="0"/>
              <a:t>2/1/17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96EFE-5862-8542-A2F3-D39C508D1457}" type="slidenum">
              <a:rPr lang="en-US" smtClean="0"/>
              <a:t>‹#›</a:t>
            </a:fld>
            <a:endParaRPr lang="en-US"/>
          </a:p>
        </p:txBody>
      </p:sp>
    </p:spTree>
    <p:extLst>
      <p:ext uri="{BB962C8B-B14F-4D97-AF65-F5344CB8AC3E}">
        <p14:creationId xmlns:p14="http://schemas.microsoft.com/office/powerpoint/2010/main" val="1065899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representations</a:t>
            </a:r>
            <a:r>
              <a:rPr lang="en-US" sz="1200" b="0" i="0" kern="1200" dirty="0" smtClean="0">
                <a:solidFill>
                  <a:schemeClr val="tx1"/>
                </a:solidFill>
                <a:effectLst/>
                <a:latin typeface="+mn-lt"/>
                <a:ea typeface="+mn-ea"/>
                <a:cs typeface="+mn-cs"/>
              </a:rPr>
              <a:t> are the ways in which the media portrays particular groups, communities, experiences, ideas, or topics from a particular ideological or value perspective.</a:t>
            </a:r>
          </a:p>
          <a:p>
            <a:endParaRPr lang="en-US" sz="1200" b="0" i="0" kern="1200" dirty="0" smtClean="0">
              <a:solidFill>
                <a:schemeClr val="tx1"/>
              </a:solidFill>
              <a:effectLst/>
              <a:latin typeface="+mn-lt"/>
              <a:ea typeface="+mn-ea"/>
              <a:cs typeface="+mn-cs"/>
            </a:endParaRPr>
          </a:p>
          <a:p>
            <a:r>
              <a:rPr lang="en-US" sz="1200" b="1" i="0" kern="1200" dirty="0" smtClean="0">
                <a:solidFill>
                  <a:schemeClr val="tx1"/>
                </a:solidFill>
                <a:effectLst/>
                <a:latin typeface="+mn-lt"/>
                <a:ea typeface="+mn-ea"/>
                <a:cs typeface="+mn-cs"/>
              </a:rPr>
              <a:t>Structure: </a:t>
            </a:r>
            <a:r>
              <a:rPr lang="en-US" sz="1200" b="0" i="0" kern="1200" dirty="0" smtClean="0">
                <a:solidFill>
                  <a:schemeClr val="tx1"/>
                </a:solidFill>
                <a:effectLst/>
                <a:latin typeface="+mn-lt"/>
                <a:ea typeface="+mn-ea"/>
                <a:cs typeface="+mn-cs"/>
              </a:rPr>
              <a:t>could</a:t>
            </a:r>
            <a:r>
              <a:rPr lang="en-US" sz="1200" b="0" i="0" kern="1200" baseline="0" dirty="0" smtClean="0">
                <a:solidFill>
                  <a:schemeClr val="tx1"/>
                </a:solidFill>
                <a:effectLst/>
                <a:latin typeface="+mn-lt"/>
                <a:ea typeface="+mn-ea"/>
                <a:cs typeface="+mn-cs"/>
              </a:rPr>
              <a:t> be narrative structure or spatial structure (shot reverse shot etc.)</a:t>
            </a:r>
          </a:p>
          <a:p>
            <a:endParaRPr lang="en-US" sz="1200" b="0" i="0" kern="1200" baseline="0" dirty="0" smtClean="0">
              <a:solidFill>
                <a:schemeClr val="tx1"/>
              </a:solidFill>
              <a:effectLst/>
              <a:latin typeface="+mn-lt"/>
              <a:ea typeface="+mn-ea"/>
              <a:cs typeface="+mn-cs"/>
            </a:endParaRPr>
          </a:p>
          <a:p>
            <a:r>
              <a:rPr lang="en-US" sz="1200" b="1" i="0" kern="1200" baseline="0" dirty="0" smtClean="0">
                <a:solidFill>
                  <a:schemeClr val="tx1"/>
                </a:solidFill>
                <a:effectLst/>
                <a:latin typeface="+mn-lt"/>
                <a:ea typeface="+mn-ea"/>
                <a:cs typeface="+mn-cs"/>
              </a:rPr>
              <a:t>Narration: </a:t>
            </a:r>
            <a:r>
              <a:rPr lang="en-US" sz="1200" b="0" i="0" kern="1200" baseline="0" dirty="0" smtClean="0">
                <a:solidFill>
                  <a:schemeClr val="tx1"/>
                </a:solidFill>
                <a:effectLst/>
                <a:latin typeface="+mn-lt"/>
                <a:ea typeface="+mn-ea"/>
                <a:cs typeface="+mn-cs"/>
              </a:rPr>
              <a:t>narrative conventions, </a:t>
            </a:r>
            <a:r>
              <a:rPr lang="en-US" sz="1200" b="0" i="0" kern="1200" baseline="0" dirty="0" err="1" smtClean="0">
                <a:solidFill>
                  <a:schemeClr val="tx1"/>
                </a:solidFill>
                <a:effectLst/>
                <a:latin typeface="+mn-lt"/>
                <a:ea typeface="+mn-ea"/>
                <a:cs typeface="+mn-cs"/>
              </a:rPr>
              <a:t>fabula</a:t>
            </a:r>
            <a:r>
              <a:rPr lang="en-US" sz="1200" b="0" i="0" kern="1200" baseline="0" dirty="0" smtClean="0">
                <a:solidFill>
                  <a:schemeClr val="tx1"/>
                </a:solidFill>
                <a:effectLst/>
                <a:latin typeface="+mn-lt"/>
                <a:ea typeface="+mn-ea"/>
                <a:cs typeface="+mn-cs"/>
              </a:rPr>
              <a:t>/</a:t>
            </a:r>
            <a:r>
              <a:rPr lang="en-US" sz="1200" b="0" i="0" kern="1200" baseline="0" dirty="0" err="1" smtClean="0">
                <a:solidFill>
                  <a:schemeClr val="tx1"/>
                </a:solidFill>
                <a:effectLst/>
                <a:latin typeface="+mn-lt"/>
                <a:ea typeface="+mn-ea"/>
                <a:cs typeface="+mn-cs"/>
              </a:rPr>
              <a:t>syuzhet</a:t>
            </a:r>
            <a:r>
              <a:rPr lang="en-US" sz="1200" b="0" i="0" kern="1200" baseline="0" dirty="0" smtClean="0">
                <a:solidFill>
                  <a:schemeClr val="tx1"/>
                </a:solidFill>
                <a:effectLst/>
                <a:latin typeface="+mn-lt"/>
                <a:ea typeface="+mn-ea"/>
                <a:cs typeface="+mn-cs"/>
              </a:rPr>
              <a:t> </a:t>
            </a:r>
          </a:p>
          <a:p>
            <a:endParaRPr lang="en-US" sz="1200" b="0" i="0" kern="1200" baseline="0" dirty="0" smtClean="0">
              <a:solidFill>
                <a:schemeClr val="tx1"/>
              </a:solidFill>
              <a:effectLst/>
              <a:latin typeface="+mn-lt"/>
              <a:ea typeface="+mn-ea"/>
              <a:cs typeface="+mn-cs"/>
            </a:endParaRPr>
          </a:p>
          <a:p>
            <a:r>
              <a:rPr lang="en-US" sz="1200" b="1" i="0" kern="1200" baseline="0" dirty="0" smtClean="0">
                <a:solidFill>
                  <a:schemeClr val="tx1"/>
                </a:solidFill>
                <a:effectLst/>
                <a:latin typeface="+mn-lt"/>
                <a:ea typeface="+mn-ea"/>
                <a:cs typeface="+mn-cs"/>
              </a:rPr>
              <a:t>Process: </a:t>
            </a:r>
            <a:r>
              <a:rPr lang="en-US" sz="1200" b="0" i="0" kern="1200" baseline="0" dirty="0" smtClean="0">
                <a:solidFill>
                  <a:schemeClr val="tx1"/>
                </a:solidFill>
                <a:effectLst/>
                <a:latin typeface="+mn-lt"/>
                <a:ea typeface="+mn-ea"/>
                <a:cs typeface="+mn-cs"/>
              </a:rPr>
              <a:t>viewer puts the film together in their own mind based on understanding of conventions </a:t>
            </a:r>
            <a:endParaRPr lang="en-US" sz="1200" b="1" i="0" kern="1200" baseline="0" dirty="0" smtClean="0">
              <a:solidFill>
                <a:schemeClr val="tx1"/>
              </a:solidFill>
              <a:effectLst/>
              <a:latin typeface="+mn-lt"/>
              <a:ea typeface="+mn-ea"/>
              <a:cs typeface="+mn-cs"/>
            </a:endParaRPr>
          </a:p>
          <a:p>
            <a:endParaRPr lang="en-US" sz="1200" b="0" i="0" kern="1200" baseline="0" dirty="0" smtClean="0">
              <a:solidFill>
                <a:schemeClr val="tx1"/>
              </a:solidFill>
              <a:effectLst/>
              <a:latin typeface="+mn-lt"/>
              <a:ea typeface="+mn-ea"/>
              <a:cs typeface="+mn-cs"/>
            </a:endParaRPr>
          </a:p>
          <a:p>
            <a:endParaRPr lang="en-US" sz="1200" b="1"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6B96EFE-5862-8542-A2F3-D39C508D1457}" type="slidenum">
              <a:rPr lang="en-US" smtClean="0"/>
              <a:t>7</a:t>
            </a:fld>
            <a:endParaRPr lang="en-US"/>
          </a:p>
        </p:txBody>
      </p:sp>
    </p:spTree>
    <p:extLst>
      <p:ext uri="{BB962C8B-B14F-4D97-AF65-F5344CB8AC3E}">
        <p14:creationId xmlns:p14="http://schemas.microsoft.com/office/powerpoint/2010/main" val="2680611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B96EFE-5862-8542-A2F3-D39C508D1457}" type="slidenum">
              <a:rPr lang="en-US" smtClean="0"/>
              <a:t>8</a:t>
            </a:fld>
            <a:endParaRPr lang="en-US"/>
          </a:p>
        </p:txBody>
      </p:sp>
    </p:spTree>
    <p:extLst>
      <p:ext uri="{BB962C8B-B14F-4D97-AF65-F5344CB8AC3E}">
        <p14:creationId xmlns:p14="http://schemas.microsoft.com/office/powerpoint/2010/main" val="2054405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03C00F1-C485-1440-9FB7-9C1D063FD737}"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1962477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C00F1-C485-1440-9FB7-9C1D063FD737}"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257263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C00F1-C485-1440-9FB7-9C1D063FD737}"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939819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3C00F1-C485-1440-9FB7-9C1D063FD737}"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1434135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3C00F1-C485-1440-9FB7-9C1D063FD737}" type="datetimeFigureOut">
              <a:rPr lang="en-US" smtClean="0"/>
              <a:t>1/27/17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268934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03C00F1-C485-1440-9FB7-9C1D063FD737}"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1671825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03C00F1-C485-1440-9FB7-9C1D063FD737}" type="datetimeFigureOut">
              <a:rPr lang="en-US" smtClean="0"/>
              <a:t>1/27/17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694216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3C00F1-C485-1440-9FB7-9C1D063FD737}" type="datetimeFigureOut">
              <a:rPr lang="en-US" smtClean="0"/>
              <a:t>1/27/17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422548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3C00F1-C485-1440-9FB7-9C1D063FD737}" type="datetimeFigureOut">
              <a:rPr lang="en-US" smtClean="0"/>
              <a:t>1/27/17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495634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C00F1-C485-1440-9FB7-9C1D063FD737}"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1937522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3C00F1-C485-1440-9FB7-9C1D063FD737}" type="datetimeFigureOut">
              <a:rPr lang="en-US" smtClean="0"/>
              <a:t>1/27/17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8F691E-2FBE-0244-ACA1-F83FAA1CE4B4}" type="slidenum">
              <a:rPr lang="en-US" smtClean="0"/>
              <a:t>‹#›</a:t>
            </a:fld>
            <a:endParaRPr lang="en-US"/>
          </a:p>
        </p:txBody>
      </p:sp>
    </p:spTree>
    <p:extLst>
      <p:ext uri="{BB962C8B-B14F-4D97-AF65-F5344CB8AC3E}">
        <p14:creationId xmlns:p14="http://schemas.microsoft.com/office/powerpoint/2010/main" val="16493113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3C00F1-C485-1440-9FB7-9C1D063FD737}" type="datetimeFigureOut">
              <a:rPr lang="en-US" smtClean="0"/>
              <a:t>1/27/17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8F691E-2FBE-0244-ACA1-F83FAA1CE4B4}" type="slidenum">
              <a:rPr lang="en-US" smtClean="0"/>
              <a:t>‹#›</a:t>
            </a:fld>
            <a:endParaRPr lang="en-US"/>
          </a:p>
        </p:txBody>
      </p:sp>
    </p:spTree>
    <p:extLst>
      <p:ext uri="{BB962C8B-B14F-4D97-AF65-F5344CB8AC3E}">
        <p14:creationId xmlns:p14="http://schemas.microsoft.com/office/powerpoint/2010/main" val="1994272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Film Noir </a:t>
            </a:r>
            <a:endParaRPr lang="en-US" dirty="0"/>
          </a:p>
        </p:txBody>
      </p:sp>
      <p:sp>
        <p:nvSpPr>
          <p:cNvPr id="3" name="Content Placeholder 2"/>
          <p:cNvSpPr>
            <a:spLocks noGrp="1"/>
          </p:cNvSpPr>
          <p:nvPr>
            <p:ph idx="1"/>
          </p:nvPr>
        </p:nvSpPr>
        <p:spPr/>
        <p:txBody>
          <a:bodyPr/>
          <a:lstStyle/>
          <a:p>
            <a:r>
              <a:rPr lang="en-US" dirty="0" smtClean="0"/>
              <a:t>Dark stylized</a:t>
            </a:r>
          </a:p>
          <a:p>
            <a:r>
              <a:rPr lang="en-US" dirty="0" smtClean="0"/>
              <a:t>Detective films</a:t>
            </a:r>
          </a:p>
          <a:p>
            <a:r>
              <a:rPr lang="en-US" dirty="0" smtClean="0"/>
              <a:t>Banned in occupied countries during the war</a:t>
            </a:r>
          </a:p>
          <a:p>
            <a:r>
              <a:rPr lang="en-US" dirty="0" smtClean="0"/>
              <a:t>Noir refers to the low key lighting</a:t>
            </a:r>
          </a:p>
        </p:txBody>
      </p:sp>
    </p:spTree>
    <p:extLst>
      <p:ext uri="{BB962C8B-B14F-4D97-AF65-F5344CB8AC3E}">
        <p14:creationId xmlns:p14="http://schemas.microsoft.com/office/powerpoint/2010/main" val="1641887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a:t>
            </a:r>
            <a:r>
              <a:rPr lang="en-US" dirty="0" err="1" smtClean="0"/>
              <a:t>Sorento</a:t>
            </a:r>
            <a:r>
              <a:rPr lang="en-US" dirty="0" smtClean="0"/>
              <a:t> </a:t>
            </a:r>
            <a:endParaRPr lang="en-US" dirty="0"/>
          </a:p>
        </p:txBody>
      </p:sp>
      <p:sp>
        <p:nvSpPr>
          <p:cNvPr id="3" name="Content Placeholder 2"/>
          <p:cNvSpPr>
            <a:spLocks noGrp="1"/>
          </p:cNvSpPr>
          <p:nvPr>
            <p:ph idx="1"/>
          </p:nvPr>
        </p:nvSpPr>
        <p:spPr>
          <a:xfrm>
            <a:off x="838200" y="1825625"/>
            <a:ext cx="11353800" cy="4351338"/>
          </a:xfrm>
        </p:spPr>
        <p:txBody>
          <a:bodyPr/>
          <a:lstStyle/>
          <a:p>
            <a:r>
              <a:rPr lang="en-US" dirty="0"/>
              <a:t>That Laura comes back “from the dead” is a clever spin on what Freud called the “return of the repressed”. Hardly the seductress, Gene Tierney’s Laura stands as an odd figure </a:t>
            </a:r>
            <a:r>
              <a:rPr lang="en-US" dirty="0" smtClean="0"/>
              <a:t>among </a:t>
            </a:r>
            <a:r>
              <a:rPr lang="en-US" dirty="0"/>
              <a:t>the women of noir. </a:t>
            </a:r>
            <a:endParaRPr lang="en-US" dirty="0" smtClean="0"/>
          </a:p>
          <a:p>
            <a:r>
              <a:rPr lang="en-US" dirty="0"/>
              <a:t>In retrospect, this “negative” point is actually a strength as no woman could match such an </a:t>
            </a:r>
            <a:r>
              <a:rPr lang="en-US" dirty="0" smtClean="0"/>
              <a:t>idealization.</a:t>
            </a:r>
          </a:p>
          <a:p>
            <a:r>
              <a:rPr lang="en-US" dirty="0" smtClean="0"/>
              <a:t>Preminger </a:t>
            </a:r>
            <a:r>
              <a:rPr lang="en-US" dirty="0"/>
              <a:t>captures not the breakdown of a family but the failed attempt to make such a unit, as well as the retaliation against the offence to fragile masculinity. The passion-</a:t>
            </a:r>
            <a:r>
              <a:rPr lang="en-US" i="1" dirty="0"/>
              <a:t>cum</a:t>
            </a:r>
            <a:r>
              <a:rPr lang="en-US" dirty="0"/>
              <a:t>-murder of noir turns to the thrills of identity and illusion.</a:t>
            </a:r>
          </a:p>
        </p:txBody>
      </p:sp>
    </p:spTree>
    <p:extLst>
      <p:ext uri="{BB962C8B-B14F-4D97-AF65-F5344CB8AC3E}">
        <p14:creationId xmlns:p14="http://schemas.microsoft.com/office/powerpoint/2010/main" val="378563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Schemata: describes a pattern of thought or behavior that organizes categories of information and the relationships among them</a:t>
            </a:r>
          </a:p>
          <a:p>
            <a:pPr marL="0" indent="0">
              <a:buNone/>
            </a:pPr>
            <a:r>
              <a:rPr lang="en-US" dirty="0"/>
              <a:t> </a:t>
            </a:r>
            <a:r>
              <a:rPr lang="en-US" i="1" dirty="0"/>
              <a:t>DiMaggio, P (1997). "Culture and cognition". Annual Review of Sociology. </a:t>
            </a:r>
            <a:r>
              <a:rPr lang="en-US" b="1" i="1" dirty="0"/>
              <a:t>23</a:t>
            </a:r>
            <a:r>
              <a:rPr lang="en-US" i="1" dirty="0"/>
              <a:t>: 263–287</a:t>
            </a:r>
            <a:endParaRPr lang="en-US" dirty="0"/>
          </a:p>
          <a:p>
            <a:pPr marL="0" indent="0">
              <a:buNone/>
            </a:pPr>
            <a:r>
              <a:rPr lang="en-US" dirty="0"/>
              <a:t> </a:t>
            </a:r>
          </a:p>
        </p:txBody>
      </p:sp>
    </p:spTree>
    <p:extLst>
      <p:ext uri="{BB962C8B-B14F-4D97-AF65-F5344CB8AC3E}">
        <p14:creationId xmlns:p14="http://schemas.microsoft.com/office/powerpoint/2010/main" val="2430582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877" y="622184"/>
            <a:ext cx="11405840" cy="6091741"/>
          </a:xfrm>
        </p:spPr>
        <p:txBody>
          <a:bodyPr>
            <a:normAutofit/>
          </a:bodyPr>
          <a:lstStyle/>
          <a:p>
            <a:pPr lvl="0"/>
            <a:r>
              <a:rPr lang="en-US" dirty="0"/>
              <a:t>“A constructivist account would thus consider film viewing as a dynamic psychological process manipulating a variety of factors”</a:t>
            </a:r>
          </a:p>
          <a:p>
            <a:endParaRPr lang="en-US" dirty="0"/>
          </a:p>
        </p:txBody>
      </p:sp>
    </p:spTree>
    <p:extLst>
      <p:ext uri="{BB962C8B-B14F-4D97-AF65-F5344CB8AC3E}">
        <p14:creationId xmlns:p14="http://schemas.microsoft.com/office/powerpoint/2010/main" val="14740131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Illusion of Apparent Motion </a:t>
            </a:r>
            <a:endParaRPr lang="en-US" b="1" dirty="0"/>
          </a:p>
        </p:txBody>
      </p:sp>
      <p:sp>
        <p:nvSpPr>
          <p:cNvPr id="3" name="Content Placeholder 2"/>
          <p:cNvSpPr>
            <a:spLocks noGrp="1"/>
          </p:cNvSpPr>
          <p:nvPr>
            <p:ph idx="1"/>
          </p:nvPr>
        </p:nvSpPr>
        <p:spPr/>
        <p:txBody>
          <a:bodyPr/>
          <a:lstStyle/>
          <a:p>
            <a:pPr lvl="0"/>
            <a:r>
              <a:rPr lang="en-US" dirty="0"/>
              <a:t>Perceptual capacities: illusion of apparent motion </a:t>
            </a:r>
          </a:p>
          <a:p>
            <a:pPr lvl="0"/>
            <a:r>
              <a:rPr lang="en-US" dirty="0"/>
              <a:t>an optical </a:t>
            </a:r>
            <a:r>
              <a:rPr lang="en-US" b="1" dirty="0"/>
              <a:t>illusion</a:t>
            </a:r>
            <a:r>
              <a:rPr lang="en-US" dirty="0"/>
              <a:t> of motion produced by viewing a rapid succession of still pictures of a moving object</a:t>
            </a:r>
            <a:endParaRPr lang="en-US" dirty="0"/>
          </a:p>
        </p:txBody>
      </p:sp>
    </p:spTree>
    <p:extLst>
      <p:ext uri="{BB962C8B-B14F-4D97-AF65-F5344CB8AC3E}">
        <p14:creationId xmlns:p14="http://schemas.microsoft.com/office/powerpoint/2010/main" val="1454917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Genre</a:t>
            </a:r>
            <a:endParaRPr lang="en-US" b="1" dirty="0"/>
          </a:p>
        </p:txBody>
      </p:sp>
      <p:sp>
        <p:nvSpPr>
          <p:cNvPr id="3" name="Content Placeholder 2"/>
          <p:cNvSpPr>
            <a:spLocks noGrp="1"/>
          </p:cNvSpPr>
          <p:nvPr>
            <p:ph idx="1"/>
          </p:nvPr>
        </p:nvSpPr>
        <p:spPr/>
        <p:txBody>
          <a:bodyPr/>
          <a:lstStyle/>
          <a:p>
            <a:pPr lvl="0"/>
            <a:r>
              <a:rPr lang="en-US" dirty="0"/>
              <a:t>Prior knowledge and experience: knowledge of the perceptual world as well as other films—film conventions </a:t>
            </a:r>
            <a:endParaRPr lang="en-US" dirty="0"/>
          </a:p>
        </p:txBody>
      </p:sp>
    </p:spTree>
    <p:extLst>
      <p:ext uri="{BB962C8B-B14F-4D97-AF65-F5344CB8AC3E}">
        <p14:creationId xmlns:p14="http://schemas.microsoft.com/office/powerpoint/2010/main" val="129639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Structure </a:t>
            </a:r>
            <a:endParaRPr lang="en-US" b="1" dirty="0"/>
          </a:p>
        </p:txBody>
      </p:sp>
      <p:sp>
        <p:nvSpPr>
          <p:cNvPr id="3" name="Content Placeholder 2"/>
          <p:cNvSpPr>
            <a:spLocks noGrp="1"/>
          </p:cNvSpPr>
          <p:nvPr>
            <p:ph idx="1"/>
          </p:nvPr>
        </p:nvSpPr>
        <p:spPr/>
        <p:txBody>
          <a:bodyPr/>
          <a:lstStyle/>
          <a:p>
            <a:pPr lvl="0"/>
            <a:r>
              <a:rPr lang="en-US" dirty="0"/>
              <a:t>The material and structure of the film itself: In narrative cinema, as we shall see in the next chapter—narrative films invite the spectator to execute story-constructing activities </a:t>
            </a:r>
            <a:endParaRPr lang="en-US" dirty="0"/>
          </a:p>
        </p:txBody>
      </p:sp>
    </p:spTree>
    <p:extLst>
      <p:ext uri="{BB962C8B-B14F-4D97-AF65-F5344CB8AC3E}">
        <p14:creationId xmlns:p14="http://schemas.microsoft.com/office/powerpoint/2010/main" val="11461273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186" y="1361733"/>
            <a:ext cx="11651166" cy="6381673"/>
          </a:xfrm>
        </p:spPr>
        <p:txBody>
          <a:bodyPr/>
          <a:lstStyle/>
          <a:p>
            <a:pPr lvl="0"/>
            <a:r>
              <a:rPr lang="en-US" dirty="0"/>
              <a:t>The film presents cues, patterns and gaps that shape the viewer’s application of schemata and testing of hypothesis </a:t>
            </a:r>
          </a:p>
          <a:p>
            <a:pPr lvl="0"/>
            <a:r>
              <a:rPr lang="en-US" dirty="0"/>
              <a:t>The viewer must take as a central cognitive goal the construction of a more or less intelligible story</a:t>
            </a:r>
          </a:p>
          <a:p>
            <a:pPr lvl="0"/>
            <a:r>
              <a:rPr lang="en-US" dirty="0"/>
              <a:t>What makes something a story? What makes a story intelligible?</a:t>
            </a:r>
          </a:p>
          <a:p>
            <a:pPr lvl="0"/>
            <a:r>
              <a:rPr lang="en-US" dirty="0"/>
              <a:t>The patterns of recalling and comprehending a story are remarkably uniform across all age groups</a:t>
            </a:r>
          </a:p>
          <a:p>
            <a:endParaRPr lang="en-US" dirty="0"/>
          </a:p>
        </p:txBody>
      </p:sp>
    </p:spTree>
    <p:extLst>
      <p:ext uri="{BB962C8B-B14F-4D97-AF65-F5344CB8AC3E}">
        <p14:creationId xmlns:p14="http://schemas.microsoft.com/office/powerpoint/2010/main" val="1472483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Causal Connections</a:t>
            </a:r>
            <a:endParaRPr lang="en-US" dirty="0"/>
          </a:p>
        </p:txBody>
      </p:sp>
      <p:sp>
        <p:nvSpPr>
          <p:cNvPr id="3" name="Content Placeholder 2"/>
          <p:cNvSpPr>
            <a:spLocks noGrp="1"/>
          </p:cNvSpPr>
          <p:nvPr>
            <p:ph idx="1"/>
          </p:nvPr>
        </p:nvSpPr>
        <p:spPr>
          <a:xfrm>
            <a:off x="838200" y="1597181"/>
            <a:ext cx="11030712" cy="4328131"/>
          </a:xfrm>
        </p:spPr>
        <p:txBody>
          <a:bodyPr>
            <a:normAutofit/>
          </a:bodyPr>
          <a:lstStyle/>
          <a:p>
            <a:pPr lvl="0"/>
            <a:r>
              <a:rPr lang="en-US" dirty="0"/>
              <a:t>When information is missing, perceivers infer or make guesses about it</a:t>
            </a:r>
          </a:p>
          <a:p>
            <a:pPr lvl="0"/>
            <a:r>
              <a:rPr lang="en-US" dirty="0"/>
              <a:t>When events are arranged out of temporal order perceivers try to put those events in sequence </a:t>
            </a:r>
          </a:p>
          <a:p>
            <a:pPr lvl="0"/>
            <a:r>
              <a:rPr lang="en-US" dirty="0"/>
              <a:t>A spectator comes to the film already tuned, prepared to focus energies toward story </a:t>
            </a:r>
            <a:r>
              <a:rPr lang="en-US" dirty="0" smtClean="0"/>
              <a:t>construction</a:t>
            </a:r>
            <a:endParaRPr lang="en-US" dirty="0"/>
          </a:p>
        </p:txBody>
      </p:sp>
    </p:spTree>
    <p:extLst>
      <p:ext uri="{BB962C8B-B14F-4D97-AF65-F5344CB8AC3E}">
        <p14:creationId xmlns:p14="http://schemas.microsoft.com/office/powerpoint/2010/main" val="880184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9016" y="1514729"/>
            <a:ext cx="10515600" cy="4351338"/>
          </a:xfrm>
        </p:spPr>
        <p:txBody>
          <a:bodyPr/>
          <a:lstStyle/>
          <a:p>
            <a:pPr lvl="0"/>
            <a:r>
              <a:rPr lang="en-US" dirty="0"/>
              <a:t>Comprehending a narrative requires assigning it some coherence </a:t>
            </a:r>
          </a:p>
          <a:p>
            <a:pPr lvl="0"/>
            <a:r>
              <a:rPr lang="en-US" dirty="0"/>
              <a:t>Causal connections are especially important in remembering stories</a:t>
            </a:r>
          </a:p>
          <a:p>
            <a:pPr lvl="0"/>
            <a:r>
              <a:rPr lang="en-US" dirty="0"/>
              <a:t>If the text as presented omits causal connections, perceivers tend to supply them when retelling the tale</a:t>
            </a:r>
          </a:p>
          <a:p>
            <a:pPr lvl="0"/>
            <a:r>
              <a:rPr lang="en-US" dirty="0"/>
              <a:t>Distortions in comprehension and recall tend to occur at points when the narrative violates or </a:t>
            </a:r>
            <a:r>
              <a:rPr lang="en-US" dirty="0" err="1"/>
              <a:t>ambiguates</a:t>
            </a:r>
            <a:r>
              <a:rPr lang="en-US" dirty="0"/>
              <a:t> this ideal scenario</a:t>
            </a:r>
          </a:p>
          <a:p>
            <a:pPr lvl="0"/>
            <a:r>
              <a:rPr lang="en-US" dirty="0"/>
              <a:t>Early statement of the protagonist’s goal help perceiver to fill causal and temporal connections more exactly </a:t>
            </a:r>
          </a:p>
          <a:p>
            <a:endParaRPr lang="en-US" dirty="0"/>
          </a:p>
        </p:txBody>
      </p:sp>
    </p:spTree>
    <p:extLst>
      <p:ext uri="{BB962C8B-B14F-4D97-AF65-F5344CB8AC3E}">
        <p14:creationId xmlns:p14="http://schemas.microsoft.com/office/powerpoint/2010/main" val="548101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Disenchantment, Doom </a:t>
            </a:r>
            <a:endParaRPr lang="en-US" dirty="0"/>
          </a:p>
        </p:txBody>
      </p:sp>
      <p:sp>
        <p:nvSpPr>
          <p:cNvPr id="3" name="Content Placeholder 2"/>
          <p:cNvSpPr>
            <a:spLocks noGrp="1"/>
          </p:cNvSpPr>
          <p:nvPr>
            <p:ph idx="1"/>
          </p:nvPr>
        </p:nvSpPr>
        <p:spPr/>
        <p:txBody>
          <a:bodyPr/>
          <a:lstStyle/>
          <a:p>
            <a:r>
              <a:rPr lang="en-US" dirty="0" smtClean="0"/>
              <a:t>Cynical times</a:t>
            </a:r>
          </a:p>
          <a:p>
            <a:r>
              <a:rPr lang="en-US" dirty="0" smtClean="0"/>
              <a:t>Great Depression 1930’s</a:t>
            </a:r>
          </a:p>
          <a:p>
            <a:r>
              <a:rPr lang="en-US" dirty="0" smtClean="0"/>
              <a:t>World War II</a:t>
            </a:r>
          </a:p>
          <a:p>
            <a:r>
              <a:rPr lang="en-US" dirty="0" smtClean="0"/>
              <a:t>Atomic Warfare</a:t>
            </a:r>
          </a:p>
          <a:p>
            <a:r>
              <a:rPr lang="en-US" dirty="0" smtClean="0"/>
              <a:t>McCarthyism </a:t>
            </a:r>
            <a:endParaRPr lang="en-US" dirty="0"/>
          </a:p>
        </p:txBody>
      </p:sp>
    </p:spTree>
    <p:extLst>
      <p:ext uri="{BB962C8B-B14F-4D97-AF65-F5344CB8AC3E}">
        <p14:creationId xmlns:p14="http://schemas.microsoft.com/office/powerpoint/2010/main" val="1061991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Laura 1944</a:t>
            </a:r>
            <a:endParaRPr lang="en-US" dirty="0"/>
          </a:p>
        </p:txBody>
      </p:sp>
      <p:sp>
        <p:nvSpPr>
          <p:cNvPr id="3" name="Content Placeholder 2"/>
          <p:cNvSpPr>
            <a:spLocks noGrp="1"/>
          </p:cNvSpPr>
          <p:nvPr>
            <p:ph idx="1"/>
          </p:nvPr>
        </p:nvSpPr>
        <p:spPr>
          <a:xfrm>
            <a:off x="838200" y="1825624"/>
            <a:ext cx="11353800" cy="4374453"/>
          </a:xfrm>
        </p:spPr>
        <p:txBody>
          <a:bodyPr/>
          <a:lstStyle/>
          <a:p>
            <a:r>
              <a:rPr lang="en-US" dirty="0" smtClean="0"/>
              <a:t>Before the end of WWII</a:t>
            </a:r>
          </a:p>
          <a:p>
            <a:r>
              <a:rPr lang="en-US" dirty="0" smtClean="0"/>
              <a:t>407, 300 military lost</a:t>
            </a:r>
          </a:p>
          <a:p>
            <a:r>
              <a:rPr lang="en-US" dirty="0" smtClean="0"/>
              <a:t>Traditional representations of masculinity, McPherson, Dana Andrews</a:t>
            </a:r>
          </a:p>
          <a:p>
            <a:r>
              <a:rPr lang="en-US" dirty="0" err="1" smtClean="0"/>
              <a:t>Lydecker</a:t>
            </a:r>
            <a:r>
              <a:rPr lang="en-US" dirty="0" smtClean="0"/>
              <a:t>, homosexual actor (subtext) Clifton Webb </a:t>
            </a:r>
          </a:p>
          <a:p>
            <a:r>
              <a:rPr lang="en-US" dirty="0" smtClean="0"/>
              <a:t>Audience is linked to </a:t>
            </a:r>
            <a:r>
              <a:rPr lang="en-US" dirty="0"/>
              <a:t>criminal </a:t>
            </a:r>
            <a:r>
              <a:rPr lang="en-US" dirty="0" smtClean="0"/>
              <a:t>psychology</a:t>
            </a:r>
          </a:p>
          <a:p>
            <a:r>
              <a:rPr lang="en-US" dirty="0" smtClean="0"/>
              <a:t>Infatuation of investigator with Laura</a:t>
            </a:r>
          </a:p>
          <a:p>
            <a:r>
              <a:rPr lang="en-US" dirty="0" smtClean="0"/>
              <a:t>McPherson relies on procedure-–sublimates desire </a:t>
            </a:r>
            <a:endParaRPr lang="en-US" dirty="0"/>
          </a:p>
        </p:txBody>
      </p:sp>
    </p:spTree>
    <p:extLst>
      <p:ext uri="{BB962C8B-B14F-4D97-AF65-F5344CB8AC3E}">
        <p14:creationId xmlns:p14="http://schemas.microsoft.com/office/powerpoint/2010/main" val="73024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Feminist reading </a:t>
            </a:r>
            <a:endParaRPr lang="en-US" dirty="0"/>
          </a:p>
        </p:txBody>
      </p:sp>
      <p:sp>
        <p:nvSpPr>
          <p:cNvPr id="3" name="Content Placeholder 2"/>
          <p:cNvSpPr>
            <a:spLocks noGrp="1"/>
          </p:cNvSpPr>
          <p:nvPr>
            <p:ph idx="1"/>
          </p:nvPr>
        </p:nvSpPr>
        <p:spPr/>
        <p:txBody>
          <a:bodyPr/>
          <a:lstStyle/>
          <a:p>
            <a:r>
              <a:rPr lang="en-US" dirty="0"/>
              <a:t>Laura </a:t>
            </a:r>
            <a:r>
              <a:rPr lang="en-US" dirty="0" smtClean="0"/>
              <a:t>(victim)</a:t>
            </a:r>
          </a:p>
          <a:p>
            <a:r>
              <a:rPr lang="en-US" dirty="0" smtClean="0"/>
              <a:t>The men– </a:t>
            </a:r>
            <a:r>
              <a:rPr lang="en-US" dirty="0"/>
              <a:t>all are just pesky at first, until they are spurned and become aggressive. The late critic Robin Wood, who noted the fluidity and hybridity of genres, might have seen the film as a comedy of suitors gone nightmarish.</a:t>
            </a:r>
          </a:p>
        </p:txBody>
      </p:sp>
    </p:spTree>
    <p:extLst>
      <p:ext uri="{BB962C8B-B14F-4D97-AF65-F5344CB8AC3E}">
        <p14:creationId xmlns:p14="http://schemas.microsoft.com/office/powerpoint/2010/main" val="378463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The Motion Picture Production Code, also known as the Hays Code after censor/stick-in-the-mud Will Hays, regulated film content for nearly 40 years, restricting, among other things, depictions of homosexuality. </a:t>
            </a:r>
            <a:endParaRPr lang="en-US" dirty="0"/>
          </a:p>
          <a:p>
            <a:endParaRPr lang="en-US" dirty="0"/>
          </a:p>
        </p:txBody>
      </p:sp>
    </p:spTree>
    <p:extLst>
      <p:ext uri="{BB962C8B-B14F-4D97-AF65-F5344CB8AC3E}">
        <p14:creationId xmlns:p14="http://schemas.microsoft.com/office/powerpoint/2010/main" val="1525993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i="1" dirty="0"/>
              <a:t>The Motion Picture Production Code, also known as the Hays Code after censor/stick-in-the-mud Will Hays, regulated film content for nearly 40 years, restricting, among other things, depictions of homosexuality. </a:t>
            </a:r>
            <a:endParaRPr lang="en-US" dirty="0" smtClean="0"/>
          </a:p>
          <a:p>
            <a:endParaRPr lang="en-US" dirty="0"/>
          </a:p>
          <a:p>
            <a:r>
              <a:rPr lang="en-US" dirty="0"/>
              <a:t>Casting of Clifton Webb</a:t>
            </a:r>
          </a:p>
        </p:txBody>
      </p:sp>
    </p:spTree>
    <p:extLst>
      <p:ext uri="{BB962C8B-B14F-4D97-AF65-F5344CB8AC3E}">
        <p14:creationId xmlns:p14="http://schemas.microsoft.com/office/powerpoint/2010/main" val="998921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Three possible approaches to narrative: </a:t>
            </a:r>
            <a:br>
              <a:rPr lang="en-US" i="1" dirty="0"/>
            </a:br>
            <a:endParaRPr lang="en-US" dirty="0"/>
          </a:p>
        </p:txBody>
      </p:sp>
      <p:sp>
        <p:nvSpPr>
          <p:cNvPr id="3" name="Content Placeholder 2"/>
          <p:cNvSpPr>
            <a:spLocks noGrp="1"/>
          </p:cNvSpPr>
          <p:nvPr>
            <p:ph idx="1"/>
          </p:nvPr>
        </p:nvSpPr>
        <p:spPr/>
        <p:txBody>
          <a:bodyPr/>
          <a:lstStyle/>
          <a:p>
            <a:pPr marL="0" indent="0">
              <a:buNone/>
            </a:pPr>
            <a:r>
              <a:rPr lang="en-US" i="1" dirty="0" smtClean="0"/>
              <a:t>a) As </a:t>
            </a:r>
            <a:r>
              <a:rPr lang="en-US" i="1" dirty="0" smtClean="0"/>
              <a:t>representation </a:t>
            </a:r>
            <a:r>
              <a:rPr lang="en-US" i="1" dirty="0"/>
              <a:t/>
            </a:r>
            <a:br>
              <a:rPr lang="en-US" i="1" dirty="0"/>
            </a:br>
            <a:r>
              <a:rPr lang="en-US" i="1" dirty="0"/>
              <a:t>b) As structure</a:t>
            </a:r>
            <a:br>
              <a:rPr lang="en-US" i="1" dirty="0"/>
            </a:br>
            <a:r>
              <a:rPr lang="en-US" i="1" dirty="0"/>
              <a:t>c) As </a:t>
            </a:r>
            <a:r>
              <a:rPr lang="en-US" i="1" dirty="0" smtClean="0"/>
              <a:t>narration</a:t>
            </a:r>
            <a:br>
              <a:rPr lang="en-US" i="1" dirty="0" smtClean="0"/>
            </a:br>
            <a:r>
              <a:rPr lang="en-US" i="1" dirty="0" smtClean="0"/>
              <a:t>d) As Process </a:t>
            </a:r>
          </a:p>
          <a:p>
            <a:pPr marL="0" indent="0">
              <a:buNone/>
            </a:pPr>
            <a:endParaRPr lang="en-US" i="1" dirty="0" smtClean="0"/>
          </a:p>
          <a:p>
            <a:pPr marL="0" indent="0">
              <a:buNone/>
            </a:pPr>
            <a:endParaRPr lang="en-US" dirty="0"/>
          </a:p>
        </p:txBody>
      </p:sp>
    </p:spTree>
    <p:extLst>
      <p:ext uri="{BB962C8B-B14F-4D97-AF65-F5344CB8AC3E}">
        <p14:creationId xmlns:p14="http://schemas.microsoft.com/office/powerpoint/2010/main" val="1090696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7997" y="906765"/>
            <a:ext cx="8310283" cy="8923035"/>
          </a:xfrm>
        </p:spPr>
        <p:txBody>
          <a:bodyPr>
            <a:normAutofit/>
          </a:bodyPr>
          <a:lstStyle/>
          <a:p>
            <a:pPr lvl="0"/>
            <a:r>
              <a:rPr lang="en-US" dirty="0"/>
              <a:t>Staging imagines what an individual observer will </a:t>
            </a:r>
            <a:r>
              <a:rPr lang="en-US" dirty="0" smtClean="0"/>
              <a:t>see</a:t>
            </a:r>
            <a:endParaRPr lang="en-US" dirty="0"/>
          </a:p>
          <a:p>
            <a:pPr lvl="0"/>
            <a:r>
              <a:rPr lang="en-US" dirty="0"/>
              <a:t>Cutting imagines viewer attention as well as mimic psychological process of taking in a </a:t>
            </a:r>
            <a:r>
              <a:rPr lang="en-US" dirty="0" smtClean="0"/>
              <a:t>scene</a:t>
            </a:r>
            <a:endParaRPr lang="en-US" dirty="0"/>
          </a:p>
          <a:p>
            <a:pPr lvl="0"/>
            <a:r>
              <a:rPr lang="en-US" dirty="0"/>
              <a:t>V.I. </a:t>
            </a:r>
            <a:r>
              <a:rPr lang="en-US" dirty="0" err="1"/>
              <a:t>Pudovkin</a:t>
            </a:r>
            <a:r>
              <a:rPr lang="en-US" dirty="0"/>
              <a:t> set the invisible observer approach as something more fluid and dynamic than making a film like staging a </a:t>
            </a:r>
            <a:r>
              <a:rPr lang="en-US" dirty="0" smtClean="0"/>
              <a:t>play</a:t>
            </a:r>
            <a:endParaRPr lang="en-US" dirty="0"/>
          </a:p>
          <a:p>
            <a:pPr lvl="0"/>
            <a:r>
              <a:rPr lang="en-US" dirty="0"/>
              <a:t>Camera movement correlated with perspective or flux of everyday </a:t>
            </a:r>
            <a:r>
              <a:rPr lang="en-US" dirty="0" smtClean="0"/>
              <a:t>life</a:t>
            </a:r>
            <a:endParaRPr lang="en-US" dirty="0"/>
          </a:p>
          <a:p>
            <a:pPr lvl="0"/>
            <a:r>
              <a:rPr lang="en-US" dirty="0"/>
              <a:t>A pan or tilt represented the turning of a </a:t>
            </a:r>
            <a:r>
              <a:rPr lang="en-US" dirty="0" smtClean="0"/>
              <a:t>head</a:t>
            </a:r>
            <a:endParaRPr lang="en-US" dirty="0"/>
          </a:p>
          <a:p>
            <a:pPr lvl="0"/>
            <a:r>
              <a:rPr lang="en-US" dirty="0"/>
              <a:t>Tracking shot: striding forward</a:t>
            </a:r>
          </a:p>
          <a:p>
            <a:endParaRPr lang="en-US" dirty="0"/>
          </a:p>
        </p:txBody>
      </p:sp>
    </p:spTree>
    <p:extLst>
      <p:ext uri="{BB962C8B-B14F-4D97-AF65-F5344CB8AC3E}">
        <p14:creationId xmlns:p14="http://schemas.microsoft.com/office/powerpoint/2010/main" val="1719325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579862"/>
            <a:ext cx="11115907" cy="5999357"/>
          </a:xfrm>
        </p:spPr>
        <p:txBody>
          <a:bodyPr>
            <a:normAutofit/>
          </a:bodyPr>
          <a:lstStyle/>
          <a:p>
            <a:endParaRPr lang="en-US" dirty="0" smtClean="0"/>
          </a:p>
          <a:p>
            <a:pPr lvl="0"/>
            <a:r>
              <a:rPr lang="en-US" b="1" dirty="0" smtClean="0"/>
              <a:t>Andre </a:t>
            </a:r>
            <a:r>
              <a:rPr lang="en-US" b="1" dirty="0" err="1" smtClean="0"/>
              <a:t>Bazin</a:t>
            </a:r>
            <a:r>
              <a:rPr lang="en-US" dirty="0" smtClean="0"/>
              <a:t>—classical editing mimics human acts of attention—an event exists within a continuum </a:t>
            </a:r>
          </a:p>
          <a:p>
            <a:pPr lvl="0"/>
            <a:r>
              <a:rPr lang="en-US" dirty="0" err="1" smtClean="0"/>
              <a:t>Bazin’s</a:t>
            </a:r>
            <a:r>
              <a:rPr lang="en-US" dirty="0" smtClean="0"/>
              <a:t> aesthetic favored the viewer as an active observer</a:t>
            </a:r>
          </a:p>
          <a:p>
            <a:pPr lvl="0"/>
            <a:r>
              <a:rPr lang="en-US" b="1" dirty="0" smtClean="0"/>
              <a:t>Sergei Eisenstein</a:t>
            </a:r>
            <a:r>
              <a:rPr lang="en-US" dirty="0" smtClean="0"/>
              <a:t> conversely believed that cinema is a spectacle calculated for the viewer</a:t>
            </a:r>
          </a:p>
          <a:p>
            <a:pPr lvl="0"/>
            <a:r>
              <a:rPr lang="en-US" dirty="0" smtClean="0"/>
              <a:t>Narration “is the process of making manifest some essential emotional quality of the story”</a:t>
            </a:r>
          </a:p>
          <a:p>
            <a:pPr lvl="0"/>
            <a:r>
              <a:rPr lang="en-US" dirty="0" smtClean="0"/>
              <a:t>Eisenstein’s films are meant to be persuasive—agitprop: explicit political </a:t>
            </a:r>
            <a:r>
              <a:rPr lang="en-US" dirty="0" smtClean="0"/>
              <a:t>message  </a:t>
            </a:r>
          </a:p>
          <a:p>
            <a:pPr lvl="0"/>
            <a:r>
              <a:rPr lang="en-US" b="1" dirty="0" smtClean="0"/>
              <a:t>Battleship Potemkin (1925)</a:t>
            </a:r>
            <a:endParaRPr lang="en-US" b="1" dirty="0" smtClean="0"/>
          </a:p>
          <a:p>
            <a:endParaRPr lang="en-US" dirty="0"/>
          </a:p>
        </p:txBody>
      </p:sp>
    </p:spTree>
    <p:extLst>
      <p:ext uri="{BB962C8B-B14F-4D97-AF65-F5344CB8AC3E}">
        <p14:creationId xmlns:p14="http://schemas.microsoft.com/office/powerpoint/2010/main" val="1705986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9357</TotalTime>
  <Words>741</Words>
  <Application>Microsoft Macintosh PowerPoint</Application>
  <PresentationFormat>Widescreen</PresentationFormat>
  <Paragraphs>78</Paragraphs>
  <Slides>18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Calibri</vt:lpstr>
      <vt:lpstr>Calibri Light</vt:lpstr>
      <vt:lpstr>Arial</vt:lpstr>
      <vt:lpstr>Office Theme</vt:lpstr>
      <vt:lpstr>Film Noir </vt:lpstr>
      <vt:lpstr>Disenchantment, Doom </vt:lpstr>
      <vt:lpstr>Laura 1944</vt:lpstr>
      <vt:lpstr>Feminist reading </vt:lpstr>
      <vt:lpstr>PowerPoint Presentation</vt:lpstr>
      <vt:lpstr>PowerPoint Presentation</vt:lpstr>
      <vt:lpstr>Three possible approaches to narrative:  </vt:lpstr>
      <vt:lpstr>PowerPoint Presentation</vt:lpstr>
      <vt:lpstr>PowerPoint Presentation</vt:lpstr>
      <vt:lpstr>--Matthew Sorento </vt:lpstr>
      <vt:lpstr>PowerPoint Presentation</vt:lpstr>
      <vt:lpstr>PowerPoint Presentation</vt:lpstr>
      <vt:lpstr>Illusion of Apparent Motion </vt:lpstr>
      <vt:lpstr>Genre</vt:lpstr>
      <vt:lpstr>Structure </vt:lpstr>
      <vt:lpstr>PowerPoint Presentation</vt:lpstr>
      <vt:lpstr>Causal Connections</vt:lpstr>
      <vt:lpstr>PowerPoint Presentation</vt:lpstr>
    </vt:vector>
  </TitlesOfParts>
  <Company/>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Noir </dc:title>
  <dc:creator>Microsoft Office User</dc:creator>
  <cp:lastModifiedBy>Microsoft Office User</cp:lastModifiedBy>
  <cp:revision>12</cp:revision>
  <dcterms:created xsi:type="dcterms:W3CDTF">2017-01-26T04:51:23Z</dcterms:created>
  <dcterms:modified xsi:type="dcterms:W3CDTF">2017-02-02T01:52:46Z</dcterms:modified>
</cp:coreProperties>
</file>