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60" r:id="rId2"/>
    <p:sldId id="261" r:id="rId3"/>
    <p:sldId id="262" r:id="rId4"/>
    <p:sldId id="257" r:id="rId5"/>
    <p:sldId id="258" r:id="rId6"/>
    <p:sldId id="259"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1"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8"/>
    <p:restoredTop sz="93977"/>
  </p:normalViewPr>
  <p:slideViewPr>
    <p:cSldViewPr snapToGrid="0" snapToObjects="1">
      <p:cViewPr varScale="1">
        <p:scale>
          <a:sx n="63" d="100"/>
          <a:sy n="63" d="100"/>
        </p:scale>
        <p:origin x="200" y="6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30C81A-6ED4-B442-B424-CDF08E238098}" type="datetimeFigureOut">
              <a:rPr lang="en-US" smtClean="0"/>
              <a:t>2/9/17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4918EA-B6D5-7649-92D7-4F728DECD2DA}" type="slidenum">
              <a:rPr lang="en-US" smtClean="0"/>
              <a:t>‹#›</a:t>
            </a:fld>
            <a:endParaRPr lang="en-US"/>
          </a:p>
        </p:txBody>
      </p:sp>
    </p:spTree>
    <p:extLst>
      <p:ext uri="{BB962C8B-B14F-4D97-AF65-F5344CB8AC3E}">
        <p14:creationId xmlns:p14="http://schemas.microsoft.com/office/powerpoint/2010/main" val="1607027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wikipedia.org/wiki/Western_Europe" TargetMode="External"/><Relationship Id="rId4" Type="http://schemas.openxmlformats.org/officeDocument/2006/relationships/hyperlink" Target="https://en.wikipedia.org/wiki/United_States" TargetMode="External"/><Relationship Id="rId5" Type="http://schemas.openxmlformats.org/officeDocument/2006/relationships/hyperlink" Target="https://en.wikipedia.org/wiki/World_War_II" TargetMode="External"/><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a:t>
            </a:r>
            <a:r>
              <a:rPr lang="en-US" sz="1200" b="1" kern="1200" dirty="0" smtClean="0">
                <a:solidFill>
                  <a:schemeClr val="tx1"/>
                </a:solidFill>
                <a:latin typeface="+mn-lt"/>
                <a:ea typeface="+mn-ea"/>
                <a:cs typeface="+mn-cs"/>
              </a:rPr>
              <a:t>Marshall Plan</a:t>
            </a:r>
            <a:r>
              <a:rPr lang="en-US" sz="1200" b="0" kern="1200" dirty="0" smtClean="0">
                <a:solidFill>
                  <a:schemeClr val="tx1"/>
                </a:solidFill>
                <a:latin typeface="+mn-lt"/>
                <a:ea typeface="+mn-ea"/>
                <a:cs typeface="+mn-cs"/>
              </a:rPr>
              <a:t> (officially the </a:t>
            </a:r>
            <a:r>
              <a:rPr lang="en-US" sz="1200" b="1" kern="1200" dirty="0" smtClean="0">
                <a:solidFill>
                  <a:schemeClr val="tx1"/>
                </a:solidFill>
                <a:latin typeface="+mn-lt"/>
                <a:ea typeface="+mn-ea"/>
                <a:cs typeface="+mn-cs"/>
              </a:rPr>
              <a:t>European Recovery Program</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ERP</a:t>
            </a:r>
            <a:r>
              <a:rPr lang="en-US" sz="1200" b="0" kern="1200" dirty="0" smtClean="0">
                <a:solidFill>
                  <a:schemeClr val="tx1"/>
                </a:solidFill>
                <a:latin typeface="+mn-lt"/>
                <a:ea typeface="+mn-ea"/>
                <a:cs typeface="+mn-cs"/>
              </a:rPr>
              <a:t>) was an American initiative to aid </a:t>
            </a:r>
            <a:r>
              <a:rPr lang="en-US" sz="1200" b="0" kern="1200" dirty="0" smtClean="0">
                <a:solidFill>
                  <a:schemeClr val="tx1"/>
                </a:solidFill>
                <a:latin typeface="+mn-lt"/>
                <a:ea typeface="+mn-ea"/>
                <a:cs typeface="+mn-cs"/>
                <a:hlinkClick r:id="rId3"/>
              </a:rPr>
              <a:t>Western Europe, in which the </a:t>
            </a:r>
            <a:r>
              <a:rPr lang="en-US" sz="1200" b="0" kern="1200" dirty="0" smtClean="0">
                <a:solidFill>
                  <a:schemeClr val="tx1"/>
                </a:solidFill>
                <a:latin typeface="+mn-lt"/>
                <a:ea typeface="+mn-ea"/>
                <a:cs typeface="+mn-cs"/>
                <a:hlinkClick r:id="rId4"/>
              </a:rPr>
              <a:t>United States gave over $12 billion</a:t>
            </a:r>
            <a:r>
              <a:rPr lang="en-US" sz="1200" b="0" kern="1200" baseline="30000" dirty="0" smtClean="0">
                <a:solidFill>
                  <a:schemeClr val="tx1"/>
                </a:solidFill>
                <a:latin typeface="+mn-lt"/>
                <a:ea typeface="+mn-ea"/>
                <a:cs typeface="+mn-cs"/>
                <a:hlinkClick r:id="rId4"/>
              </a:rPr>
              <a:t>[1]</a:t>
            </a:r>
            <a:r>
              <a:rPr lang="en-US" sz="1200" b="0" kern="1200" baseline="0" dirty="0" smtClean="0">
                <a:solidFill>
                  <a:schemeClr val="tx1"/>
                </a:solidFill>
                <a:latin typeface="+mn-lt"/>
                <a:ea typeface="+mn-ea"/>
                <a:cs typeface="+mn-cs"/>
                <a:hlinkClick r:id="rId4"/>
              </a:rPr>
              <a:t> (approximately $120 billion in current dollar value as of June 2016) in economic support to help rebuild Western European economies after the end of </a:t>
            </a:r>
            <a:r>
              <a:rPr lang="en-US" sz="1200" b="0" kern="1200" baseline="0" dirty="0" smtClean="0">
                <a:solidFill>
                  <a:schemeClr val="tx1"/>
                </a:solidFill>
                <a:latin typeface="+mn-lt"/>
                <a:ea typeface="+mn-ea"/>
                <a:cs typeface="+mn-cs"/>
                <a:hlinkClick r:id="rId5"/>
              </a:rPr>
              <a:t>World War II.</a:t>
            </a:r>
            <a:endParaRPr lang="en-US" dirty="0"/>
          </a:p>
        </p:txBody>
      </p:sp>
      <p:sp>
        <p:nvSpPr>
          <p:cNvPr id="4" name="Slide Number Placeholder 3"/>
          <p:cNvSpPr>
            <a:spLocks noGrp="1"/>
          </p:cNvSpPr>
          <p:nvPr>
            <p:ph type="sldNum" sz="quarter" idx="10"/>
          </p:nvPr>
        </p:nvSpPr>
        <p:spPr/>
        <p:txBody>
          <a:bodyPr/>
          <a:lstStyle/>
          <a:p>
            <a:fld id="{B24918EA-B6D5-7649-92D7-4F728DECD2DA}" type="slidenum">
              <a:rPr lang="en-US" smtClean="0"/>
              <a:t>5</a:t>
            </a:fld>
            <a:endParaRPr lang="en-US"/>
          </a:p>
        </p:txBody>
      </p:sp>
    </p:spTree>
    <p:extLst>
      <p:ext uri="{BB962C8B-B14F-4D97-AF65-F5344CB8AC3E}">
        <p14:creationId xmlns:p14="http://schemas.microsoft.com/office/powerpoint/2010/main" val="404355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Bottom up sensory data first</a:t>
            </a:r>
            <a:r>
              <a:rPr lang="en-US" baseline="0" dirty="0" smtClean="0"/>
              <a:t> and supply the context.  Top down context first and then sensation.  </a:t>
            </a:r>
            <a:endParaRPr lang="en-US" dirty="0"/>
          </a:p>
        </p:txBody>
      </p:sp>
      <p:sp>
        <p:nvSpPr>
          <p:cNvPr id="4" name="Slide Number Placeholder 3"/>
          <p:cNvSpPr>
            <a:spLocks noGrp="1"/>
          </p:cNvSpPr>
          <p:nvPr>
            <p:ph type="sldNum" sz="quarter" idx="10"/>
          </p:nvPr>
        </p:nvSpPr>
        <p:spPr/>
        <p:txBody>
          <a:bodyPr/>
          <a:lstStyle/>
          <a:p>
            <a:fld id="{B24918EA-B6D5-7649-92D7-4F728DECD2DA}" type="slidenum">
              <a:rPr lang="en-US" smtClean="0"/>
              <a:t>8</a:t>
            </a:fld>
            <a:endParaRPr lang="en-US"/>
          </a:p>
        </p:txBody>
      </p:sp>
    </p:spTree>
    <p:extLst>
      <p:ext uri="{BB962C8B-B14F-4D97-AF65-F5344CB8AC3E}">
        <p14:creationId xmlns:p14="http://schemas.microsoft.com/office/powerpoint/2010/main" val="433515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err="1" smtClean="0">
                <a:solidFill>
                  <a:schemeClr val="tx1"/>
                </a:solidFill>
                <a:effectLst/>
                <a:latin typeface="+mn-lt"/>
                <a:ea typeface="+mn-ea"/>
                <a:cs typeface="+mn-cs"/>
              </a:rPr>
              <a:t>Syuzhet</a:t>
            </a:r>
            <a:r>
              <a:rPr lang="en-US" sz="1200" b="0" i="0" kern="1200" dirty="0" smtClean="0">
                <a:solidFill>
                  <a:schemeClr val="tx1"/>
                </a:solidFill>
                <a:effectLst/>
                <a:latin typeface="+mn-lt"/>
                <a:ea typeface="+mn-ea"/>
                <a:cs typeface="+mn-cs"/>
              </a:rPr>
              <a:t> is an employment of narrative and </a:t>
            </a:r>
            <a:r>
              <a:rPr lang="en-US" sz="1200" b="1" i="0" kern="1200" dirty="0" err="1" smtClean="0">
                <a:solidFill>
                  <a:schemeClr val="tx1"/>
                </a:solidFill>
                <a:effectLst/>
                <a:latin typeface="+mn-lt"/>
                <a:ea typeface="+mn-ea"/>
                <a:cs typeface="+mn-cs"/>
              </a:rPr>
              <a:t>fabula</a:t>
            </a:r>
            <a:r>
              <a:rPr lang="en-US" sz="1200" b="0" i="0" kern="1200" dirty="0" smtClean="0">
                <a:solidFill>
                  <a:schemeClr val="tx1"/>
                </a:solidFill>
                <a:effectLst/>
                <a:latin typeface="+mn-lt"/>
                <a:ea typeface="+mn-ea"/>
                <a:cs typeface="+mn-cs"/>
              </a:rPr>
              <a:t> is the chronological order of the events contained in the story. They were first used in this sense by Vladimir </a:t>
            </a:r>
            <a:r>
              <a:rPr lang="en-US" sz="1200" b="0" i="0" kern="1200" dirty="0" err="1" smtClean="0">
                <a:solidFill>
                  <a:schemeClr val="tx1"/>
                </a:solidFill>
                <a:effectLst/>
                <a:latin typeface="+mn-lt"/>
                <a:ea typeface="+mn-ea"/>
                <a:cs typeface="+mn-cs"/>
              </a:rPr>
              <a:t>Propp</a:t>
            </a:r>
            <a:r>
              <a:rPr lang="en-US" sz="1200" b="0" i="0" kern="1200" dirty="0" smtClean="0">
                <a:solidFill>
                  <a:schemeClr val="tx1"/>
                </a:solidFill>
                <a:effectLst/>
                <a:latin typeface="+mn-lt"/>
                <a:ea typeface="+mn-ea"/>
                <a:cs typeface="+mn-cs"/>
              </a:rPr>
              <a:t> and Viktor </a:t>
            </a:r>
            <a:r>
              <a:rPr lang="en-US" sz="1200" b="0" i="0" kern="1200" dirty="0" err="1" smtClean="0">
                <a:solidFill>
                  <a:schemeClr val="tx1"/>
                </a:solidFill>
                <a:effectLst/>
                <a:latin typeface="+mn-lt"/>
                <a:ea typeface="+mn-ea"/>
                <a:cs typeface="+mn-cs"/>
              </a:rPr>
              <a:t>Shklovsky</a:t>
            </a:r>
            <a:r>
              <a:rPr lang="en-US"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24918EA-B6D5-7649-92D7-4F728DECD2DA}" type="slidenum">
              <a:rPr lang="en-US" smtClean="0"/>
              <a:t>12</a:t>
            </a:fld>
            <a:endParaRPr lang="en-US"/>
          </a:p>
        </p:txBody>
      </p:sp>
    </p:spTree>
    <p:extLst>
      <p:ext uri="{BB962C8B-B14F-4D97-AF65-F5344CB8AC3E}">
        <p14:creationId xmlns:p14="http://schemas.microsoft.com/office/powerpoint/2010/main" val="629353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51078D-7C09-074B-97DD-0D9F137DE5CE}"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1717362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1078D-7C09-074B-97DD-0D9F137DE5CE}"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1753860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1078D-7C09-074B-97DD-0D9F137DE5CE}"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78123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1078D-7C09-074B-97DD-0D9F137DE5CE}"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783072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51078D-7C09-074B-97DD-0D9F137DE5CE}"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1741573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51078D-7C09-074B-97DD-0D9F137DE5CE}" type="datetimeFigureOut">
              <a:rPr lang="en-US" smtClean="0"/>
              <a:t>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416882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51078D-7C09-074B-97DD-0D9F137DE5CE}" type="datetimeFigureOut">
              <a:rPr lang="en-US" smtClean="0"/>
              <a:t>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1448285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51078D-7C09-074B-97DD-0D9F137DE5CE}" type="datetimeFigureOut">
              <a:rPr lang="en-US" smtClean="0"/>
              <a:t>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175679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1078D-7C09-074B-97DD-0D9F137DE5CE}" type="datetimeFigureOut">
              <a:rPr lang="en-US" smtClean="0"/>
              <a:t>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68167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1078D-7C09-074B-97DD-0D9F137DE5CE}" type="datetimeFigureOut">
              <a:rPr lang="en-US" smtClean="0"/>
              <a:t>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89644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1078D-7C09-074B-97DD-0D9F137DE5CE}" type="datetimeFigureOut">
              <a:rPr lang="en-US" smtClean="0"/>
              <a:t>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BDD56-3435-D84C-95D7-DE437AC32B19}" type="slidenum">
              <a:rPr lang="en-US" smtClean="0"/>
              <a:t>‹#›</a:t>
            </a:fld>
            <a:endParaRPr lang="en-US"/>
          </a:p>
        </p:txBody>
      </p:sp>
    </p:spTree>
    <p:extLst>
      <p:ext uri="{BB962C8B-B14F-4D97-AF65-F5344CB8AC3E}">
        <p14:creationId xmlns:p14="http://schemas.microsoft.com/office/powerpoint/2010/main" val="12737472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1078D-7C09-074B-97DD-0D9F137DE5CE}" type="datetimeFigureOut">
              <a:rPr lang="en-US" smtClean="0"/>
              <a:t>2/9/17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FBDD56-3435-D84C-95D7-DE437AC32B19}" type="slidenum">
              <a:rPr lang="en-US" smtClean="0"/>
              <a:t>‹#›</a:t>
            </a:fld>
            <a:endParaRPr lang="en-US"/>
          </a:p>
        </p:txBody>
      </p:sp>
    </p:spTree>
    <p:extLst>
      <p:ext uri="{BB962C8B-B14F-4D97-AF65-F5344CB8AC3E}">
        <p14:creationId xmlns:p14="http://schemas.microsoft.com/office/powerpoint/2010/main" val="429931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Narrativ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a:t>
            </a:r>
            <a:endParaRPr lang="en-US" dirty="0"/>
          </a:p>
        </p:txBody>
      </p:sp>
      <p:sp>
        <p:nvSpPr>
          <p:cNvPr id="3" name="Content Placeholder 2"/>
          <p:cNvSpPr>
            <a:spLocks noGrp="1"/>
          </p:cNvSpPr>
          <p:nvPr>
            <p:ph idx="1"/>
          </p:nvPr>
        </p:nvSpPr>
        <p:spPr/>
        <p:txBody>
          <a:bodyPr/>
          <a:lstStyle/>
          <a:p>
            <a:r>
              <a:rPr lang="en-US" dirty="0" smtClean="0"/>
              <a:t>Auteur=Author</a:t>
            </a:r>
          </a:p>
          <a:p>
            <a:r>
              <a:rPr lang="en-US" dirty="0" err="1" smtClean="0"/>
              <a:t>Diegesis</a:t>
            </a:r>
            <a:r>
              <a:rPr lang="en-US" dirty="0" smtClean="0"/>
              <a:t>: the viewer constructs a diegetic world based on the material given to them</a:t>
            </a:r>
          </a:p>
          <a:p>
            <a:r>
              <a:rPr lang="en-US" dirty="0" smtClean="0"/>
              <a:t>Editing </a:t>
            </a:r>
          </a:p>
          <a:p>
            <a:r>
              <a:rPr lang="en-US" dirty="0" smtClean="0"/>
              <a:t>Flashback-forward: jump back or forwards in diegetic time </a:t>
            </a:r>
            <a:endParaRPr lang="en-US" dirty="0"/>
          </a:p>
        </p:txBody>
      </p:sp>
    </p:spTree>
    <p:extLst>
      <p:ext uri="{BB962C8B-B14F-4D97-AF65-F5344CB8AC3E}">
        <p14:creationId xmlns:p14="http://schemas.microsoft.com/office/powerpoint/2010/main" val="1090994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Prior Knowledge and Experience: </a:t>
            </a:r>
            <a:r>
              <a:rPr lang="en-US" dirty="0"/>
              <a:t/>
            </a:r>
            <a:br>
              <a:rPr lang="en-US" dirty="0"/>
            </a:br>
            <a:endParaRPr lang="en-US" dirty="0"/>
          </a:p>
        </p:txBody>
      </p:sp>
      <p:sp>
        <p:nvSpPr>
          <p:cNvPr id="3" name="Content Placeholder 2"/>
          <p:cNvSpPr>
            <a:spLocks noGrp="1"/>
          </p:cNvSpPr>
          <p:nvPr>
            <p:ph idx="1"/>
          </p:nvPr>
        </p:nvSpPr>
        <p:spPr/>
        <p:txBody>
          <a:bodyPr/>
          <a:lstStyle/>
          <a:p>
            <a:r>
              <a:rPr lang="en-US" i="1" dirty="0"/>
              <a:t>We draw on schemata derived from</a:t>
            </a:r>
            <a:endParaRPr lang="en-US" dirty="0"/>
          </a:p>
          <a:p>
            <a:pPr lvl="0"/>
            <a:r>
              <a:rPr lang="en-US" dirty="0"/>
              <a:t>The natural world</a:t>
            </a:r>
          </a:p>
          <a:p>
            <a:pPr lvl="0"/>
            <a:r>
              <a:rPr lang="en-US" dirty="0"/>
              <a:t>Other artworks</a:t>
            </a:r>
          </a:p>
          <a:p>
            <a:pPr lvl="0"/>
            <a:r>
              <a:rPr lang="en-US" dirty="0"/>
              <a:t>Other Films (or stories) </a:t>
            </a:r>
          </a:p>
          <a:p>
            <a:pPr lvl="0"/>
            <a:r>
              <a:rPr lang="en-US" dirty="0"/>
              <a:t>Other Television </a:t>
            </a:r>
          </a:p>
          <a:p>
            <a:endParaRPr lang="en-US" dirty="0"/>
          </a:p>
        </p:txBody>
      </p:sp>
    </p:spTree>
    <p:extLst>
      <p:ext uri="{BB962C8B-B14F-4D97-AF65-F5344CB8AC3E}">
        <p14:creationId xmlns:p14="http://schemas.microsoft.com/office/powerpoint/2010/main" val="1362359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Organized by the following:</a:t>
            </a:r>
            <a:r>
              <a:rPr lang="en-US" dirty="0" smtClean="0">
                <a:effectLst/>
              </a:rPr>
              <a:t> </a:t>
            </a:r>
            <a:endParaRPr lang="en-US" dirty="0"/>
          </a:p>
        </p:txBody>
      </p:sp>
      <p:sp>
        <p:nvSpPr>
          <p:cNvPr id="3" name="Content Placeholder 2"/>
          <p:cNvSpPr>
            <a:spLocks noGrp="1"/>
          </p:cNvSpPr>
          <p:nvPr>
            <p:ph idx="1"/>
          </p:nvPr>
        </p:nvSpPr>
        <p:spPr/>
        <p:txBody>
          <a:bodyPr/>
          <a:lstStyle/>
          <a:p>
            <a:pPr lvl="0"/>
            <a:r>
              <a:rPr lang="en-US" dirty="0"/>
              <a:t>Conclusions are drawn on the basis of the perceptual input</a:t>
            </a:r>
          </a:p>
          <a:p>
            <a:pPr lvl="0"/>
            <a:r>
              <a:rPr lang="en-US" dirty="0"/>
              <a:t>Background knowledge</a:t>
            </a:r>
          </a:p>
          <a:p>
            <a:pPr lvl="0"/>
            <a:r>
              <a:rPr lang="en-US" dirty="0"/>
              <a:t>Problem solving processes</a:t>
            </a:r>
          </a:p>
          <a:p>
            <a:pPr lvl="0"/>
            <a:r>
              <a:rPr lang="en-US" dirty="0"/>
              <a:t>Conclusions about the stimulus are drawn often inductively on the basis of “premises” furnished by the data </a:t>
            </a:r>
          </a:p>
          <a:p>
            <a:pPr lvl="0"/>
            <a:r>
              <a:rPr lang="en-US" dirty="0"/>
              <a:t>Organized clusters of knowledge guide our hypothesis making</a:t>
            </a:r>
          </a:p>
          <a:p>
            <a:endParaRPr lang="en-US" dirty="0"/>
          </a:p>
        </p:txBody>
      </p:sp>
    </p:spTree>
    <p:extLst>
      <p:ext uri="{BB962C8B-B14F-4D97-AF65-F5344CB8AC3E}">
        <p14:creationId xmlns:p14="http://schemas.microsoft.com/office/powerpoint/2010/main" val="211944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Causal connections:</a:t>
            </a:r>
            <a:r>
              <a:rPr lang="en-US" dirty="0" smtClean="0"/>
              <a:t> </a:t>
            </a:r>
            <a:br>
              <a:rPr lang="en-US" dirty="0" smtClean="0"/>
            </a:br>
            <a:endParaRPr lang="en-US" dirty="0"/>
          </a:p>
        </p:txBody>
      </p:sp>
      <p:sp>
        <p:nvSpPr>
          <p:cNvPr id="3" name="Content Placeholder 2"/>
          <p:cNvSpPr>
            <a:spLocks noGrp="1"/>
          </p:cNvSpPr>
          <p:nvPr>
            <p:ph idx="1"/>
          </p:nvPr>
        </p:nvSpPr>
        <p:spPr>
          <a:xfrm>
            <a:off x="838200" y="1251284"/>
            <a:ext cx="10515600" cy="5366084"/>
          </a:xfrm>
        </p:spPr>
        <p:txBody>
          <a:bodyPr>
            <a:normAutofit/>
          </a:bodyPr>
          <a:lstStyle/>
          <a:p>
            <a:pPr lvl="0"/>
            <a:r>
              <a:rPr lang="en-US" dirty="0"/>
              <a:t>When information is missing, perceivers infer or make guesses about it</a:t>
            </a:r>
          </a:p>
          <a:p>
            <a:pPr lvl="0"/>
            <a:r>
              <a:rPr lang="en-US" dirty="0"/>
              <a:t>When events are arranged out of temporal order perceivers try to put those events in sequence </a:t>
            </a:r>
          </a:p>
          <a:p>
            <a:pPr lvl="0"/>
            <a:r>
              <a:rPr lang="en-US" dirty="0"/>
              <a:t>A spectator comes to the film already tuned, prepared to focus energies toward story construction</a:t>
            </a:r>
          </a:p>
          <a:p>
            <a:pPr lvl="0"/>
            <a:r>
              <a:rPr lang="en-US" dirty="0"/>
              <a:t>Comprehending a narrative requires assigning it some coherence </a:t>
            </a:r>
          </a:p>
          <a:p>
            <a:pPr lvl="0"/>
            <a:r>
              <a:rPr lang="en-US" dirty="0"/>
              <a:t>Causal connections are especially important in remembering stories</a:t>
            </a:r>
          </a:p>
          <a:p>
            <a:pPr lvl="0"/>
            <a:r>
              <a:rPr lang="en-US" dirty="0"/>
              <a:t>If the text as presented omits causal connections, perceivers tend to supply them when retelling the </a:t>
            </a:r>
            <a:r>
              <a:rPr lang="en-US" dirty="0" smtClean="0"/>
              <a:t>tale</a:t>
            </a:r>
            <a:endParaRPr lang="en-US" dirty="0"/>
          </a:p>
        </p:txBody>
      </p:sp>
    </p:spTree>
    <p:extLst>
      <p:ext uri="{BB962C8B-B14F-4D97-AF65-F5344CB8AC3E}">
        <p14:creationId xmlns:p14="http://schemas.microsoft.com/office/powerpoint/2010/main" val="265908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“canonic story format”(35)</a:t>
            </a:r>
            <a:r>
              <a:rPr lang="en-US" dirty="0" smtClean="0">
                <a:effectLst/>
              </a:rPr>
              <a:t> </a:t>
            </a:r>
            <a:endParaRPr lang="en-US" dirty="0"/>
          </a:p>
        </p:txBody>
      </p:sp>
      <p:sp>
        <p:nvSpPr>
          <p:cNvPr id="3" name="Content Placeholder 2"/>
          <p:cNvSpPr>
            <a:spLocks noGrp="1"/>
          </p:cNvSpPr>
          <p:nvPr>
            <p:ph idx="1"/>
          </p:nvPr>
        </p:nvSpPr>
        <p:spPr/>
        <p:txBody>
          <a:bodyPr/>
          <a:lstStyle/>
          <a:p>
            <a:pPr lvl="0"/>
            <a:r>
              <a:rPr lang="en-US" dirty="0"/>
              <a:t>introduction of setting and characters</a:t>
            </a:r>
          </a:p>
          <a:p>
            <a:pPr lvl="0"/>
            <a:r>
              <a:rPr lang="en-US" dirty="0"/>
              <a:t>explanation of state of affairs</a:t>
            </a:r>
          </a:p>
          <a:p>
            <a:pPr lvl="0"/>
            <a:r>
              <a:rPr lang="en-US" dirty="0"/>
              <a:t>complicating action</a:t>
            </a:r>
          </a:p>
          <a:p>
            <a:pPr lvl="0"/>
            <a:r>
              <a:rPr lang="en-US" dirty="0"/>
              <a:t>ensuing events</a:t>
            </a:r>
          </a:p>
          <a:p>
            <a:pPr lvl="0"/>
            <a:r>
              <a:rPr lang="en-US" dirty="0"/>
              <a:t>outcome</a:t>
            </a:r>
          </a:p>
          <a:p>
            <a:pPr lvl="0"/>
            <a:r>
              <a:rPr lang="en-US" dirty="0"/>
              <a:t>ending </a:t>
            </a:r>
          </a:p>
          <a:p>
            <a:endParaRPr lang="en-US" dirty="0"/>
          </a:p>
        </p:txBody>
      </p:sp>
    </p:spTree>
    <p:extLst>
      <p:ext uri="{BB962C8B-B14F-4D97-AF65-F5344CB8AC3E}">
        <p14:creationId xmlns:p14="http://schemas.microsoft.com/office/powerpoint/2010/main" val="568710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Canonical format </a:t>
            </a:r>
            <a:endParaRPr lang="en-US" dirty="0"/>
          </a:p>
        </p:txBody>
      </p:sp>
      <p:sp>
        <p:nvSpPr>
          <p:cNvPr id="3" name="Content Placeholder 2"/>
          <p:cNvSpPr>
            <a:spLocks noGrp="1"/>
          </p:cNvSpPr>
          <p:nvPr>
            <p:ph idx="1"/>
          </p:nvPr>
        </p:nvSpPr>
        <p:spPr/>
        <p:txBody>
          <a:bodyPr/>
          <a:lstStyle/>
          <a:p>
            <a:pPr lvl="0"/>
            <a:r>
              <a:rPr lang="en-US" dirty="0"/>
              <a:t>Distortions in comprehension and recall tend to occur at points when narrative violates or </a:t>
            </a:r>
            <a:r>
              <a:rPr lang="en-US" dirty="0" err="1"/>
              <a:t>ambiguates</a:t>
            </a:r>
            <a:r>
              <a:rPr lang="en-US" dirty="0"/>
              <a:t> this ideal (meaning conventional) scenario</a:t>
            </a:r>
          </a:p>
          <a:p>
            <a:pPr lvl="0"/>
            <a:r>
              <a:rPr lang="en-US" dirty="0"/>
              <a:t>Early statement of the protagonist’s goal </a:t>
            </a:r>
            <a:r>
              <a:rPr lang="en-US" dirty="0" smtClean="0"/>
              <a:t>permits </a:t>
            </a:r>
            <a:r>
              <a:rPr lang="en-US" dirty="0"/>
              <a:t>the perceiver to fill in the causal and temporal connections more exactly</a:t>
            </a:r>
          </a:p>
          <a:p>
            <a:pPr lvl="0"/>
            <a:r>
              <a:rPr lang="en-US" dirty="0"/>
              <a:t>Without goal statements-- perceivers insert their own goals</a:t>
            </a:r>
          </a:p>
          <a:p>
            <a:endParaRPr lang="en-US" dirty="0"/>
          </a:p>
        </p:txBody>
      </p:sp>
    </p:spTree>
    <p:extLst>
      <p:ext uri="{BB962C8B-B14F-4D97-AF65-F5344CB8AC3E}">
        <p14:creationId xmlns:p14="http://schemas.microsoft.com/office/powerpoint/2010/main" val="263339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Exposition: </a:t>
            </a:r>
            <a:r>
              <a:rPr lang="en-US" dirty="0"/>
              <a:t> </a:t>
            </a:r>
            <a:r>
              <a:rPr lang="en-US" dirty="0" smtClean="0">
                <a:effectLst/>
              </a:rPr>
              <a:t> </a:t>
            </a:r>
            <a:endParaRPr lang="en-US" dirty="0"/>
          </a:p>
        </p:txBody>
      </p:sp>
      <p:sp>
        <p:nvSpPr>
          <p:cNvPr id="3" name="Content Placeholder 2"/>
          <p:cNvSpPr>
            <a:spLocks noGrp="1"/>
          </p:cNvSpPr>
          <p:nvPr>
            <p:ph idx="1"/>
          </p:nvPr>
        </p:nvSpPr>
        <p:spPr/>
        <p:txBody>
          <a:bodyPr/>
          <a:lstStyle/>
          <a:p>
            <a:r>
              <a:rPr lang="en-US" dirty="0"/>
              <a:t> is the insertion of important background information within a </a:t>
            </a:r>
            <a:r>
              <a:rPr lang="en-US" u="sng" dirty="0">
                <a:hlinkClick r:id="rId2" tooltip="Narrative"/>
              </a:rPr>
              <a:t>story</a:t>
            </a:r>
            <a:r>
              <a:rPr lang="en-US" dirty="0" smtClean="0">
                <a:effectLst/>
              </a:rPr>
              <a:t> </a:t>
            </a:r>
            <a:endParaRPr lang="en-US" dirty="0"/>
          </a:p>
        </p:txBody>
      </p:sp>
    </p:spTree>
    <p:extLst>
      <p:ext uri="{BB962C8B-B14F-4D97-AF65-F5344CB8AC3E}">
        <p14:creationId xmlns:p14="http://schemas.microsoft.com/office/powerpoint/2010/main" val="1033783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Contemporary Western Perceiver</a:t>
            </a:r>
            <a:r>
              <a:rPr lang="en-US" dirty="0" smtClean="0">
                <a:effectLst/>
              </a:rPr>
              <a:t> </a:t>
            </a:r>
            <a:endParaRPr lang="en-US" dirty="0"/>
          </a:p>
        </p:txBody>
      </p:sp>
      <p:sp>
        <p:nvSpPr>
          <p:cNvPr id="3" name="Content Placeholder 2"/>
          <p:cNvSpPr>
            <a:spLocks noGrp="1"/>
          </p:cNvSpPr>
          <p:nvPr>
            <p:ph idx="1"/>
          </p:nvPr>
        </p:nvSpPr>
        <p:spPr/>
        <p:txBody>
          <a:bodyPr/>
          <a:lstStyle/>
          <a:p>
            <a:r>
              <a:rPr lang="en-US" dirty="0" smtClean="0"/>
              <a:t>does </a:t>
            </a:r>
            <a:r>
              <a:rPr lang="en-US" dirty="0"/>
              <a:t>typically expect expository material at the outset, a state of affairs disturbed by a complication, and some character ready to function as a goal oriented protagonist </a:t>
            </a:r>
          </a:p>
        </p:txBody>
      </p:sp>
    </p:spTree>
    <p:extLst>
      <p:ext uri="{BB962C8B-B14F-4D97-AF65-F5344CB8AC3E}">
        <p14:creationId xmlns:p14="http://schemas.microsoft.com/office/powerpoint/2010/main" val="563070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“To read narrative continuum is in fact to arrange it—at the quick pace set by the reading material in a variety of structures, to strive for concepts or labels which more or less sum of the profuse sequence of observations” </a:t>
            </a:r>
            <a:endParaRPr lang="en-US" dirty="0" smtClean="0"/>
          </a:p>
          <a:p>
            <a:pPr lvl="0"/>
            <a:endParaRPr lang="en-US" dirty="0"/>
          </a:p>
          <a:p>
            <a:pPr lvl="0"/>
            <a:r>
              <a:rPr lang="en-US" dirty="0" smtClean="0"/>
              <a:t>Roland Barthes</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127939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Notion of plausibility: how things really work in the world</a:t>
            </a:r>
          </a:p>
          <a:p>
            <a:pPr lvl="0"/>
            <a:r>
              <a:rPr lang="en-US" dirty="0"/>
              <a:t>Notion of plausibility: how things work in specific genres</a:t>
            </a:r>
          </a:p>
          <a:p>
            <a:endParaRPr lang="en-US" dirty="0"/>
          </a:p>
        </p:txBody>
      </p:sp>
    </p:spTree>
    <p:extLst>
      <p:ext uri="{BB962C8B-B14F-4D97-AF65-F5344CB8AC3E}">
        <p14:creationId xmlns:p14="http://schemas.microsoft.com/office/powerpoint/2010/main" val="396674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235" y="713678"/>
            <a:ext cx="10707029" cy="5664007"/>
          </a:xfrm>
        </p:spPr>
        <p:txBody>
          <a:bodyPr>
            <a:normAutofit/>
          </a:bodyPr>
          <a:lstStyle/>
          <a:p>
            <a:pPr lvl="0"/>
            <a:r>
              <a:rPr lang="en-US" dirty="0"/>
              <a:t>Stylistic schemata: may go unnoticed, but viewers possess an understanding of it </a:t>
            </a:r>
          </a:p>
          <a:p>
            <a:r>
              <a:rPr lang="en-US" dirty="0"/>
              <a:t>       Ex. In mainstream cinema: a long shot is followed by a closer </a:t>
            </a:r>
            <a:r>
              <a:rPr lang="en-US" dirty="0" smtClean="0"/>
              <a:t>view</a:t>
            </a:r>
            <a:endParaRPr lang="en-US" dirty="0"/>
          </a:p>
          <a:p>
            <a:pPr lvl="0"/>
            <a:r>
              <a:rPr lang="en-US" dirty="0"/>
              <a:t>The spectator also assumes, for example, that objects and human beings persist in space even when they are not </a:t>
            </a:r>
            <a:r>
              <a:rPr lang="en-US" dirty="0" smtClean="0"/>
              <a:t>onscreen</a:t>
            </a:r>
            <a:endParaRPr lang="en-US" dirty="0"/>
          </a:p>
          <a:p>
            <a:pPr lvl="0"/>
            <a:r>
              <a:rPr lang="en-US" dirty="0"/>
              <a:t>That a character possesses the same individual identity on successive </a:t>
            </a:r>
            <a:r>
              <a:rPr lang="en-US" dirty="0" smtClean="0"/>
              <a:t>appearances</a:t>
            </a:r>
            <a:endParaRPr lang="en-US" dirty="0"/>
          </a:p>
          <a:p>
            <a:pPr lvl="0"/>
            <a:r>
              <a:rPr lang="en-US" dirty="0"/>
              <a:t>Memory must be seen not as a simple reproduction of a prior </a:t>
            </a:r>
            <a:r>
              <a:rPr lang="en-US" dirty="0" smtClean="0"/>
              <a:t>perception, but as construction guided by schemata </a:t>
            </a:r>
            <a:endParaRPr lang="en-US" dirty="0"/>
          </a:p>
          <a:p>
            <a:pPr lvl="0"/>
            <a:r>
              <a:rPr lang="en-US" dirty="0"/>
              <a:t>hypothesis forming—the viewer/reader frames and tests expectations about upcoming story information </a:t>
            </a:r>
          </a:p>
          <a:p>
            <a:endParaRPr lang="en-US" dirty="0"/>
          </a:p>
        </p:txBody>
      </p:sp>
    </p:spTree>
    <p:extLst>
      <p:ext uri="{BB962C8B-B14F-4D97-AF65-F5344CB8AC3E}">
        <p14:creationId xmlns:p14="http://schemas.microsoft.com/office/powerpoint/2010/main" val="1323609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Mise</a:t>
            </a:r>
            <a:r>
              <a:rPr lang="en-US" dirty="0" smtClean="0"/>
              <a:t>-</a:t>
            </a:r>
            <a:r>
              <a:rPr lang="en-US" dirty="0" err="1" smtClean="0"/>
              <a:t>en</a:t>
            </a:r>
            <a:r>
              <a:rPr lang="en-US" dirty="0" smtClean="0"/>
              <a:t>-scene</a:t>
            </a:r>
            <a:endParaRPr lang="en-US" dirty="0"/>
          </a:p>
        </p:txBody>
      </p:sp>
      <p:sp>
        <p:nvSpPr>
          <p:cNvPr id="3" name="Content Placeholder 2"/>
          <p:cNvSpPr>
            <a:spLocks noGrp="1"/>
          </p:cNvSpPr>
          <p:nvPr>
            <p:ph idx="1"/>
          </p:nvPr>
        </p:nvSpPr>
        <p:spPr/>
        <p:txBody>
          <a:bodyPr/>
          <a:lstStyle/>
          <a:p>
            <a:r>
              <a:rPr lang="en-US" dirty="0" smtClean="0"/>
              <a:t>Décor</a:t>
            </a:r>
          </a:p>
          <a:p>
            <a:r>
              <a:rPr lang="en-US" dirty="0" smtClean="0"/>
              <a:t>Lighting </a:t>
            </a:r>
          </a:p>
          <a:p>
            <a:r>
              <a:rPr lang="en-US" dirty="0" smtClean="0"/>
              <a:t>High-key vs. low key lighting</a:t>
            </a:r>
          </a:p>
          <a:p>
            <a:r>
              <a:rPr lang="en-US" dirty="0" smtClean="0"/>
              <a:t>Deep space </a:t>
            </a:r>
          </a:p>
          <a:p>
            <a:r>
              <a:rPr lang="en-US" dirty="0" err="1" smtClean="0"/>
              <a:t>Offscreen</a:t>
            </a:r>
            <a:r>
              <a:rPr lang="en-US" dirty="0" smtClean="0"/>
              <a:t> space (viewer constructs the space) </a:t>
            </a:r>
            <a:endParaRPr lang="en-US" dirty="0"/>
          </a:p>
        </p:txBody>
      </p:sp>
    </p:spTree>
    <p:extLst>
      <p:ext uri="{BB962C8B-B14F-4D97-AF65-F5344CB8AC3E}">
        <p14:creationId xmlns:p14="http://schemas.microsoft.com/office/powerpoint/2010/main" val="8965147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Suspense </a:t>
            </a:r>
            <a:endParaRPr lang="en-US" dirty="0"/>
          </a:p>
        </p:txBody>
      </p:sp>
      <p:sp>
        <p:nvSpPr>
          <p:cNvPr id="3" name="Content Placeholder 2"/>
          <p:cNvSpPr>
            <a:spLocks noGrp="1"/>
          </p:cNvSpPr>
          <p:nvPr>
            <p:ph idx="1"/>
          </p:nvPr>
        </p:nvSpPr>
        <p:spPr/>
        <p:txBody>
          <a:bodyPr/>
          <a:lstStyle/>
          <a:p>
            <a:r>
              <a:rPr lang="en-US" dirty="0"/>
              <a:t>When an action backs up an already confirmed hypothesis, it is redundant and cannot trigger the full anticipatory range of hypothesis casting  </a:t>
            </a:r>
          </a:p>
          <a:p>
            <a:endParaRPr lang="en-US" dirty="0"/>
          </a:p>
        </p:txBody>
      </p:sp>
    </p:spTree>
    <p:extLst>
      <p:ext uri="{BB962C8B-B14F-4D97-AF65-F5344CB8AC3E}">
        <p14:creationId xmlns:p14="http://schemas.microsoft.com/office/powerpoint/2010/main" val="285842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i="1" dirty="0"/>
              <a:t>Primacy Effect</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Initial information establishes a frame of reference to which subsequent information is subordinated as far as possible </a:t>
            </a:r>
          </a:p>
          <a:p>
            <a:pPr lvl="0"/>
            <a:r>
              <a:rPr lang="en-US" dirty="0"/>
              <a:t>Ex: When a character is presented as virtuous they will tend to be considered so even in the face of some contrary evidence </a:t>
            </a:r>
          </a:p>
          <a:p>
            <a:endParaRPr lang="en-US" dirty="0"/>
          </a:p>
        </p:txBody>
      </p:sp>
    </p:spTree>
    <p:extLst>
      <p:ext uri="{BB962C8B-B14F-4D97-AF65-F5344CB8AC3E}">
        <p14:creationId xmlns:p14="http://schemas.microsoft.com/office/powerpoint/2010/main" val="1841778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Delayed Gratification (Retardation)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Essential to narrative structure </a:t>
            </a:r>
          </a:p>
          <a:p>
            <a:r>
              <a:rPr lang="en-US" dirty="0"/>
              <a:t>Expository interruptions</a:t>
            </a:r>
          </a:p>
          <a:p>
            <a:r>
              <a:rPr lang="en-US" dirty="0"/>
              <a:t>Blocked expectations balanced with immediate ones </a:t>
            </a:r>
          </a:p>
          <a:p>
            <a:r>
              <a:rPr lang="en-US" dirty="0"/>
              <a:t>Delay in satisfying hypothesis can be exploited to trigger new expectations </a:t>
            </a:r>
          </a:p>
          <a:p>
            <a:r>
              <a:rPr lang="en-US" dirty="0"/>
              <a:t>A viewer’s hypothesis can be clearly validated, invalidated, or left dangling </a:t>
            </a:r>
          </a:p>
          <a:p>
            <a:r>
              <a:rPr lang="en-US" dirty="0"/>
              <a:t>Perceptual hypotheses tend to be vague and open ended and they are seldom disconfirmed </a:t>
            </a:r>
          </a:p>
          <a:p>
            <a:endParaRPr lang="en-US" dirty="0"/>
          </a:p>
        </p:txBody>
      </p:sp>
    </p:spTree>
    <p:extLst>
      <p:ext uri="{BB962C8B-B14F-4D97-AF65-F5344CB8AC3E}">
        <p14:creationId xmlns:p14="http://schemas.microsoft.com/office/powerpoint/2010/main" val="1977403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Hypothesis Forming in Stories</a:t>
            </a:r>
            <a:r>
              <a:rPr lang="en-US" dirty="0" smtClean="0"/>
              <a:t/>
            </a:r>
            <a:br>
              <a:rPr lang="en-US" dirty="0" smtClean="0"/>
            </a:br>
            <a:endParaRPr lang="en-US" dirty="0"/>
          </a:p>
        </p:txBody>
      </p:sp>
      <p:sp>
        <p:nvSpPr>
          <p:cNvPr id="3" name="Content Placeholder 2"/>
          <p:cNvSpPr>
            <a:spLocks noGrp="1"/>
          </p:cNvSpPr>
          <p:nvPr>
            <p:ph idx="1"/>
          </p:nvPr>
        </p:nvSpPr>
        <p:spPr>
          <a:xfrm>
            <a:off x="838200" y="1219200"/>
            <a:ext cx="10515600" cy="4957763"/>
          </a:xfrm>
        </p:spPr>
        <p:txBody>
          <a:bodyPr>
            <a:normAutofit fontScale="92500" lnSpcReduction="10000"/>
          </a:bodyPr>
          <a:lstStyle/>
          <a:p>
            <a:pPr lvl="0"/>
            <a:r>
              <a:rPr lang="en-US" dirty="0"/>
              <a:t>Suspense: anticipating and weighing the probabilities of future narrative events</a:t>
            </a:r>
          </a:p>
          <a:p>
            <a:pPr lvl="0"/>
            <a:r>
              <a:rPr lang="en-US" dirty="0"/>
              <a:t>(Opposite comparison) When an action backs up an already confirmed hypothesis, it is redundant and cannot trigger full anticipatory range of hypothesis casting </a:t>
            </a:r>
          </a:p>
          <a:p>
            <a:pPr lvl="0"/>
            <a:r>
              <a:rPr lang="en-US" dirty="0"/>
              <a:t>“Our whole sensory apparatus is basically tuned to the monitoring of unexpected change” –EH </a:t>
            </a:r>
            <a:r>
              <a:rPr lang="en-US" dirty="0" err="1"/>
              <a:t>Gombrich</a:t>
            </a:r>
            <a:r>
              <a:rPr lang="en-US" dirty="0"/>
              <a:t> </a:t>
            </a:r>
          </a:p>
          <a:p>
            <a:pPr lvl="0"/>
            <a:r>
              <a:rPr lang="en-US" dirty="0"/>
              <a:t>wait-and-see strategy: If a story does not confirm a hypothesis, the perceiver is unlikely to go back to a previous page to sort it all out.  They will wait to see if unfolding action will clarify things. A perceiver eagerly rushes on</a:t>
            </a:r>
            <a:r>
              <a:rPr lang="en-US" dirty="0" smtClean="0"/>
              <a:t>.</a:t>
            </a:r>
          </a:p>
          <a:p>
            <a:r>
              <a:rPr lang="en-US" dirty="0"/>
              <a:t>The detective tale: perceiver wants to know “who did it” and also how the detective is going to figure out “who did it” </a:t>
            </a:r>
          </a:p>
          <a:p>
            <a:pPr lvl="0"/>
            <a:endParaRPr lang="en-US" dirty="0"/>
          </a:p>
          <a:p>
            <a:endParaRPr lang="en-US" dirty="0"/>
          </a:p>
        </p:txBody>
      </p:sp>
    </p:spTree>
    <p:extLst>
      <p:ext uri="{BB962C8B-B14F-4D97-AF65-F5344CB8AC3E}">
        <p14:creationId xmlns:p14="http://schemas.microsoft.com/office/powerpoint/2010/main" val="1922465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Delayed Gratification (Retardation)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Essential to narrative structure </a:t>
            </a:r>
          </a:p>
          <a:p>
            <a:r>
              <a:rPr lang="en-US" dirty="0"/>
              <a:t>Expository interruptions</a:t>
            </a:r>
          </a:p>
          <a:p>
            <a:r>
              <a:rPr lang="en-US" dirty="0"/>
              <a:t>Blocked expectations balanced with immediate ones </a:t>
            </a:r>
          </a:p>
          <a:p>
            <a:r>
              <a:rPr lang="en-US" dirty="0"/>
              <a:t>Delay in satisfying hypothesis can be exploited to trigger new expectations </a:t>
            </a:r>
          </a:p>
          <a:p>
            <a:r>
              <a:rPr lang="en-US" dirty="0"/>
              <a:t>A viewer’s hypothesis can be clearly validated, invalidated, or left dangling </a:t>
            </a:r>
          </a:p>
          <a:p>
            <a:r>
              <a:rPr lang="en-US" dirty="0"/>
              <a:t>Perceptual hypotheses tend to be vague and open ended and they are seldom disconfirmed </a:t>
            </a:r>
          </a:p>
          <a:p>
            <a:endParaRPr lang="en-US" dirty="0"/>
          </a:p>
        </p:txBody>
      </p:sp>
    </p:spTree>
    <p:extLst>
      <p:ext uri="{BB962C8B-B14F-4D97-AF65-F5344CB8AC3E}">
        <p14:creationId xmlns:p14="http://schemas.microsoft.com/office/powerpoint/2010/main" val="762457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Plot:</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Undisturbed stage</a:t>
            </a:r>
          </a:p>
          <a:p>
            <a:pPr lvl="0"/>
            <a:r>
              <a:rPr lang="en-US" dirty="0"/>
              <a:t>The Disturbance</a:t>
            </a:r>
          </a:p>
          <a:p>
            <a:pPr lvl="0"/>
            <a:r>
              <a:rPr lang="en-US" dirty="0"/>
              <a:t>The Struggle</a:t>
            </a:r>
          </a:p>
          <a:p>
            <a:pPr lvl="0"/>
            <a:r>
              <a:rPr lang="en-US" dirty="0"/>
              <a:t>And the elimination of the disturbance </a:t>
            </a:r>
          </a:p>
          <a:p>
            <a:endParaRPr lang="en-US" dirty="0"/>
          </a:p>
        </p:txBody>
      </p:sp>
    </p:spTree>
    <p:extLst>
      <p:ext uri="{BB962C8B-B14F-4D97-AF65-F5344CB8AC3E}">
        <p14:creationId xmlns:p14="http://schemas.microsoft.com/office/powerpoint/2010/main" val="587751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Fabula</a:t>
            </a:r>
            <a:r>
              <a:rPr lang="en-US" b="1" i="1" dirty="0" smtClean="0"/>
              <a:t> vs </a:t>
            </a:r>
            <a:r>
              <a:rPr lang="en-US" b="1" i="1" dirty="0" err="1" smtClean="0"/>
              <a:t>Syuzhet</a:t>
            </a:r>
            <a:r>
              <a:rPr lang="en-US" b="1" i="1" dirty="0" smtClean="0"/>
              <a:t> </a:t>
            </a:r>
            <a:r>
              <a:rPr lang="en-US" dirty="0"/>
              <a:t/>
            </a:r>
            <a:br>
              <a:rPr lang="en-US" dirty="0"/>
            </a:br>
            <a:endParaRPr lang="en-US" dirty="0"/>
          </a:p>
        </p:txBody>
      </p:sp>
      <p:sp>
        <p:nvSpPr>
          <p:cNvPr id="3" name="Content Placeholder 2"/>
          <p:cNvSpPr>
            <a:spLocks noGrp="1"/>
          </p:cNvSpPr>
          <p:nvPr>
            <p:ph idx="1"/>
          </p:nvPr>
        </p:nvSpPr>
        <p:spPr>
          <a:xfrm>
            <a:off x="482600" y="1397000"/>
            <a:ext cx="10871200" cy="4779963"/>
          </a:xfrm>
        </p:spPr>
        <p:txBody>
          <a:bodyPr>
            <a:normAutofit lnSpcReduction="10000"/>
          </a:bodyPr>
          <a:lstStyle/>
          <a:p>
            <a:r>
              <a:rPr lang="en-US" dirty="0" smtClean="0"/>
              <a:t>The </a:t>
            </a:r>
            <a:r>
              <a:rPr lang="en-US" dirty="0" err="1" smtClean="0"/>
              <a:t>fabula</a:t>
            </a:r>
            <a:r>
              <a:rPr lang="en-US" dirty="0" smtClean="0"/>
              <a:t> (story) embodies the action as a chronological, cause-and-effect chain of events occurring within a given duration and spatial field.</a:t>
            </a:r>
          </a:p>
          <a:p>
            <a:endParaRPr lang="en-US" dirty="0" smtClean="0"/>
          </a:p>
          <a:p>
            <a:r>
              <a:rPr lang="en-US" dirty="0" smtClean="0"/>
              <a:t>A mental construct or pattern that spectators create through a process of assumption and inference based on prototype, template, and procedural schemata.</a:t>
            </a:r>
          </a:p>
          <a:p>
            <a:endParaRPr lang="en-US" dirty="0" smtClean="0"/>
          </a:p>
          <a:p>
            <a:r>
              <a:rPr lang="en-US" dirty="0" smtClean="0"/>
              <a:t>The </a:t>
            </a:r>
            <a:r>
              <a:rPr lang="en-US" dirty="0" err="1" smtClean="0"/>
              <a:t>syuzhet</a:t>
            </a:r>
            <a:r>
              <a:rPr lang="en-US" dirty="0" smtClean="0"/>
              <a:t> or plot is the actual arrangement and presentation of the </a:t>
            </a:r>
            <a:r>
              <a:rPr lang="en-US" dirty="0" err="1" smtClean="0"/>
              <a:t>fabula</a:t>
            </a:r>
            <a:r>
              <a:rPr lang="en-US" dirty="0" smtClean="0"/>
              <a:t> by the film. </a:t>
            </a:r>
          </a:p>
          <a:p>
            <a:endParaRPr lang="en-US" dirty="0"/>
          </a:p>
          <a:p>
            <a:r>
              <a:rPr lang="en-US" dirty="0" smtClean="0"/>
              <a:t> Style names a film’s systematic use of cinematic devices.</a:t>
            </a:r>
            <a:endParaRPr lang="en-US" dirty="0"/>
          </a:p>
        </p:txBody>
      </p:sp>
    </p:spTree>
    <p:extLst>
      <p:ext uri="{BB962C8B-B14F-4D97-AF65-F5344CB8AC3E}">
        <p14:creationId xmlns:p14="http://schemas.microsoft.com/office/powerpoint/2010/main" val="1486026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Touch of Evil</a:t>
            </a:r>
            <a:endParaRPr lang="en-US" dirty="0"/>
          </a:p>
        </p:txBody>
      </p:sp>
      <p:sp>
        <p:nvSpPr>
          <p:cNvPr id="3" name="Content Placeholder 2"/>
          <p:cNvSpPr>
            <a:spLocks noGrp="1"/>
          </p:cNvSpPr>
          <p:nvPr>
            <p:ph idx="1"/>
          </p:nvPr>
        </p:nvSpPr>
        <p:spPr/>
        <p:txBody>
          <a:bodyPr/>
          <a:lstStyle/>
          <a:p>
            <a:r>
              <a:rPr lang="en-US" dirty="0" smtClean="0"/>
              <a:t>critiques American law and justice, placing Mexico in a hierarchical position relative to the United States by highlighting American police corruption and portraying the righteousness of Mexican authorities.</a:t>
            </a:r>
          </a:p>
          <a:p>
            <a:r>
              <a:rPr lang="en-US" dirty="0" smtClean="0"/>
              <a:t>Mexican cop attempts to nail the American cop for perversion of justice”</a:t>
            </a:r>
            <a:endParaRPr lang="en-US" dirty="0"/>
          </a:p>
        </p:txBody>
      </p:sp>
    </p:spTree>
    <p:extLst>
      <p:ext uri="{BB962C8B-B14F-4D97-AF65-F5344CB8AC3E}">
        <p14:creationId xmlns:p14="http://schemas.microsoft.com/office/powerpoint/2010/main" val="272726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Quinlan </a:t>
            </a:r>
            <a:endParaRPr lang="en-US" dirty="0"/>
          </a:p>
        </p:txBody>
      </p:sp>
      <p:sp>
        <p:nvSpPr>
          <p:cNvPr id="3" name="Content Placeholder 2"/>
          <p:cNvSpPr>
            <a:spLocks noGrp="1"/>
          </p:cNvSpPr>
          <p:nvPr>
            <p:ph idx="1"/>
          </p:nvPr>
        </p:nvSpPr>
        <p:spPr/>
        <p:txBody>
          <a:bodyPr/>
          <a:lstStyle/>
          <a:p>
            <a:r>
              <a:rPr lang="en-US" dirty="0" smtClean="0"/>
              <a:t>Frames suspects</a:t>
            </a:r>
          </a:p>
          <a:p>
            <a:r>
              <a:rPr lang="en-US" dirty="0" smtClean="0"/>
              <a:t>Overtly racist </a:t>
            </a:r>
          </a:p>
          <a:p>
            <a:r>
              <a:rPr lang="en-US" dirty="0" smtClean="0"/>
              <a:t>”betrays border film conventions”</a:t>
            </a:r>
          </a:p>
          <a:p>
            <a:r>
              <a:rPr lang="en-US" dirty="0" smtClean="0"/>
              <a:t>Vargas is the superior policeman</a:t>
            </a:r>
          </a:p>
          <a:p>
            <a:r>
              <a:rPr lang="en-US" dirty="0" smtClean="0"/>
              <a:t>Conspires with </a:t>
            </a:r>
            <a:r>
              <a:rPr lang="en-US" dirty="0" err="1" smtClean="0"/>
              <a:t>Grandi</a:t>
            </a:r>
            <a:endParaRPr lang="en-US" dirty="0" smtClean="0"/>
          </a:p>
          <a:p>
            <a:r>
              <a:rPr lang="en-US" dirty="0" err="1" smtClean="0"/>
              <a:t>Grandi’s</a:t>
            </a:r>
            <a:r>
              <a:rPr lang="en-US" dirty="0" smtClean="0"/>
              <a:t> drug smuggling may be north/south (against convention)</a:t>
            </a:r>
          </a:p>
          <a:p>
            <a:r>
              <a:rPr lang="en-US" dirty="0" smtClean="0"/>
              <a:t>Turns stereotype of: Mexican=crime on its side </a:t>
            </a:r>
          </a:p>
          <a:p>
            <a:r>
              <a:rPr lang="en-US" dirty="0" smtClean="0"/>
              <a:t>Homosexuality (implicit—1950’s serves to demonize </a:t>
            </a:r>
            <a:r>
              <a:rPr lang="en-US" dirty="0" err="1" smtClean="0"/>
              <a:t>anglos</a:t>
            </a:r>
            <a:r>
              <a:rPr lang="en-US" dirty="0" smtClean="0"/>
              <a:t>)</a:t>
            </a:r>
          </a:p>
          <a:p>
            <a:endParaRPr lang="en-US" dirty="0"/>
          </a:p>
        </p:txBody>
      </p:sp>
    </p:spTree>
    <p:extLst>
      <p:ext uri="{BB962C8B-B14F-4D97-AF65-F5344CB8AC3E}">
        <p14:creationId xmlns:p14="http://schemas.microsoft.com/office/powerpoint/2010/main" val="18915611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In 1954, Senator Patrick McCarran of Nevada suggested that “subversive agents” easily could be included in the “wetbacks” that crossed the Rio Grande illegally, thereby creating a link between migration and “enemy infiltration.”  </a:t>
            </a:r>
          </a:p>
        </p:txBody>
      </p:sp>
    </p:spTree>
    <p:extLst>
      <p:ext uri="{BB962C8B-B14F-4D97-AF65-F5344CB8AC3E}">
        <p14:creationId xmlns:p14="http://schemas.microsoft.com/office/powerpoint/2010/main" val="1435359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Cinematography</a:t>
            </a:r>
            <a:endParaRPr lang="en-US" dirty="0"/>
          </a:p>
        </p:txBody>
      </p:sp>
      <p:sp>
        <p:nvSpPr>
          <p:cNvPr id="3" name="Content Placeholder 2"/>
          <p:cNvSpPr>
            <a:spLocks noGrp="1"/>
          </p:cNvSpPr>
          <p:nvPr>
            <p:ph idx="1"/>
          </p:nvPr>
        </p:nvSpPr>
        <p:spPr/>
        <p:txBody>
          <a:bodyPr/>
          <a:lstStyle/>
          <a:p>
            <a:r>
              <a:rPr lang="en-US" dirty="0" smtClean="0"/>
              <a:t>Contrast</a:t>
            </a:r>
          </a:p>
          <a:p>
            <a:r>
              <a:rPr lang="en-US" dirty="0" smtClean="0"/>
              <a:t>Deep focus </a:t>
            </a:r>
          </a:p>
          <a:p>
            <a:r>
              <a:rPr lang="en-US" dirty="0" smtClean="0"/>
              <a:t>Depth of field </a:t>
            </a:r>
          </a:p>
          <a:p>
            <a:r>
              <a:rPr lang="en-US" dirty="0" smtClean="0"/>
              <a:t>Angles </a:t>
            </a:r>
          </a:p>
          <a:p>
            <a:r>
              <a:rPr lang="en-US" dirty="0" smtClean="0"/>
              <a:t>Canted framing-–</a:t>
            </a:r>
            <a:r>
              <a:rPr lang="en-US" dirty="0"/>
              <a:t>D</a:t>
            </a:r>
            <a:r>
              <a:rPr lang="en-US" dirty="0" smtClean="0"/>
              <a:t>utch angle </a:t>
            </a:r>
          </a:p>
          <a:p>
            <a:r>
              <a:rPr lang="en-US" dirty="0" smtClean="0"/>
              <a:t>Tracking shot</a:t>
            </a:r>
          </a:p>
        </p:txBody>
      </p:sp>
    </p:spTree>
    <p:extLst>
      <p:ext uri="{BB962C8B-B14F-4D97-AF65-F5344CB8AC3E}">
        <p14:creationId xmlns:p14="http://schemas.microsoft.com/office/powerpoint/2010/main" val="1703457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As a result, the Immigration and Naturalization Service (INS) and U.S. Border Patrol were authorized by President Dwight Eisenhower to deport massive numbers of Mexican laborers in a most antidemocratic fashion, regularly arresting Mexican Americans, placing them in interment camps, and refusing them due process, activities that continued from 1954 through 1957 (Pease 91)</a:t>
            </a:r>
            <a:endParaRPr lang="en-US" dirty="0"/>
          </a:p>
        </p:txBody>
      </p:sp>
    </p:spTree>
    <p:extLst>
      <p:ext uri="{BB962C8B-B14F-4D97-AF65-F5344CB8AC3E}">
        <p14:creationId xmlns:p14="http://schemas.microsoft.com/office/powerpoint/2010/main" val="318330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Quinlan and Vargas’s relationship represents the antagonistic relationship between the United States and Mexico during Operation Wetback, while Quinlan’s refusing Sanchez’s civil rights mirrors the lack of rights of migrant laborers at the hands of the McCarran Commission</a:t>
            </a:r>
            <a:endParaRPr lang="en-US" dirty="0"/>
          </a:p>
        </p:txBody>
      </p:sp>
    </p:spTree>
    <p:extLst>
      <p:ext uri="{BB962C8B-B14F-4D97-AF65-F5344CB8AC3E}">
        <p14:creationId xmlns:p14="http://schemas.microsoft.com/office/powerpoint/2010/main" val="1902061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the American public —still embracing a rhetoric of nationalism and maintaining a skewed view of Latino-as-illegal—was not interested in a film that placed Mexico in a hierarchical position relative to the United States via highlighting the violation of Mexican American’s civil rights by U.S. governmental agencies and elucidating the corruption of American law enforcement while portraying Mexican police as abiding by a higher standard.</a:t>
            </a:r>
            <a:endParaRPr lang="en-US" dirty="0"/>
          </a:p>
        </p:txBody>
      </p:sp>
    </p:spTree>
    <p:extLst>
      <p:ext uri="{BB962C8B-B14F-4D97-AF65-F5344CB8AC3E}">
        <p14:creationId xmlns:p14="http://schemas.microsoft.com/office/powerpoint/2010/main" val="467451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dispute between Quinlan and Vargas, two people of “opposing political and national alignment, whose struggle is over control of natural resources, technology, and the cultural legitimacy which would justify their presence within a space where only one or the other can fit.</a:t>
            </a:r>
            <a:endParaRPr lang="en-US" dirty="0"/>
          </a:p>
        </p:txBody>
      </p:sp>
    </p:spTree>
    <p:extLst>
      <p:ext uri="{BB962C8B-B14F-4D97-AF65-F5344CB8AC3E}">
        <p14:creationId xmlns:p14="http://schemas.microsoft.com/office/powerpoint/2010/main" val="1819365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because Vargas can function equally well within both spaces, he becomes threatening to the power and authority held by Quinlan”</a:t>
            </a:r>
            <a:endParaRPr lang="en-US" dirty="0"/>
          </a:p>
        </p:txBody>
      </p:sp>
    </p:spTree>
    <p:extLst>
      <p:ext uri="{BB962C8B-B14F-4D97-AF65-F5344CB8AC3E}">
        <p14:creationId xmlns:p14="http://schemas.microsoft.com/office/powerpoint/2010/main" val="914115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Vargas does seem to function well on both sides of the border, not only adhering to the higher standards of the Mexican side but, apparently, performing the rhetoric of Americanism more proficiently than the Americans while on the U.S. side.</a:t>
            </a:r>
            <a:endParaRPr lang="en-US" dirty="0"/>
          </a:p>
        </p:txBody>
      </p:sp>
    </p:spTree>
    <p:extLst>
      <p:ext uri="{BB962C8B-B14F-4D97-AF65-F5344CB8AC3E}">
        <p14:creationId xmlns:p14="http://schemas.microsoft.com/office/powerpoint/2010/main" val="769567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short, Vargas explodes the American-held myths that put the United States in the dominant position of the U.S.-Mexico binary: Vargas is a legal border crosser that repudiates the stereotype of </a:t>
            </a:r>
            <a:r>
              <a:rPr lang="en-US" dirty="0" err="1" smtClean="0"/>
              <a:t>Mexicanas</a:t>
            </a:r>
            <a:r>
              <a:rPr lang="en-US" dirty="0" smtClean="0"/>
              <a:t>-illegal, assists with the self-destruction of the rhetoric of Anglo superiority, and unravels the notion of superior American nationalism by adhering to higher standards of law enforcement than do his American counterparts.</a:t>
            </a:r>
            <a:endParaRPr lang="en-US" dirty="0"/>
          </a:p>
        </p:txBody>
      </p:sp>
    </p:spTree>
    <p:extLst>
      <p:ext uri="{BB962C8B-B14F-4D97-AF65-F5344CB8AC3E}">
        <p14:creationId xmlns:p14="http://schemas.microsoft.com/office/powerpoint/2010/main" val="12826236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2235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Third Man, Carol Reed (1949)</a:t>
            </a:r>
            <a:endParaRPr lang="en-US" b="1" dirty="0"/>
          </a:p>
        </p:txBody>
      </p:sp>
      <p:sp>
        <p:nvSpPr>
          <p:cNvPr id="3" name="Content Placeholder 2"/>
          <p:cNvSpPr>
            <a:spLocks noGrp="1"/>
          </p:cNvSpPr>
          <p:nvPr>
            <p:ph idx="1"/>
          </p:nvPr>
        </p:nvSpPr>
        <p:spPr/>
        <p:txBody>
          <a:bodyPr/>
          <a:lstStyle/>
          <a:p>
            <a:r>
              <a:rPr lang="en-US" dirty="0" smtClean="0"/>
              <a:t>20th </a:t>
            </a:r>
            <a:r>
              <a:rPr lang="en-US" dirty="0"/>
              <a:t>century Vienna following World War II</a:t>
            </a:r>
            <a:r>
              <a:rPr lang="en-US" dirty="0" smtClean="0"/>
              <a:t>.</a:t>
            </a:r>
          </a:p>
          <a:p>
            <a:r>
              <a:rPr lang="en-US" dirty="0"/>
              <a:t> British screenwriter-author Graham </a:t>
            </a:r>
            <a:r>
              <a:rPr lang="en-US" dirty="0" smtClean="0"/>
              <a:t>Greene</a:t>
            </a:r>
          </a:p>
          <a:p>
            <a:r>
              <a:rPr lang="en-US" dirty="0"/>
              <a:t> shot on-location in expressionistic, </a:t>
            </a:r>
            <a:r>
              <a:rPr lang="en-US" dirty="0" smtClean="0"/>
              <a:t>documentary-style</a:t>
            </a:r>
          </a:p>
          <a:p>
            <a:r>
              <a:rPr lang="en-US" dirty="0"/>
              <a:t>musical score by Viennese composer/performer Anton </a:t>
            </a:r>
            <a:r>
              <a:rPr lang="en-US" dirty="0" err="1"/>
              <a:t>Karas</a:t>
            </a:r>
            <a:r>
              <a:rPr lang="en-US" dirty="0"/>
              <a:t> </a:t>
            </a:r>
            <a:endParaRPr lang="en-US" dirty="0" smtClean="0"/>
          </a:p>
          <a:p>
            <a:r>
              <a:rPr lang="en-US" dirty="0"/>
              <a:t> Robert </a:t>
            </a:r>
            <a:r>
              <a:rPr lang="en-US" dirty="0" err="1" smtClean="0"/>
              <a:t>Krasker</a:t>
            </a:r>
            <a:r>
              <a:rPr lang="en-US" dirty="0" smtClean="0"/>
              <a:t>, Cinematographer (Oscar, 1950)</a:t>
            </a:r>
          </a:p>
          <a:p>
            <a:endParaRPr lang="en-US" dirty="0" smtClean="0"/>
          </a:p>
          <a:p>
            <a:endParaRPr lang="en-US" dirty="0"/>
          </a:p>
        </p:txBody>
      </p:sp>
    </p:spTree>
    <p:extLst>
      <p:ext uri="{BB962C8B-B14F-4D97-AF65-F5344CB8AC3E}">
        <p14:creationId xmlns:p14="http://schemas.microsoft.com/office/powerpoint/2010/main" val="1315735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Vienna </a:t>
            </a:r>
            <a:endParaRPr lang="en-US" b="1" dirty="0"/>
          </a:p>
        </p:txBody>
      </p:sp>
      <p:sp>
        <p:nvSpPr>
          <p:cNvPr id="3" name="Content Placeholder 2"/>
          <p:cNvSpPr>
            <a:spLocks noGrp="1"/>
          </p:cNvSpPr>
          <p:nvPr>
            <p:ph idx="1"/>
          </p:nvPr>
        </p:nvSpPr>
        <p:spPr>
          <a:xfrm>
            <a:off x="838200" y="1392487"/>
            <a:ext cx="10515600" cy="4984249"/>
          </a:xfrm>
        </p:spPr>
        <p:txBody>
          <a:bodyPr>
            <a:normAutofit fontScale="92500" lnSpcReduction="10000"/>
          </a:bodyPr>
          <a:lstStyle/>
          <a:p>
            <a:r>
              <a:rPr lang="en-US" dirty="0"/>
              <a:t>post-war moral ambiguity and ambivalent redemption</a:t>
            </a:r>
            <a:r>
              <a:rPr lang="en-US" dirty="0" smtClean="0"/>
              <a:t>.</a:t>
            </a:r>
          </a:p>
          <a:p>
            <a:r>
              <a:rPr lang="en-US" dirty="0"/>
              <a:t>60 million people killed in the war</a:t>
            </a:r>
            <a:endParaRPr lang="en-US" dirty="0" smtClean="0"/>
          </a:p>
          <a:p>
            <a:r>
              <a:rPr lang="en-US" dirty="0"/>
              <a:t>deliberately unsettling, tilted angles reflected the state of the ruined, fractured and dark city, filled with black </a:t>
            </a:r>
            <a:r>
              <a:rPr lang="en-US" dirty="0" err="1"/>
              <a:t>marketeers</a:t>
            </a:r>
            <a:r>
              <a:rPr lang="en-US" dirty="0"/>
              <a:t>, spies, refugees, thieves, and foreign powers seeking control</a:t>
            </a:r>
            <a:r>
              <a:rPr lang="en-US" dirty="0" smtClean="0"/>
              <a:t>. (</a:t>
            </a:r>
            <a:r>
              <a:rPr lang="en-US" dirty="0" err="1" smtClean="0"/>
              <a:t>filmsite</a:t>
            </a:r>
            <a:r>
              <a:rPr lang="en-US" dirty="0" smtClean="0"/>
              <a:t>)</a:t>
            </a:r>
          </a:p>
          <a:p>
            <a:r>
              <a:rPr lang="en-US" dirty="0" smtClean="0"/>
              <a:t>After the war Vienna was occupied by US, Soviet Union, UK, France</a:t>
            </a:r>
          </a:p>
          <a:p>
            <a:r>
              <a:rPr lang="en-US" dirty="0" smtClean="0"/>
              <a:t>20% housing destroyed</a:t>
            </a:r>
          </a:p>
          <a:p>
            <a:r>
              <a:rPr lang="en-US" dirty="0" smtClean="0"/>
              <a:t>More than 3,000 bomb craters were counted</a:t>
            </a:r>
          </a:p>
          <a:p>
            <a:r>
              <a:rPr lang="en-US" dirty="0" smtClean="0"/>
              <a:t>Bridges damaged</a:t>
            </a:r>
          </a:p>
          <a:p>
            <a:r>
              <a:rPr lang="en-US" dirty="0" smtClean="0"/>
              <a:t>Sewers, gas, water pipes as well </a:t>
            </a:r>
          </a:p>
          <a:p>
            <a:r>
              <a:rPr lang="en-US" dirty="0" smtClean="0"/>
              <a:t>Marshall Plan (freedom restored) in 1955</a:t>
            </a:r>
          </a:p>
          <a:p>
            <a:endParaRPr lang="en-US" dirty="0"/>
          </a:p>
        </p:txBody>
      </p:sp>
    </p:spTree>
    <p:extLst>
      <p:ext uri="{BB962C8B-B14F-4D97-AF65-F5344CB8AC3E}">
        <p14:creationId xmlns:p14="http://schemas.microsoft.com/office/powerpoint/2010/main" val="1050326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Carol Reed Worked for the British Army’s documentary unit</a:t>
            </a:r>
          </a:p>
          <a:p>
            <a:r>
              <a:rPr lang="en-US" dirty="0" smtClean="0"/>
              <a:t>Graham Greene had been a spy</a:t>
            </a:r>
            <a:endParaRPr lang="en-US" dirty="0"/>
          </a:p>
        </p:txBody>
      </p:sp>
    </p:spTree>
    <p:extLst>
      <p:ext uri="{BB962C8B-B14F-4D97-AF65-F5344CB8AC3E}">
        <p14:creationId xmlns:p14="http://schemas.microsoft.com/office/powerpoint/2010/main" val="1376110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Schemata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dirty="0"/>
              <a:t>representation of a plan or theory in the form of an outline or model</a:t>
            </a:r>
            <a:r>
              <a:rPr lang="en-US" dirty="0" smtClean="0">
                <a:effectLst/>
              </a:rPr>
              <a:t> </a:t>
            </a:r>
          </a:p>
          <a:p>
            <a:r>
              <a:rPr lang="en-US" dirty="0"/>
              <a:t>Readers use schemata to make sense of events and descriptions by providing default background information for comprehension, as it is rare and often unnecessary for texts to contain all the detail required for them to be fully understood. </a:t>
            </a:r>
            <a:endParaRPr lang="en-US" dirty="0" smtClean="0"/>
          </a:p>
          <a:p>
            <a:r>
              <a:rPr lang="en-US" dirty="0" smtClean="0"/>
              <a:t>If a script includes someone at a restaurant—the viewer doesn’t have to be given all of the information to comprehend what is happening at that location</a:t>
            </a:r>
          </a:p>
          <a:p>
            <a:r>
              <a:rPr lang="en-US" dirty="0"/>
              <a:t> Schemata and scripts supply the gaps in reader knowledge (that, for example, a restaurant is a place which serves food, that food once ordered is supplied, and that one must pay before leaving). </a:t>
            </a:r>
            <a:r>
              <a:rPr lang="en-US" b="1" i="1" dirty="0"/>
              <a:t/>
            </a:r>
            <a:br>
              <a:rPr lang="en-US" b="1" i="1" dirty="0"/>
            </a:br>
            <a:endParaRPr lang="en-US" b="1" i="1" dirty="0"/>
          </a:p>
          <a:p>
            <a:endParaRPr lang="en-US" dirty="0"/>
          </a:p>
        </p:txBody>
      </p:sp>
    </p:spTree>
    <p:extLst>
      <p:ext uri="{BB962C8B-B14F-4D97-AF65-F5344CB8AC3E}">
        <p14:creationId xmlns:p14="http://schemas.microsoft.com/office/powerpoint/2010/main" val="575834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7946"/>
            <a:ext cx="10515600" cy="1325563"/>
          </a:xfrm>
        </p:spPr>
        <p:txBody>
          <a:bodyPr>
            <a:normAutofit fontScale="90000"/>
          </a:bodyPr>
          <a:lstStyle/>
          <a:p>
            <a:r>
              <a:rPr lang="en-US" b="1" i="1" dirty="0"/>
              <a:t>In constructivist psychology inferences are made from the bottom up</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smtClean="0"/>
              <a:t>What psychologists </a:t>
            </a:r>
            <a:r>
              <a:rPr lang="en-US" dirty="0"/>
              <a:t>call a bottom-up </a:t>
            </a:r>
            <a:r>
              <a:rPr lang="en-US" dirty="0" smtClean="0"/>
              <a:t>account.--A </a:t>
            </a:r>
            <a:r>
              <a:rPr lang="en-US" dirty="0"/>
              <a:t>stimulus triggers our visual system, which in turn recruits our mind to make sense of what has popped out</a:t>
            </a:r>
            <a:r>
              <a:rPr lang="en-US" dirty="0" smtClean="0"/>
              <a:t>.</a:t>
            </a:r>
            <a:endParaRPr lang="en-US" dirty="0"/>
          </a:p>
          <a:p>
            <a:pPr lvl="0"/>
            <a:r>
              <a:rPr lang="en-US" dirty="0" smtClean="0"/>
              <a:t>Organization </a:t>
            </a:r>
            <a:r>
              <a:rPr lang="en-US" dirty="0"/>
              <a:t>of sensory data is primarily determined by expectation, background knowledge, problem solving processes, and other cognitive </a:t>
            </a:r>
            <a:r>
              <a:rPr lang="en-US" dirty="0" smtClean="0"/>
              <a:t>operations</a:t>
            </a:r>
            <a:endParaRPr lang="en-US" dirty="0"/>
          </a:p>
        </p:txBody>
      </p:sp>
    </p:spTree>
    <p:extLst>
      <p:ext uri="{BB962C8B-B14F-4D97-AF65-F5344CB8AC3E}">
        <p14:creationId xmlns:p14="http://schemas.microsoft.com/office/powerpoint/2010/main" val="505405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Perceptual Capacities (Deficiencies) </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Physical: Limitations in visual perception allow for a series of stills in a successive sequence to be viewed as continuous movement </a:t>
            </a:r>
          </a:p>
          <a:p>
            <a:endParaRPr lang="en-US" dirty="0"/>
          </a:p>
        </p:txBody>
      </p:sp>
    </p:spTree>
    <p:extLst>
      <p:ext uri="{BB962C8B-B14F-4D97-AF65-F5344CB8AC3E}">
        <p14:creationId xmlns:p14="http://schemas.microsoft.com/office/powerpoint/2010/main" val="1157262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24502</TotalTime>
  <Words>1758</Words>
  <Application>Microsoft Macintosh PowerPoint</Application>
  <PresentationFormat>Widescreen</PresentationFormat>
  <Paragraphs>155</Paragraphs>
  <Slides>37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Terms </vt:lpstr>
      <vt:lpstr>Mise-en-scene</vt:lpstr>
      <vt:lpstr>Cinematography</vt:lpstr>
      <vt:lpstr>The Third Man, Carol Reed (1949)</vt:lpstr>
      <vt:lpstr>Vienna </vt:lpstr>
      <vt:lpstr>PowerPoint Presentation</vt:lpstr>
      <vt:lpstr>Schemata </vt:lpstr>
      <vt:lpstr>In constructivist psychology inferences are made from the bottom up </vt:lpstr>
      <vt:lpstr>Perceptual Capacities (Deficiencies)  </vt:lpstr>
      <vt:lpstr>Prior Knowledge and Experience:  </vt:lpstr>
      <vt:lpstr>Organized by the following: </vt:lpstr>
      <vt:lpstr>Causal connections:  </vt:lpstr>
      <vt:lpstr>“canonic story format”(35) </vt:lpstr>
      <vt:lpstr>Breaking Canonical format </vt:lpstr>
      <vt:lpstr>Exposition:   </vt:lpstr>
      <vt:lpstr>Contemporary Western Perceiver </vt:lpstr>
      <vt:lpstr>PowerPoint Presentation</vt:lpstr>
      <vt:lpstr>PowerPoint Presentation</vt:lpstr>
      <vt:lpstr>PowerPoint Presentation</vt:lpstr>
      <vt:lpstr>Suspense </vt:lpstr>
      <vt:lpstr>  Primacy Effect </vt:lpstr>
      <vt:lpstr>Delayed Gratification (Retardation)  </vt:lpstr>
      <vt:lpstr>Hypothesis Forming in Stories </vt:lpstr>
      <vt:lpstr>Delayed Gratification (Retardation)  </vt:lpstr>
      <vt:lpstr>Plot: </vt:lpstr>
      <vt:lpstr>Fabula vs Syuzhet  </vt:lpstr>
      <vt:lpstr>Touch of Evil</vt:lpstr>
      <vt:lpstr>Quinlan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20</cp:revision>
  <dcterms:created xsi:type="dcterms:W3CDTF">2017-02-02T02:00:16Z</dcterms:created>
  <dcterms:modified xsi:type="dcterms:W3CDTF">2017-02-19T02:26:12Z</dcterms:modified>
</cp:coreProperties>
</file>