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04"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7" autoAdjust="0"/>
    <p:restoredTop sz="94669"/>
  </p:normalViewPr>
  <p:slideViewPr>
    <p:cSldViewPr snapToGrid="0" snapToObjects="1">
      <p:cViewPr>
        <p:scale>
          <a:sx n="95" d="100"/>
          <a:sy n="95" d="100"/>
        </p:scale>
        <p:origin x="1928" y="18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5/3/16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5/3/16</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hyperlink" Target="https://www.youtube.com/watch?v=S9cP1WHL0Z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3Dxllviue8" TargetMode="Externa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vimeo.com/122302722" TargetMode="External"/><Relationship Id="rId3"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kessleru.com/2014/07/signal-to-noise-improving-audio-for-video-production/" TargetMode="External"/><Relationship Id="rId1" Type="http://schemas.openxmlformats.org/officeDocument/2006/relationships/slideLayout" Target="../slideLayouts/slideLayout2.xml"/><Relationship Id="rId2" Type="http://schemas.openxmlformats.org/officeDocument/2006/relationships/hyperlink" Target="http://www.kessleru.com/wp-content/uploads/2014/07/audiobasics.gi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73629" y="2376161"/>
            <a:ext cx="6985000" cy="3810000"/>
          </a:xfrm>
        </p:spPr>
      </p:pic>
      <p:sp>
        <p:nvSpPr>
          <p:cNvPr id="3" name="Title 2"/>
          <p:cNvSpPr>
            <a:spLocks noGrp="1"/>
          </p:cNvSpPr>
          <p:nvPr>
            <p:ph type="title"/>
          </p:nvPr>
        </p:nvSpPr>
        <p:spPr>
          <a:xfrm>
            <a:off x="787998" y="381898"/>
            <a:ext cx="7756263" cy="1054250"/>
          </a:xfrm>
        </p:spPr>
        <p:txBody>
          <a:bodyPr/>
          <a:lstStyle/>
          <a:p>
            <a:r>
              <a:rPr lang="en-US" dirty="0" smtClean="0">
                <a:hlinkClick r:id="rId3"/>
              </a:rPr>
              <a:t>Watch link:</a:t>
            </a:r>
            <a:endParaRPr lang="en-US" dirty="0"/>
          </a:p>
        </p:txBody>
      </p:sp>
    </p:spTree>
    <p:extLst>
      <p:ext uri="{BB962C8B-B14F-4D97-AF65-F5344CB8AC3E}">
        <p14:creationId xmlns:p14="http://schemas.microsoft.com/office/powerpoint/2010/main" val="16640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Hypercardioid</a:t>
            </a:r>
            <a:r>
              <a:rPr lang="en-US" dirty="0" smtClean="0"/>
              <a:t> </a:t>
            </a:r>
            <a:endParaRPr lang="en-US" dirty="0"/>
          </a:p>
        </p:txBody>
      </p:sp>
      <p:sp>
        <p:nvSpPr>
          <p:cNvPr id="3" name="Content Placeholder 2"/>
          <p:cNvSpPr>
            <a:spLocks noGrp="1"/>
          </p:cNvSpPr>
          <p:nvPr>
            <p:ph idx="1"/>
          </p:nvPr>
        </p:nvSpPr>
        <p:spPr>
          <a:xfrm>
            <a:off x="5166577" y="1966423"/>
            <a:ext cx="3278176" cy="4525963"/>
          </a:xfrm>
        </p:spPr>
        <p:txBody>
          <a:bodyPr>
            <a:normAutofit fontScale="77500" lnSpcReduction="20000"/>
          </a:bodyPr>
          <a:lstStyle/>
          <a:p>
            <a:pPr marL="0" indent="0">
              <a:buNone/>
            </a:pPr>
            <a:r>
              <a:rPr lang="en-US" sz="1900" dirty="0"/>
              <a:t>  </a:t>
            </a:r>
          </a:p>
          <a:p>
            <a:r>
              <a:rPr lang="en-US" sz="1900" b="1" dirty="0" err="1"/>
              <a:t>Hypercardioid</a:t>
            </a:r>
            <a:r>
              <a:rPr lang="en-US" sz="1900" b="1" dirty="0"/>
              <a:t> </a:t>
            </a:r>
            <a:endParaRPr lang="en-US" sz="1900" b="1" dirty="0" smtClean="0"/>
          </a:p>
          <a:p>
            <a:r>
              <a:rPr lang="en-US" sz="1900" dirty="0"/>
              <a:t/>
            </a:r>
            <a:br>
              <a:rPr lang="en-US" sz="1900" dirty="0"/>
            </a:br>
            <a:r>
              <a:rPr lang="en-US" sz="1900" dirty="0" err="1"/>
              <a:t>Hypercardioid</a:t>
            </a:r>
            <a:r>
              <a:rPr lang="en-US" sz="1900" dirty="0"/>
              <a:t> microphones are much more directional than cardioid, and are used in </a:t>
            </a:r>
            <a:r>
              <a:rPr lang="en-US" sz="1900" dirty="0" smtClean="0"/>
              <a:t>locations </a:t>
            </a:r>
            <a:r>
              <a:rPr lang="en-US" sz="1900" dirty="0"/>
              <a:t>when the </a:t>
            </a:r>
            <a:r>
              <a:rPr lang="en-US" sz="1900" dirty="0" smtClean="0"/>
              <a:t>microphone </a:t>
            </a:r>
            <a:r>
              <a:rPr lang="en-US" sz="1900" dirty="0"/>
              <a:t>can be placed close to the actors. </a:t>
            </a:r>
          </a:p>
          <a:p>
            <a:r>
              <a:rPr lang="en-US" sz="1900" dirty="0"/>
              <a:t>D</a:t>
            </a:r>
            <a:r>
              <a:rPr lang="en-US" sz="1900" dirty="0" smtClean="0"/>
              <a:t>ue </a:t>
            </a:r>
            <a:r>
              <a:rPr lang="en-US" sz="1900" dirty="0"/>
              <a:t>to the physics of how microphones capture sound, </a:t>
            </a:r>
            <a:r>
              <a:rPr lang="en-US" sz="1900" dirty="0" err="1"/>
              <a:t>hypercardioid</a:t>
            </a:r>
            <a:r>
              <a:rPr lang="en-US" sz="1900" dirty="0"/>
              <a:t> microphones have a lobe of sensitivity behind the microphone</a:t>
            </a:r>
            <a:r>
              <a:rPr lang="en-US" sz="1900" dirty="0" smtClean="0"/>
              <a:t>.</a:t>
            </a:r>
          </a:p>
          <a:p>
            <a:endParaRPr lang="en-US" sz="1900" dirty="0" smtClean="0"/>
          </a:p>
          <a:p>
            <a:r>
              <a:rPr lang="en-US" sz="1900" dirty="0" err="1"/>
              <a:t>Hypercardioids</a:t>
            </a:r>
            <a:r>
              <a:rPr lang="en-US" sz="1900" dirty="0"/>
              <a:t> are used on boom poles when recording sound in interior, low-ceiling </a:t>
            </a:r>
            <a:r>
              <a:rPr lang="en-US" sz="1900" dirty="0" err="1"/>
              <a:t>environements</a:t>
            </a:r>
            <a:r>
              <a:rPr lang="en-US" sz="1900" dirty="0"/>
              <a:t>. </a:t>
            </a:r>
            <a:r>
              <a:rPr lang="en-US" sz="1900" dirty="0" err="1"/>
              <a:t>Hypercardioids</a:t>
            </a:r>
            <a:r>
              <a:rPr lang="en-US" sz="1900" dirty="0"/>
              <a:t> have a lobe of sensitivity on the rear axis that will capture sound</a:t>
            </a:r>
            <a:endParaRPr lang="en-US" sz="1900" dirty="0" smtClean="0"/>
          </a:p>
          <a:p>
            <a:endParaRPr lang="en-US" dirty="0"/>
          </a:p>
        </p:txBody>
      </p:sp>
      <p:pic>
        <p:nvPicPr>
          <p:cNvPr id="4" name="Picture 3"/>
          <p:cNvPicPr>
            <a:picLocks noChangeAspect="1"/>
          </p:cNvPicPr>
          <p:nvPr/>
        </p:nvPicPr>
        <p:blipFill>
          <a:blip r:embed="rId2"/>
          <a:stretch>
            <a:fillRect/>
          </a:stretch>
        </p:blipFill>
        <p:spPr>
          <a:xfrm>
            <a:off x="457200" y="1969111"/>
            <a:ext cx="4493759" cy="2786131"/>
          </a:xfrm>
          <a:prstGeom prst="rect">
            <a:avLst/>
          </a:prstGeom>
        </p:spPr>
      </p:pic>
    </p:spTree>
    <p:extLst>
      <p:ext uri="{BB962C8B-B14F-4D97-AF65-F5344CB8AC3E}">
        <p14:creationId xmlns:p14="http://schemas.microsoft.com/office/powerpoint/2010/main" val="1591382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Shotgun</a:t>
            </a:r>
            <a:r>
              <a:rPr lang="en-US" dirty="0"/>
              <a:t/>
            </a:r>
            <a:br>
              <a:rPr lang="en-US" dirty="0"/>
            </a:br>
            <a:endParaRPr lang="en-US" dirty="0">
              <a:effectLst/>
            </a:endParaRPr>
          </a:p>
        </p:txBody>
      </p:sp>
      <p:sp>
        <p:nvSpPr>
          <p:cNvPr id="3" name="Content Placeholder 2"/>
          <p:cNvSpPr>
            <a:spLocks noGrp="1"/>
          </p:cNvSpPr>
          <p:nvPr>
            <p:ph idx="1"/>
          </p:nvPr>
        </p:nvSpPr>
        <p:spPr>
          <a:xfrm>
            <a:off x="4695084" y="2057400"/>
            <a:ext cx="3991715" cy="4525963"/>
          </a:xfrm>
        </p:spPr>
        <p:txBody>
          <a:bodyPr>
            <a:normAutofit/>
          </a:bodyPr>
          <a:lstStyle/>
          <a:p>
            <a:r>
              <a:rPr lang="en-US" sz="1400" dirty="0"/>
              <a:t>Shotgun microphones are tube-shaped interference </a:t>
            </a:r>
            <a:r>
              <a:rPr lang="en-US" sz="1400" dirty="0" err="1"/>
              <a:t>mics</a:t>
            </a:r>
            <a:r>
              <a:rPr lang="en-US" sz="1400" dirty="0"/>
              <a:t> that use ridges along the side of the microphone to shape the pick-up pattern into a very narrow shape.  </a:t>
            </a:r>
            <a:endParaRPr lang="en-US" sz="1400" dirty="0" smtClean="0"/>
          </a:p>
          <a:p>
            <a:r>
              <a:rPr lang="en-US" sz="1400" dirty="0"/>
              <a:t>Shotguns are ideal for for recording dialogue on set because they accept sound directly on axis with the microphone, while rejecting sounds to the side</a:t>
            </a:r>
            <a:r>
              <a:rPr lang="en-US" sz="1400" dirty="0" smtClean="0"/>
              <a:t>.</a:t>
            </a:r>
          </a:p>
          <a:p>
            <a:r>
              <a:rPr lang="en-US" sz="1400" dirty="0"/>
              <a:t>Shotguns are the primary microphone choice when recording sound on set as they allow the boom operator to </a:t>
            </a:r>
            <a:r>
              <a:rPr lang="en-US" sz="1400" dirty="0" smtClean="0"/>
              <a:t>position </a:t>
            </a:r>
            <a:r>
              <a:rPr lang="en-US" sz="1400" dirty="0"/>
              <a:t>the microphone to only capture the actors' dialogue. </a:t>
            </a:r>
            <a:endParaRPr lang="en-US" sz="1400" dirty="0" smtClean="0"/>
          </a:p>
          <a:p>
            <a:r>
              <a:rPr lang="en-US" sz="1400" dirty="0"/>
              <a:t>Be aware that </a:t>
            </a:r>
            <a:r>
              <a:rPr lang="en-US" sz="1400" dirty="0" smtClean="0"/>
              <a:t>use of </a:t>
            </a:r>
            <a:r>
              <a:rPr lang="en-US" sz="1400" dirty="0"/>
              <a:t>a shotgun requires precision placement to ensure the actors do not leave the pick-up zone of the microphone</a:t>
            </a:r>
            <a:r>
              <a:rPr lang="en-US" sz="1400" dirty="0" smtClean="0"/>
              <a:t>.</a:t>
            </a:r>
          </a:p>
          <a:p>
            <a:r>
              <a:rPr lang="en-US" sz="1400" dirty="0" smtClean="0">
                <a:hlinkClick r:id="rId2"/>
              </a:rPr>
              <a:t>Shotgun vs. </a:t>
            </a:r>
            <a:r>
              <a:rPr lang="en-US" sz="1400" dirty="0" err="1" smtClean="0">
                <a:hlinkClick r:id="rId2"/>
              </a:rPr>
              <a:t>Hypercardioid</a:t>
            </a:r>
            <a:endParaRPr lang="en-US" sz="1400" dirty="0"/>
          </a:p>
        </p:txBody>
      </p:sp>
      <p:pic>
        <p:nvPicPr>
          <p:cNvPr id="4" name="Picture 3"/>
          <p:cNvPicPr>
            <a:picLocks noChangeAspect="1"/>
          </p:cNvPicPr>
          <p:nvPr/>
        </p:nvPicPr>
        <p:blipFill>
          <a:blip r:embed="rId3"/>
          <a:stretch>
            <a:fillRect/>
          </a:stretch>
        </p:blipFill>
        <p:spPr>
          <a:xfrm>
            <a:off x="1027495" y="1814234"/>
            <a:ext cx="3139571" cy="1408882"/>
          </a:xfrm>
          <a:prstGeom prst="rect">
            <a:avLst/>
          </a:prstGeom>
        </p:spPr>
      </p:pic>
    </p:spTree>
    <p:extLst>
      <p:ext uri="{BB962C8B-B14F-4D97-AF65-F5344CB8AC3E}">
        <p14:creationId xmlns:p14="http://schemas.microsoft.com/office/powerpoint/2010/main" val="4054766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Dynamic </a:t>
            </a:r>
            <a:r>
              <a:rPr lang="en-US" b="1" dirty="0" err="1" smtClean="0"/>
              <a:t>Mic</a:t>
            </a:r>
            <a:r>
              <a:rPr lang="en-US" b="1" dirty="0" smtClean="0"/>
              <a:t> </a:t>
            </a:r>
            <a:endParaRPr lang="en-US" dirty="0"/>
          </a:p>
        </p:txBody>
      </p:sp>
      <p:pic>
        <p:nvPicPr>
          <p:cNvPr id="4" name="Content Placeholder 3"/>
          <p:cNvPicPr>
            <a:picLocks noGrp="1" noChangeAspect="1"/>
          </p:cNvPicPr>
          <p:nvPr>
            <p:ph idx="1"/>
          </p:nvPr>
        </p:nvPicPr>
        <p:blipFill>
          <a:blip r:embed="rId2"/>
          <a:srcRect l="-22732" r="-22732"/>
          <a:stretch>
            <a:fillRect/>
          </a:stretch>
        </p:blipFill>
        <p:spPr/>
      </p:pic>
    </p:spTree>
    <p:extLst>
      <p:ext uri="{BB962C8B-B14F-4D97-AF65-F5344CB8AC3E}">
        <p14:creationId xmlns:p14="http://schemas.microsoft.com/office/powerpoint/2010/main" val="130470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Condenser </a:t>
            </a:r>
            <a:r>
              <a:rPr lang="en-US" dirty="0" err="1" smtClean="0"/>
              <a:t>Mic</a:t>
            </a:r>
            <a:r>
              <a:rPr lang="en-US" dirty="0" smtClean="0"/>
              <a:t> </a:t>
            </a:r>
            <a:endParaRPr lang="en-US" dirty="0"/>
          </a:p>
        </p:txBody>
      </p:sp>
      <p:pic>
        <p:nvPicPr>
          <p:cNvPr id="4" name="Content Placeholder 3"/>
          <p:cNvPicPr>
            <a:picLocks noGrp="1" noChangeAspect="1"/>
          </p:cNvPicPr>
          <p:nvPr>
            <p:ph idx="1"/>
          </p:nvPr>
        </p:nvPicPr>
        <p:blipFill>
          <a:blip r:embed="rId2"/>
          <a:srcRect l="-22732" r="-22732"/>
          <a:stretch>
            <a:fillRect/>
          </a:stretch>
        </p:blipFill>
        <p:spPr/>
      </p:pic>
    </p:spTree>
    <p:extLst>
      <p:ext uri="{BB962C8B-B14F-4D97-AF65-F5344CB8AC3E}">
        <p14:creationId xmlns:p14="http://schemas.microsoft.com/office/powerpoint/2010/main" val="339130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VS CONDENSER</a:t>
            </a:r>
            <a:endParaRPr lang="en-US" dirty="0"/>
          </a:p>
        </p:txBody>
      </p:sp>
      <p:sp>
        <p:nvSpPr>
          <p:cNvPr id="3" name="Content Placeholder 2"/>
          <p:cNvSpPr>
            <a:spLocks noGrp="1"/>
          </p:cNvSpPr>
          <p:nvPr>
            <p:ph sz="half" idx="4294967295"/>
          </p:nvPr>
        </p:nvSpPr>
        <p:spPr>
          <a:xfrm>
            <a:off x="457200" y="2081463"/>
            <a:ext cx="4038600" cy="4525963"/>
          </a:xfrm>
          <a:prstGeom prst="rect">
            <a:avLst/>
          </a:prstGeom>
        </p:spPr>
        <p:txBody>
          <a:bodyPr>
            <a:normAutofit lnSpcReduction="10000"/>
          </a:bodyPr>
          <a:lstStyle/>
          <a:p>
            <a:r>
              <a:rPr lang="en-US" dirty="0"/>
              <a:t>(also called a moving-coil microphone) is considered the most rugged professional microphone. </a:t>
            </a:r>
            <a:endParaRPr lang="en-US" dirty="0" smtClean="0"/>
          </a:p>
          <a:p>
            <a:r>
              <a:rPr lang="en-US" dirty="0"/>
              <a:t>This type of </a:t>
            </a:r>
            <a:r>
              <a:rPr lang="en-US" dirty="0" err="1"/>
              <a:t>mic</a:t>
            </a:r>
            <a:r>
              <a:rPr lang="en-US" dirty="0"/>
              <a:t> is a good choice for electronic newsgathering (ENG) work, where a wide variety of difficult conditions are regularly encountered.</a:t>
            </a:r>
          </a:p>
        </p:txBody>
      </p:sp>
      <p:sp>
        <p:nvSpPr>
          <p:cNvPr id="4" name="Content Placeholder 3"/>
          <p:cNvSpPr>
            <a:spLocks noGrp="1"/>
          </p:cNvSpPr>
          <p:nvPr>
            <p:ph sz="half" idx="4294967295"/>
          </p:nvPr>
        </p:nvSpPr>
        <p:spPr>
          <a:xfrm>
            <a:off x="4648200" y="2117558"/>
            <a:ext cx="4038600" cy="4525963"/>
          </a:xfrm>
          <a:prstGeom prst="rect">
            <a:avLst/>
          </a:prstGeom>
        </p:spPr>
        <p:txBody>
          <a:bodyPr>
            <a:normAutofit/>
          </a:bodyPr>
          <a:lstStyle/>
          <a:p>
            <a:r>
              <a:rPr lang="en-US" b="1" dirty="0"/>
              <a:t>C</a:t>
            </a:r>
            <a:r>
              <a:rPr lang="en-US" dirty="0"/>
              <a:t>ondenser microphones (also called capacitor or electret condenser </a:t>
            </a:r>
            <a:r>
              <a:rPr lang="en-US" dirty="0" err="1"/>
              <a:t>mics</a:t>
            </a:r>
            <a:r>
              <a:rPr lang="en-US" dirty="0"/>
              <a:t>) are capable of top-notch audio quality. </a:t>
            </a:r>
            <a:endParaRPr lang="en-US" dirty="0" smtClean="0"/>
          </a:p>
          <a:p>
            <a:r>
              <a:rPr lang="en-US" dirty="0"/>
              <a:t>Condenser mics aren't as rugged as dynamic </a:t>
            </a:r>
            <a:r>
              <a:rPr lang="en-US" dirty="0" smtClean="0"/>
              <a:t>mics.</a:t>
            </a:r>
            <a:endParaRPr lang="en-US" dirty="0" smtClean="0"/>
          </a:p>
          <a:p>
            <a:r>
              <a:rPr lang="en-US" dirty="0" smtClean="0"/>
              <a:t>And they require a power source </a:t>
            </a:r>
            <a:endParaRPr lang="en-US" dirty="0"/>
          </a:p>
          <a:p>
            <a:pPr marL="0" indent="0">
              <a:buNone/>
            </a:pPr>
            <a:endParaRPr lang="en-US" dirty="0"/>
          </a:p>
        </p:txBody>
      </p:sp>
    </p:spTree>
    <p:extLst>
      <p:ext uri="{BB962C8B-B14F-4D97-AF65-F5344CB8AC3E}">
        <p14:creationId xmlns:p14="http://schemas.microsoft.com/office/powerpoint/2010/main" val="132799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On-Camera Microphones</a:t>
            </a:r>
            <a:br>
              <a:rPr lang="en-US" b="1" dirty="0" smtClean="0"/>
            </a:br>
            <a:endParaRPr lang="en-US" dirty="0"/>
          </a:p>
        </p:txBody>
      </p:sp>
      <p:pic>
        <p:nvPicPr>
          <p:cNvPr id="4" name="Content Placeholder 3"/>
          <p:cNvPicPr>
            <a:picLocks noGrp="1" noChangeAspect="1"/>
          </p:cNvPicPr>
          <p:nvPr>
            <p:ph idx="1"/>
          </p:nvPr>
        </p:nvPicPr>
        <p:blipFill>
          <a:blip r:embed="rId2"/>
          <a:srcRect l="-6822" r="-6822"/>
          <a:stretch>
            <a:fillRect/>
          </a:stretch>
        </p:blipFill>
        <p:spPr>
          <a:xfrm>
            <a:off x="457200" y="965240"/>
            <a:ext cx="8229600" cy="4525963"/>
          </a:xfrm>
        </p:spPr>
      </p:pic>
      <p:sp>
        <p:nvSpPr>
          <p:cNvPr id="5" name="TextBox 4"/>
          <p:cNvSpPr txBox="1"/>
          <p:nvPr/>
        </p:nvSpPr>
        <p:spPr>
          <a:xfrm>
            <a:off x="634985" y="59720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688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Positives and Negatives </a:t>
            </a:r>
            <a:endParaRPr lang="en-US" dirty="0"/>
          </a:p>
        </p:txBody>
      </p:sp>
      <p:sp>
        <p:nvSpPr>
          <p:cNvPr id="5" name="Content Placeholder 4"/>
          <p:cNvSpPr>
            <a:spLocks noGrp="1"/>
          </p:cNvSpPr>
          <p:nvPr>
            <p:ph sz="half" idx="4294967295"/>
          </p:nvPr>
        </p:nvSpPr>
        <p:spPr>
          <a:xfrm>
            <a:off x="457200" y="2157663"/>
            <a:ext cx="4038600" cy="4525963"/>
          </a:xfrm>
          <a:prstGeom prst="rect">
            <a:avLst/>
          </a:prstGeom>
        </p:spPr>
        <p:txBody>
          <a:bodyPr>
            <a:normAutofit lnSpcReduction="10000"/>
          </a:bodyPr>
          <a:lstStyle/>
          <a:p>
            <a:pPr marL="0" indent="0">
              <a:buNone/>
            </a:pPr>
            <a:r>
              <a:rPr lang="en-US" b="1" dirty="0" smtClean="0"/>
              <a:t>POSITIVES</a:t>
            </a:r>
          </a:p>
          <a:p>
            <a:r>
              <a:rPr lang="en-US" dirty="0" smtClean="0"/>
              <a:t>On-camera </a:t>
            </a:r>
            <a:r>
              <a:rPr lang="en-US" dirty="0" err="1" smtClean="0"/>
              <a:t>mics</a:t>
            </a:r>
            <a:r>
              <a:rPr lang="en-US" dirty="0" smtClean="0"/>
              <a:t> are compact, lightweight, affordable, and feature universal connections such as a standard hot-shoe mount, and 3.5mm microphone jack, which makes them compatible with most DSLR cameras and camcorders on the market. </a:t>
            </a:r>
            <a:endParaRPr lang="en-US" dirty="0"/>
          </a:p>
        </p:txBody>
      </p:sp>
      <p:sp>
        <p:nvSpPr>
          <p:cNvPr id="6" name="Content Placeholder 5"/>
          <p:cNvSpPr>
            <a:spLocks noGrp="1"/>
          </p:cNvSpPr>
          <p:nvPr>
            <p:ph sz="half" idx="4294967295"/>
          </p:nvPr>
        </p:nvSpPr>
        <p:spPr>
          <a:xfrm>
            <a:off x="4648200" y="2108200"/>
            <a:ext cx="4038600" cy="4525963"/>
          </a:xfrm>
          <a:prstGeom prst="rect">
            <a:avLst/>
          </a:prstGeom>
        </p:spPr>
        <p:txBody>
          <a:bodyPr>
            <a:normAutofit fontScale="77500" lnSpcReduction="20000"/>
          </a:bodyPr>
          <a:lstStyle/>
          <a:p>
            <a:pPr marL="0" indent="0">
              <a:buNone/>
            </a:pPr>
            <a:r>
              <a:rPr lang="en-US" b="1" dirty="0" smtClean="0"/>
              <a:t>NEGATIVES</a:t>
            </a:r>
          </a:p>
          <a:p>
            <a:r>
              <a:rPr lang="en-US" dirty="0" smtClean="0"/>
              <a:t>As these microphones sit on top of your camera, this may not always give you the optimum signal to noise ratio. If your subject is close enough to the camera (roughly two meters or seven feet) or you’re simply recording the ambience of your environment, these microphones are perfect. For anything further away, you may achieve better results by getting your mic closer to your source using one of the following two microphone </a:t>
            </a:r>
            <a:r>
              <a:rPr lang="en-US" dirty="0" smtClean="0"/>
              <a:t>types:</a:t>
            </a:r>
          </a:p>
          <a:p>
            <a:r>
              <a:rPr lang="en-US" dirty="0" smtClean="0"/>
              <a:t>Lavaliere or Shotgun </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73092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Terms </a:t>
            </a:r>
            <a:endParaRPr lang="en-US" dirty="0"/>
          </a:p>
        </p:txBody>
      </p:sp>
      <p:sp>
        <p:nvSpPr>
          <p:cNvPr id="5" name="Content Placeholder 4"/>
          <p:cNvSpPr>
            <a:spLocks noGrp="1"/>
          </p:cNvSpPr>
          <p:nvPr>
            <p:ph sz="quarter" idx="13"/>
          </p:nvPr>
        </p:nvSpPr>
        <p:spPr>
          <a:xfrm>
            <a:off x="685800" y="2240279"/>
            <a:ext cx="3025588" cy="3891579"/>
          </a:xfrm>
        </p:spPr>
        <p:txBody>
          <a:bodyPr/>
          <a:lstStyle/>
          <a:p>
            <a:r>
              <a:rPr lang="en-US" dirty="0" smtClean="0"/>
              <a:t>Diegetic</a:t>
            </a:r>
          </a:p>
          <a:p>
            <a:r>
              <a:rPr lang="en-US" dirty="0" smtClean="0"/>
              <a:t>Non-Diegetic</a:t>
            </a:r>
          </a:p>
          <a:p>
            <a:r>
              <a:rPr lang="en-US" dirty="0" smtClean="0"/>
              <a:t>Leitmotif </a:t>
            </a:r>
          </a:p>
          <a:p>
            <a:r>
              <a:rPr lang="en-US" dirty="0" smtClean="0">
                <a:hlinkClick r:id="rId2"/>
              </a:rPr>
              <a:t>Link to one of my favorite film scenes</a:t>
            </a:r>
            <a:endParaRPr lang="en-US" dirty="0"/>
          </a:p>
        </p:txBody>
      </p:sp>
      <p:pic>
        <p:nvPicPr>
          <p:cNvPr id="7" name="Picture 6"/>
          <p:cNvPicPr>
            <a:picLocks noChangeAspect="1"/>
          </p:cNvPicPr>
          <p:nvPr/>
        </p:nvPicPr>
        <p:blipFill>
          <a:blip r:embed="rId3"/>
          <a:stretch>
            <a:fillRect/>
          </a:stretch>
        </p:blipFill>
        <p:spPr>
          <a:xfrm>
            <a:off x="4214845" y="2240280"/>
            <a:ext cx="4421392" cy="2210696"/>
          </a:xfrm>
          <a:prstGeom prst="rect">
            <a:avLst/>
          </a:prstGeom>
        </p:spPr>
      </p:pic>
    </p:spTree>
    <p:extLst>
      <p:ext uri="{BB962C8B-B14F-4D97-AF65-F5344CB8AC3E}">
        <p14:creationId xmlns:p14="http://schemas.microsoft.com/office/powerpoint/2010/main" val="149680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Leit</a:t>
            </a:r>
            <a:r>
              <a:rPr lang="en-US" dirty="0"/>
              <a:t>m</a:t>
            </a:r>
            <a:r>
              <a:rPr lang="en-US" dirty="0" smtClean="0"/>
              <a:t>otif </a:t>
            </a:r>
            <a:endParaRPr lang="en-US" dirty="0"/>
          </a:p>
        </p:txBody>
      </p:sp>
      <p:sp>
        <p:nvSpPr>
          <p:cNvPr id="3" name="Content Placeholder 2"/>
          <p:cNvSpPr>
            <a:spLocks noGrp="1"/>
          </p:cNvSpPr>
          <p:nvPr>
            <p:ph sz="quarter" idx="13"/>
          </p:nvPr>
        </p:nvSpPr>
        <p:spPr>
          <a:xfrm>
            <a:off x="1452281" y="2173045"/>
            <a:ext cx="6763871" cy="3877056"/>
          </a:xfrm>
        </p:spPr>
        <p:txBody>
          <a:bodyPr/>
          <a:lstStyle/>
          <a:p>
            <a:r>
              <a:rPr lang="en-US" dirty="0"/>
              <a:t>a recurrent theme throughout a musical or literary composition, associated with a particular person, idea, or situation</a:t>
            </a:r>
            <a:r>
              <a:rPr lang="en-US" dirty="0" smtClean="0"/>
              <a:t>.</a:t>
            </a:r>
          </a:p>
          <a:p>
            <a:r>
              <a:rPr lang="en-US" dirty="0" smtClean="0"/>
              <a:t>Music can signify the presence of someone or something, because of conventions developed earlier in the film.</a:t>
            </a:r>
            <a:endParaRPr lang="en-US" dirty="0"/>
          </a:p>
        </p:txBody>
      </p:sp>
    </p:spTree>
    <p:extLst>
      <p:ext uri="{BB962C8B-B14F-4D97-AF65-F5344CB8AC3E}">
        <p14:creationId xmlns:p14="http://schemas.microsoft.com/office/powerpoint/2010/main" val="213521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7" y="921878"/>
            <a:ext cx="7756263" cy="1054250"/>
          </a:xfrm>
        </p:spPr>
        <p:txBody>
          <a:bodyPr>
            <a:normAutofit fontScale="90000"/>
          </a:bodyPr>
          <a:lstStyle/>
          <a:p>
            <a:r>
              <a:rPr lang="en-US" b="1" dirty="0" smtClean="0"/>
              <a:t>Signal to Noise Ratio</a:t>
            </a:r>
            <a:br>
              <a:rPr lang="en-US" b="1" dirty="0" smtClean="0"/>
            </a:br>
            <a:endParaRPr lang="en-US" dirty="0"/>
          </a:p>
        </p:txBody>
      </p:sp>
      <p:pic>
        <p:nvPicPr>
          <p:cNvPr id="4" name="Content Placeholder 3">
            <a:hlinkClick r:id="rId2"/>
          </p:cNvPr>
          <p:cNvPicPr>
            <a:picLocks noGrp="1" noChangeAspect="1"/>
          </p:cNvPicPr>
          <p:nvPr>
            <p:ph idx="1"/>
          </p:nvPr>
        </p:nvPicPr>
        <p:blipFill>
          <a:blip r:embed="rId3"/>
          <a:srcRect t="1090" b="1090"/>
          <a:stretch>
            <a:fillRect/>
          </a:stretch>
        </p:blipFill>
        <p:spPr>
          <a:xfrm>
            <a:off x="1352774" y="2086983"/>
            <a:ext cx="6427694" cy="3218048"/>
          </a:xfrm>
        </p:spPr>
      </p:pic>
      <p:sp>
        <p:nvSpPr>
          <p:cNvPr id="3" name="TextBox 2"/>
          <p:cNvSpPr txBox="1"/>
          <p:nvPr/>
        </p:nvSpPr>
        <p:spPr>
          <a:xfrm>
            <a:off x="1304365" y="5526741"/>
            <a:ext cx="5352747" cy="923330"/>
          </a:xfrm>
          <a:prstGeom prst="rect">
            <a:avLst/>
          </a:prstGeom>
          <a:noFill/>
        </p:spPr>
        <p:txBody>
          <a:bodyPr wrap="none" rtlCol="0">
            <a:spAutoFit/>
          </a:bodyPr>
          <a:lstStyle/>
          <a:p>
            <a:r>
              <a:rPr lang="en-US" dirty="0" smtClean="0"/>
              <a:t>If you have the mic too far away from your subject</a:t>
            </a:r>
            <a:endParaRPr lang="en-US" dirty="0"/>
          </a:p>
          <a:p>
            <a:r>
              <a:rPr lang="en-US" dirty="0" smtClean="0"/>
              <a:t> you are lowering the ratio of signal to noise</a:t>
            </a:r>
          </a:p>
          <a:p>
            <a:r>
              <a:rPr lang="en-US" dirty="0" smtClean="0">
                <a:hlinkClick r:id="rId4"/>
              </a:rPr>
              <a:t>More here</a:t>
            </a:r>
            <a:endParaRPr lang="en-US" dirty="0"/>
          </a:p>
        </p:txBody>
      </p:sp>
    </p:spTree>
    <p:extLst>
      <p:ext uri="{BB962C8B-B14F-4D97-AF65-F5344CB8AC3E}">
        <p14:creationId xmlns:p14="http://schemas.microsoft.com/office/powerpoint/2010/main" val="20493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Handheld Microphones </a:t>
            </a:r>
            <a:endParaRPr lang="en-US" dirty="0"/>
          </a:p>
        </p:txBody>
      </p:sp>
      <p:pic>
        <p:nvPicPr>
          <p:cNvPr id="4" name="Content Placeholder 3"/>
          <p:cNvPicPr>
            <a:picLocks noGrp="1" noChangeAspect="1"/>
          </p:cNvPicPr>
          <p:nvPr>
            <p:ph idx="1"/>
          </p:nvPr>
        </p:nvPicPr>
        <p:blipFill>
          <a:blip r:embed="rId2"/>
          <a:srcRect l="-22732" r="-22732"/>
          <a:stretch>
            <a:fillRect/>
          </a:stretch>
        </p:blipFill>
        <p:spPr/>
      </p:pic>
    </p:spTree>
    <p:extLst>
      <p:ext uri="{BB962C8B-B14F-4D97-AF65-F5344CB8AC3E}">
        <p14:creationId xmlns:p14="http://schemas.microsoft.com/office/powerpoint/2010/main" val="102103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20108"/>
            <a:ext cx="7756263" cy="1054250"/>
          </a:xfrm>
        </p:spPr>
        <p:txBody>
          <a:bodyPr/>
          <a:lstStyle/>
          <a:p>
            <a:r>
              <a:rPr lang="en-US" b="1" dirty="0" err="1" smtClean="0"/>
              <a:t>Lavalier</a:t>
            </a:r>
            <a:r>
              <a:rPr lang="en-US" b="1" dirty="0" smtClean="0"/>
              <a:t> </a:t>
            </a:r>
            <a:r>
              <a:rPr lang="en-US" b="1" dirty="0" err="1" smtClean="0"/>
              <a:t>Mics</a:t>
            </a:r>
            <a:endParaRPr lang="en-US" b="1" dirty="0"/>
          </a:p>
        </p:txBody>
      </p:sp>
      <p:pic>
        <p:nvPicPr>
          <p:cNvPr id="6" name="Content Placeholder 5"/>
          <p:cNvPicPr>
            <a:picLocks noGrp="1" noChangeAspect="1"/>
          </p:cNvPicPr>
          <p:nvPr>
            <p:ph idx="1"/>
          </p:nvPr>
        </p:nvPicPr>
        <p:blipFill>
          <a:blip r:embed="rId2"/>
          <a:srcRect l="-6822" r="-6822"/>
          <a:stretch>
            <a:fillRect/>
          </a:stretch>
        </p:blipFill>
        <p:spPr>
          <a:xfrm>
            <a:off x="1374318" y="1274358"/>
            <a:ext cx="6521042" cy="3586322"/>
          </a:xfrm>
        </p:spPr>
      </p:pic>
      <p:sp>
        <p:nvSpPr>
          <p:cNvPr id="7" name="TextBox 6"/>
          <p:cNvSpPr txBox="1"/>
          <p:nvPr/>
        </p:nvSpPr>
        <p:spPr>
          <a:xfrm>
            <a:off x="6923780" y="1965953"/>
            <a:ext cx="184666" cy="369332"/>
          </a:xfrm>
          <a:prstGeom prst="rect">
            <a:avLst/>
          </a:prstGeom>
          <a:noFill/>
        </p:spPr>
        <p:txBody>
          <a:bodyPr wrap="none" rtlCol="0">
            <a:spAutoFit/>
          </a:bodyPr>
          <a:lstStyle/>
          <a:p>
            <a:endParaRPr lang="en-US" dirty="0"/>
          </a:p>
        </p:txBody>
      </p:sp>
      <p:sp>
        <p:nvSpPr>
          <p:cNvPr id="8" name="Rectangle 7"/>
          <p:cNvSpPr/>
          <p:nvPr/>
        </p:nvSpPr>
        <p:spPr>
          <a:xfrm>
            <a:off x="1374318" y="4860680"/>
            <a:ext cx="6792318" cy="1477328"/>
          </a:xfrm>
          <a:prstGeom prst="rect">
            <a:avLst/>
          </a:prstGeom>
        </p:spPr>
        <p:txBody>
          <a:bodyPr wrap="square">
            <a:spAutoFit/>
          </a:bodyPr>
          <a:lstStyle/>
          <a:p>
            <a:r>
              <a:rPr lang="en-US" dirty="0" smtClean="0"/>
              <a:t>The most commonly used self-worn microphones in a broadcast environment would be </a:t>
            </a:r>
            <a:r>
              <a:rPr lang="en-US" dirty="0" err="1" smtClean="0"/>
              <a:t>lavalier</a:t>
            </a:r>
            <a:r>
              <a:rPr lang="en-US" dirty="0" smtClean="0"/>
              <a:t> (or lapel) microphones, and headset microphones. They are designed to be small, discreet, positioned extremely close to your sound source and plug into a variety of devices such as wireless belt packs, or direct to your camera.</a:t>
            </a:r>
            <a:endParaRPr lang="en-US" dirty="0"/>
          </a:p>
        </p:txBody>
      </p:sp>
    </p:spTree>
    <p:extLst>
      <p:ext uri="{BB962C8B-B14F-4D97-AF65-F5344CB8AC3E}">
        <p14:creationId xmlns:p14="http://schemas.microsoft.com/office/powerpoint/2010/main" val="3118733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Wireless</a:t>
            </a:r>
            <a:endParaRPr lang="en-US" dirty="0"/>
          </a:p>
        </p:txBody>
      </p:sp>
      <p:sp>
        <p:nvSpPr>
          <p:cNvPr id="6" name="Content Placeholder 5"/>
          <p:cNvSpPr>
            <a:spLocks noGrp="1"/>
          </p:cNvSpPr>
          <p:nvPr>
            <p:ph sz="half" idx="4294967295"/>
          </p:nvPr>
        </p:nvSpPr>
        <p:spPr>
          <a:xfrm>
            <a:off x="820271" y="2130926"/>
            <a:ext cx="7866529" cy="4525963"/>
          </a:xfrm>
          <a:prstGeom prst="rect">
            <a:avLst/>
          </a:prstGeom>
        </p:spPr>
        <p:txBody>
          <a:bodyPr>
            <a:normAutofit/>
          </a:bodyPr>
          <a:lstStyle/>
          <a:p>
            <a:r>
              <a:rPr lang="en-US" dirty="0" smtClean="0"/>
              <a:t>Wireless units, if you decide to pursue this option can be quite expensive and occasionally prone to interference or configuration issues. If you are a solo videographer or a small production team this can add considerable cost your budget. </a:t>
            </a:r>
            <a:endParaRPr lang="en-US" dirty="0"/>
          </a:p>
        </p:txBody>
      </p:sp>
    </p:spTree>
    <p:extLst>
      <p:ext uri="{BB962C8B-B14F-4D97-AF65-F5344CB8AC3E}">
        <p14:creationId xmlns:p14="http://schemas.microsoft.com/office/powerpoint/2010/main" val="367374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Shotgun Microphone</a:t>
            </a:r>
            <a:br>
              <a:rPr lang="en-US" b="1" dirty="0" smtClean="0"/>
            </a:br>
            <a:endParaRPr lang="en-US" dirty="0"/>
          </a:p>
        </p:txBody>
      </p:sp>
      <p:pic>
        <p:nvPicPr>
          <p:cNvPr id="4" name="Content Placeholder 3"/>
          <p:cNvPicPr>
            <a:picLocks noGrp="1" noChangeAspect="1"/>
          </p:cNvPicPr>
          <p:nvPr>
            <p:ph idx="1"/>
          </p:nvPr>
        </p:nvPicPr>
        <p:blipFill>
          <a:blip r:embed="rId2"/>
          <a:srcRect l="-22732" r="-22732"/>
          <a:stretch>
            <a:fillRect/>
          </a:stretch>
        </p:blipFill>
        <p:spPr>
          <a:xfrm>
            <a:off x="267367" y="2133622"/>
            <a:ext cx="9009193" cy="4510485"/>
          </a:xfrm>
        </p:spPr>
      </p:pic>
    </p:spTree>
    <p:extLst>
      <p:ext uri="{BB962C8B-B14F-4D97-AF65-F5344CB8AC3E}">
        <p14:creationId xmlns:p14="http://schemas.microsoft.com/office/powerpoint/2010/main" val="2808647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Microphone Pickup Patterns </a:t>
            </a:r>
            <a:endParaRPr lang="en-US" dirty="0"/>
          </a:p>
        </p:txBody>
      </p:sp>
      <p:pic>
        <p:nvPicPr>
          <p:cNvPr id="5" name="Content Placeholder 4"/>
          <p:cNvPicPr>
            <a:picLocks noGrp="1" noChangeAspect="1"/>
          </p:cNvPicPr>
          <p:nvPr>
            <p:ph idx="1"/>
          </p:nvPr>
        </p:nvPicPr>
        <p:blipFill>
          <a:blip r:embed="rId2"/>
          <a:srcRect t="-20688" b="-20688"/>
          <a:stretch>
            <a:fillRect/>
          </a:stretch>
        </p:blipFill>
        <p:spPr/>
      </p:pic>
    </p:spTree>
    <p:extLst>
      <p:ext uri="{BB962C8B-B14F-4D97-AF65-F5344CB8AC3E}">
        <p14:creationId xmlns:p14="http://schemas.microsoft.com/office/powerpoint/2010/main" val="487447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Omnidirectional</a:t>
            </a:r>
            <a:r>
              <a:rPr lang="en-US" dirty="0"/>
              <a:t/>
            </a:r>
            <a:br>
              <a:rPr lang="en-US" dirty="0"/>
            </a:br>
            <a:endParaRPr lang="en-US" dirty="0"/>
          </a:p>
        </p:txBody>
      </p:sp>
      <p:pic>
        <p:nvPicPr>
          <p:cNvPr id="4" name="Content Placeholder 3"/>
          <p:cNvPicPr>
            <a:picLocks noGrp="1" noChangeAspect="1"/>
          </p:cNvPicPr>
          <p:nvPr>
            <p:ph idx="1"/>
          </p:nvPr>
        </p:nvPicPr>
        <p:blipFill>
          <a:blip r:embed="rId2"/>
          <a:srcRect t="22997" b="22997"/>
          <a:stretch>
            <a:fillRect/>
          </a:stretch>
        </p:blipFill>
        <p:spPr>
          <a:xfrm>
            <a:off x="457200" y="1600201"/>
            <a:ext cx="3495805" cy="1922558"/>
          </a:xfrm>
        </p:spPr>
      </p:pic>
      <p:sp>
        <p:nvSpPr>
          <p:cNvPr id="5" name="Rectangle 4"/>
          <p:cNvSpPr/>
          <p:nvPr/>
        </p:nvSpPr>
        <p:spPr>
          <a:xfrm>
            <a:off x="4146967" y="2561480"/>
            <a:ext cx="4572000" cy="1200329"/>
          </a:xfrm>
          <a:prstGeom prst="rect">
            <a:avLst/>
          </a:prstGeom>
        </p:spPr>
        <p:txBody>
          <a:bodyPr>
            <a:spAutoFit/>
          </a:bodyPr>
          <a:lstStyle/>
          <a:p>
            <a:r>
              <a:rPr lang="en-US" dirty="0"/>
              <a:t>Omnidirectional microphones have a pickup pattern that captures sound in all directions equally, making them ideal for recording ambient sound.</a:t>
            </a:r>
          </a:p>
        </p:txBody>
      </p:sp>
      <p:sp>
        <p:nvSpPr>
          <p:cNvPr id="6" name="Rectangle 5"/>
          <p:cNvSpPr/>
          <p:nvPr/>
        </p:nvSpPr>
        <p:spPr>
          <a:xfrm>
            <a:off x="4146967" y="3770130"/>
            <a:ext cx="4572000" cy="2893100"/>
          </a:xfrm>
          <a:prstGeom prst="rect">
            <a:avLst/>
          </a:prstGeom>
        </p:spPr>
        <p:txBody>
          <a:bodyPr>
            <a:spAutoFit/>
          </a:bodyPr>
          <a:lstStyle/>
          <a:p>
            <a:endParaRPr lang="en-US" sz="1400" dirty="0"/>
          </a:p>
          <a:p>
            <a:r>
              <a:rPr lang="en-US" sz="1400" dirty="0" smtClean="0"/>
              <a:t> </a:t>
            </a:r>
            <a:r>
              <a:rPr lang="en-US" sz="1400" dirty="0"/>
              <a:t>Ideal for capturing the ambient sound of a location</a:t>
            </a:r>
          </a:p>
          <a:p>
            <a:r>
              <a:rPr lang="en-US" sz="1400" dirty="0"/>
              <a:t>    </a:t>
            </a:r>
            <a:endParaRPr lang="en-US" sz="1400" dirty="0" smtClean="0"/>
          </a:p>
          <a:p>
            <a:r>
              <a:rPr lang="en-US" sz="1400" dirty="0" smtClean="0"/>
              <a:t>Available </a:t>
            </a:r>
            <a:r>
              <a:rPr lang="en-US" sz="1400" dirty="0"/>
              <a:t>in handheld and </a:t>
            </a:r>
            <a:r>
              <a:rPr lang="en-US" sz="1400" dirty="0" err="1"/>
              <a:t>lavalier</a:t>
            </a:r>
            <a:r>
              <a:rPr lang="en-US" sz="1400" dirty="0"/>
              <a:t> configurations</a:t>
            </a:r>
          </a:p>
          <a:p>
            <a:r>
              <a:rPr lang="en-US" sz="1400" dirty="0"/>
              <a:t>    </a:t>
            </a:r>
            <a:endParaRPr lang="en-US" sz="1400" dirty="0" smtClean="0"/>
          </a:p>
          <a:p>
            <a:r>
              <a:rPr lang="en-US" sz="1400" dirty="0" smtClean="0"/>
              <a:t>Ideal </a:t>
            </a:r>
            <a:r>
              <a:rPr lang="en-US" sz="1400" dirty="0"/>
              <a:t>as a </a:t>
            </a:r>
            <a:r>
              <a:rPr lang="en-US" sz="1400" dirty="0" err="1"/>
              <a:t>lavalier</a:t>
            </a:r>
            <a:r>
              <a:rPr lang="en-US" sz="1400" dirty="0"/>
              <a:t> when the actors needs to turn her head in the scene, as an omnidirectional </a:t>
            </a:r>
            <a:r>
              <a:rPr lang="en-US" sz="1400" dirty="0" err="1"/>
              <a:t>lavalier</a:t>
            </a:r>
            <a:r>
              <a:rPr lang="en-US" sz="1400" dirty="0"/>
              <a:t> will ensure her voice will not leave the pick-up pattern</a:t>
            </a:r>
          </a:p>
          <a:p>
            <a:r>
              <a:rPr lang="en-US" sz="1400" dirty="0"/>
              <a:t>   </a:t>
            </a:r>
            <a:endParaRPr lang="en-US" sz="1400" dirty="0" smtClean="0"/>
          </a:p>
          <a:p>
            <a:r>
              <a:rPr lang="en-US" sz="1400" dirty="0" smtClean="0"/>
              <a:t>Not </a:t>
            </a:r>
            <a:r>
              <a:rPr lang="en-US" sz="1400" dirty="0"/>
              <a:t>ideal for use on a boom pole.  The purpose of boom </a:t>
            </a:r>
            <a:r>
              <a:rPr lang="en-US" sz="1400" dirty="0" err="1"/>
              <a:t>mics</a:t>
            </a:r>
            <a:r>
              <a:rPr lang="en-US" sz="1400" dirty="0"/>
              <a:t> are to isolate the actors' dialogue above the ambient sound of the location, and omnidirectional </a:t>
            </a:r>
            <a:r>
              <a:rPr lang="en-US" sz="1400" dirty="0" err="1"/>
              <a:t>mics</a:t>
            </a:r>
            <a:r>
              <a:rPr lang="en-US" sz="1400" dirty="0"/>
              <a:t> do the opposite</a:t>
            </a:r>
          </a:p>
        </p:txBody>
      </p:sp>
    </p:spTree>
    <p:extLst>
      <p:ext uri="{BB962C8B-B14F-4D97-AF65-F5344CB8AC3E}">
        <p14:creationId xmlns:p14="http://schemas.microsoft.com/office/powerpoint/2010/main" val="137129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Cardioid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3882187" y="2303996"/>
            <a:ext cx="5261813" cy="4135906"/>
          </a:xfrm>
        </p:spPr>
        <p:txBody>
          <a:bodyPr>
            <a:normAutofit lnSpcReduction="10000"/>
          </a:bodyPr>
          <a:lstStyle/>
          <a:p>
            <a:pPr marL="0" indent="0">
              <a:buNone/>
            </a:pPr>
            <a:r>
              <a:rPr lang="en-US" sz="1400" dirty="0" smtClean="0"/>
              <a:t>Cardioid </a:t>
            </a:r>
            <a:r>
              <a:rPr lang="en-US" sz="1400" dirty="0" err="1"/>
              <a:t>mics</a:t>
            </a:r>
            <a:r>
              <a:rPr lang="en-US" sz="1400" dirty="0"/>
              <a:t> are the first in the directional microphone category.  With an inverse heart-shaped pick-up pattern, cardioids accept sound in front of the microphone and reject sounds to the side and behind the microphone. Cardioids are available in both handheld and </a:t>
            </a:r>
            <a:r>
              <a:rPr lang="en-US" sz="1400" dirty="0" err="1"/>
              <a:t>lavalier</a:t>
            </a:r>
            <a:r>
              <a:rPr lang="en-US" sz="1400" dirty="0"/>
              <a:t> configurations. </a:t>
            </a:r>
            <a:endParaRPr lang="en-US" sz="1400" dirty="0" smtClean="0"/>
          </a:p>
          <a:p>
            <a:pPr marL="0" indent="0">
              <a:buNone/>
            </a:pPr>
            <a:endParaRPr lang="en-US" sz="1400" dirty="0"/>
          </a:p>
          <a:p>
            <a:r>
              <a:rPr lang="en-US" sz="1500" dirty="0"/>
              <a:t>Handheld cardioids are the primary </a:t>
            </a:r>
            <a:r>
              <a:rPr lang="en-US" sz="1500" dirty="0" err="1"/>
              <a:t>mics</a:t>
            </a:r>
            <a:r>
              <a:rPr lang="en-US" sz="1500" dirty="0"/>
              <a:t> used in performance - singers, lecturers, comedians, broadcasters - where the </a:t>
            </a:r>
            <a:r>
              <a:rPr lang="en-US" sz="1500" dirty="0" err="1"/>
              <a:t>mic</a:t>
            </a:r>
            <a:r>
              <a:rPr lang="en-US" sz="1500" dirty="0"/>
              <a:t> can be held within 4-6 inches of the performer's mouth</a:t>
            </a:r>
            <a:r>
              <a:rPr lang="en-US" sz="1500" dirty="0" smtClean="0"/>
              <a:t>.</a:t>
            </a:r>
          </a:p>
          <a:p>
            <a:r>
              <a:rPr lang="en-US" sz="1600" dirty="0" err="1"/>
              <a:t>Lavalier</a:t>
            </a:r>
            <a:r>
              <a:rPr lang="en-US" sz="1600" dirty="0"/>
              <a:t> cardioids, because they are more directional, tend to reject more ambient sound than their omnidirectional counterparts, making them ideal for recording talent in high-noise environments. </a:t>
            </a:r>
            <a:endParaRPr lang="en-US" sz="1600" dirty="0" smtClean="0"/>
          </a:p>
          <a:p>
            <a:r>
              <a:rPr lang="en-US" sz="1600" dirty="0"/>
              <a:t>Cardioids are not often used on boom poles because the pick-up patterns is still too wide to isolate actor's dialogue</a:t>
            </a:r>
            <a:r>
              <a:rPr lang="en-US" sz="1600" dirty="0" smtClean="0"/>
              <a:t>.</a:t>
            </a:r>
          </a:p>
          <a:p>
            <a:endParaRPr lang="en-US" sz="1500" dirty="0"/>
          </a:p>
        </p:txBody>
      </p:sp>
      <p:pic>
        <p:nvPicPr>
          <p:cNvPr id="4" name="Picture 3"/>
          <p:cNvPicPr>
            <a:picLocks noChangeAspect="1"/>
          </p:cNvPicPr>
          <p:nvPr/>
        </p:nvPicPr>
        <p:blipFill>
          <a:blip r:embed="rId2"/>
          <a:stretch>
            <a:fillRect/>
          </a:stretch>
        </p:blipFill>
        <p:spPr>
          <a:xfrm>
            <a:off x="0" y="1834752"/>
            <a:ext cx="3724939" cy="1769346"/>
          </a:xfrm>
          <a:prstGeom prst="rect">
            <a:avLst/>
          </a:prstGeom>
        </p:spPr>
      </p:pic>
    </p:spTree>
    <p:extLst>
      <p:ext uri="{BB962C8B-B14F-4D97-AF65-F5344CB8AC3E}">
        <p14:creationId xmlns:p14="http://schemas.microsoft.com/office/powerpoint/2010/main" val="4207297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7314</TotalTime>
  <Words>550</Words>
  <Application>Microsoft Macintosh PowerPoint</Application>
  <PresentationFormat>On-screen Show (4:3)</PresentationFormat>
  <Paragraphs>64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Book Antiqua</vt:lpstr>
      <vt:lpstr>Wingdings</vt:lpstr>
      <vt:lpstr>Hardcover</vt:lpstr>
      <vt:lpstr>Watch link:</vt:lpstr>
      <vt:lpstr>Signal to Noise Ratio </vt:lpstr>
      <vt:lpstr>Handheld Microphones </vt:lpstr>
      <vt:lpstr>Lavalier Mics</vt:lpstr>
      <vt:lpstr>Wireless</vt:lpstr>
      <vt:lpstr> The Shotgun Microphone </vt:lpstr>
      <vt:lpstr>Microphone Pickup Patterns </vt:lpstr>
      <vt:lpstr>Omnidirectional </vt:lpstr>
      <vt:lpstr>   Cardioid   </vt:lpstr>
      <vt:lpstr>Hypercardioid </vt:lpstr>
      <vt:lpstr>   Shotgun </vt:lpstr>
      <vt:lpstr>Dynamic Mic </vt:lpstr>
      <vt:lpstr>Condenser Mic </vt:lpstr>
      <vt:lpstr>DYNAMIC VS CONDENSER</vt:lpstr>
      <vt:lpstr>On-Camera Microphones </vt:lpstr>
      <vt:lpstr>Positives and Negatives </vt:lpstr>
      <vt:lpstr>Sound Terms </vt:lpstr>
      <vt:lpstr>Leitmotif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20</cp:revision>
  <dcterms:created xsi:type="dcterms:W3CDTF">2014-04-27T05:02:04Z</dcterms:created>
  <dcterms:modified xsi:type="dcterms:W3CDTF">2016-05-03T16:50:21Z</dcterms:modified>
</cp:coreProperties>
</file>