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81" r:id="rId2"/>
    <p:sldId id="284" r:id="rId3"/>
    <p:sldId id="256" r:id="rId4"/>
    <p:sldId id="279" r:id="rId5"/>
    <p:sldId id="280" r:id="rId6"/>
    <p:sldId id="283" r:id="rId7"/>
    <p:sldId id="259" r:id="rId8"/>
    <p:sldId id="260" r:id="rId9"/>
    <p:sldId id="261" r:id="rId10"/>
    <p:sldId id="262" r:id="rId11"/>
    <p:sldId id="282" r:id="rId12"/>
    <p:sldId id="275" r:id="rId13"/>
    <p:sldId id="263" r:id="rId14"/>
    <p:sldId id="277" r:id="rId15"/>
    <p:sldId id="278" r:id="rId16"/>
    <p:sldId id="276" r:id="rId17"/>
    <p:sldId id="264" r:id="rId18"/>
    <p:sldId id="265" r:id="rId19"/>
    <p:sldId id="267" r:id="rId20"/>
    <p:sldId id="268" r:id="rId21"/>
    <p:sldId id="269" r:id="rId22"/>
    <p:sldId id="270" r:id="rId23"/>
    <p:sldId id="274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69"/>
  </p:normalViewPr>
  <p:slideViewPr>
    <p:cSldViewPr>
      <p:cViewPr varScale="1">
        <p:scale>
          <a:sx n="144" d="100"/>
          <a:sy n="144" d="100"/>
        </p:scale>
        <p:origin x="184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A167-A522-084D-8901-257CE98829B3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E7AA-82B1-7740-BAE5-D7D17809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reason why we don’t use this method is because</a:t>
            </a:r>
            <a:r>
              <a:rPr lang="en-US" baseline="0" dirty="0" smtClean="0"/>
              <a:t> it can be boring.  Makers of neo-realism would disagree see: </a:t>
            </a:r>
            <a:r>
              <a:rPr lang="en-US" i="1" baseline="0" dirty="0" smtClean="0"/>
              <a:t>Bicycle Thief</a:t>
            </a:r>
          </a:p>
          <a:p>
            <a:r>
              <a:rPr lang="en-US" i="0" baseline="0" dirty="0" smtClean="0"/>
              <a:t>Shooting other angles can help editors have other options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E7AA-82B1-7740-BAE5-D7D178098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 of shooting a sequence like this involves</a:t>
            </a:r>
            <a:r>
              <a:rPr lang="en-US" baseline="0" dirty="0" smtClean="0"/>
              <a:t> shooting all of the angles all the entire scene---all the way through! Ever set up!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E7AA-82B1-7740-BAE5-D7D178098D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6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your subjects in relationship</a:t>
            </a:r>
            <a:r>
              <a:rPr lang="en-US" baseline="0" dirty="0" smtClean="0"/>
              <a:t> to one another and to the entire scene.  Spatial Unity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E7AA-82B1-7740-BAE5-D7D178098D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another shot-or angle can allow you to</a:t>
            </a:r>
            <a:r>
              <a:rPr lang="en-US" baseline="0" dirty="0" smtClean="0"/>
              <a:t> cut into a sequence without creating a jump cut.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E7AA-82B1-7740-BAE5-D7D178098D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E8F0B-69F7-F84A-BD38-796895051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0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CB296-F898-274F-BB2B-2DD19472D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0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F9ACA-FCE0-C04A-A79B-91F6224C0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2E95D-D5A2-D743-8A41-382ED52B1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FD8E5-C53A-944C-A253-291D409C6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6505B-F5DD-F547-B843-3D0B9FA42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3B7D4-26CB-DC4E-95BE-5AA9AC04B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E8DD7-D7A7-804A-95FB-A29D75A6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50F-11E9-8147-8148-A48FCCC0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97F64-D093-0242-A113-F0F3C9D79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844CC-BC60-7C4F-A149-70363B211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D5A8F-D20A-AE49-8A6D-89F092346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6D918-4FC5-3D4A-91A8-82B48563C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64D1E-8E06-0A46-99C0-653726DD0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6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D7006-F414-1545-A6BF-3E07877B6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F1D010-642C-5845-BA63-3A7D541449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LXQg6t4q2A&amp;nohtml5=False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Hqa34dZp-E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2139146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youtube.com/watch?v=bc2muGlQIl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nlq0TurT3c&amp;nohtml5=Fals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lWYj-4G8N0" TargetMode="Externa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youtube.com/watch?v=0YSPQGZmnIw" TargetMode="Externa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youtube.com/watch?v=XVZkAg8Nwq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HdyyuqmCW14" TargetMode="Externa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PK65xG3jFA" TargetMode="External"/><Relationship Id="rId3" Type="http://schemas.openxmlformats.org/officeDocument/2006/relationships/hyperlink" Target="https://www.youtube.com/watch?v=w685TZsyBv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o7WUnnDzIc&amp;ebc=ANyPxKq0CYdM8mFrRP17xxHD6g55o3HdegeDqixaUzMPrxEM3Ll40nS_1eQM_wGjQkyAk9B3Y1A0YQNySfY4RpqDXFlpjSWx-Q&amp;nohtml5=False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hlinkClick r:id="rId2"/>
              </a:rPr>
              <a:t>Types of Film Cuts</a:t>
            </a:r>
            <a:endParaRPr lang="en-US">
              <a:latin typeface="Times" charset="0"/>
              <a:ea typeface="ＭＳ Ｐゴシック" charset="0"/>
            </a:endParaRPr>
          </a:p>
          <a:p>
            <a:r>
              <a:rPr lang="en-US">
                <a:latin typeface="Times" charset="0"/>
                <a:ea typeface="ＭＳ Ｐゴシック" charset="0"/>
              </a:rPr>
              <a:t>Great right?  </a:t>
            </a:r>
          </a:p>
          <a:p>
            <a:pPr>
              <a:buFontTx/>
              <a:buNone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/>
              <a:t>Watch the following: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82296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Cutaway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24138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" charset="0"/>
                <a:ea typeface="ＭＳ Ｐゴシック" charset="0"/>
              </a:rPr>
              <a:t>How can you use a cutaway to cut the boring parts out?</a:t>
            </a:r>
          </a:p>
          <a:p>
            <a:pPr eaLnBrk="1" hangingPunct="1"/>
            <a:r>
              <a:rPr lang="en-US" sz="2800" dirty="0">
                <a:latin typeface="Times" charset="0"/>
                <a:ea typeface="ＭＳ Ｐゴシック" charset="0"/>
                <a:hlinkClick r:id="rId3"/>
              </a:rPr>
              <a:t>Example </a:t>
            </a:r>
            <a:endParaRPr lang="en-US" sz="2800" dirty="0">
              <a:latin typeface="Times" charset="0"/>
              <a:ea typeface="ＭＳ Ｐゴシック" charset="0"/>
            </a:endParaRPr>
          </a:p>
        </p:txBody>
      </p:sp>
      <p:pic>
        <p:nvPicPr>
          <p:cNvPr id="21507" name="Picture 7" descr="angle2.tiff                                                    000E4509Macintosh HD                   C3D35172: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24138"/>
            <a:ext cx="3810000" cy="2827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Basic Sequence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401638" y="1981200"/>
            <a:ext cx="3810000" cy="41148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hlinkClick r:id="rId2"/>
              </a:rPr>
              <a:t>Movie Clip</a:t>
            </a:r>
            <a:endParaRPr lang="en-US" dirty="0">
              <a:latin typeface="Times" charset="0"/>
              <a:ea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hlinkClick r:id="rId3"/>
              </a:rPr>
              <a:t>Online Lecture about Clip password: paloma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981200"/>
            <a:ext cx="42830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Documentary Cutaway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hlinkClick r:id="rId2"/>
              </a:rPr>
              <a:t>The Thin Blue Line (start at 2:54)</a:t>
            </a:r>
            <a:endParaRPr lang="en-US">
              <a:latin typeface="Times" charset="0"/>
              <a:ea typeface="ＭＳ Ｐゴシック" charset="0"/>
            </a:endParaRPr>
          </a:p>
          <a:p>
            <a:r>
              <a:rPr lang="en-US">
                <a:latin typeface="Times" charset="0"/>
                <a:ea typeface="ＭＳ Ｐゴシック" charset="0"/>
              </a:rPr>
              <a:t>2:54 Interview main shot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3:04 Still from newspaper cutaway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3:15 re-enactment cutaway (multiple shots)</a:t>
            </a:r>
          </a:p>
          <a:p>
            <a:pPr>
              <a:buFontTx/>
              <a:buNone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Other Cutaways?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752600"/>
            <a:ext cx="8990012" cy="3505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</a:rPr>
              <a:t>What cutaways can you imagine for an interview with a student athlete? </a:t>
            </a:r>
          </a:p>
          <a:p>
            <a:pPr eaLnBrk="1" hangingPunct="1">
              <a:buFontTx/>
              <a:buNone/>
            </a:pPr>
            <a:endParaRPr lang="en-US">
              <a:latin typeface="Times" charset="0"/>
              <a:ea typeface="ＭＳ Ｐゴシック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289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B-roll examples Student Athlete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981200"/>
            <a:ext cx="3800475" cy="35814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Footage from a game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Shots from practice 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Photos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Trophies 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Any more? </a:t>
            </a:r>
          </a:p>
          <a:p>
            <a:pPr>
              <a:buFontTx/>
              <a:buNone/>
            </a:pPr>
            <a:endParaRPr lang="en-US">
              <a:latin typeface="Times" charset="0"/>
              <a:ea typeface="ＭＳ Ｐゴシック" charset="0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2133600"/>
            <a:ext cx="4740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hlinkClick r:id="rId2"/>
              </a:rPr>
              <a:t>Promotional video for Soul Cycle</a:t>
            </a: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743200" cy="41148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What are all of the different examples of cutaways? </a:t>
            </a:r>
          </a:p>
          <a:p>
            <a:endParaRPr lang="en-US">
              <a:latin typeface="Times" charset="0"/>
              <a:ea typeface="ＭＳ Ｐゴシック" charset="0"/>
            </a:endParaRP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9812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B- Roll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The modern day use of </a:t>
            </a:r>
            <a:r>
              <a:rPr lang="en-US" b="1">
                <a:latin typeface="Times" charset="0"/>
                <a:ea typeface="ＭＳ Ｐゴシック" charset="0"/>
              </a:rPr>
              <a:t>broll</a:t>
            </a:r>
            <a:r>
              <a:rPr lang="en-US">
                <a:latin typeface="Times" charset="0"/>
                <a:ea typeface="ＭＳ Ｐゴシック" charset="0"/>
              </a:rPr>
              <a:t> (or </a:t>
            </a:r>
            <a:r>
              <a:rPr lang="en-US" b="1">
                <a:latin typeface="Times" charset="0"/>
                <a:ea typeface="ＭＳ Ｐゴシック" charset="0"/>
              </a:rPr>
              <a:t>b</a:t>
            </a:r>
            <a:r>
              <a:rPr lang="en-US">
                <a:latin typeface="Times" charset="0"/>
                <a:ea typeface="ＭＳ Ｐゴシック" charset="0"/>
              </a:rPr>
              <a:t>-</a:t>
            </a:r>
            <a:r>
              <a:rPr lang="en-US" b="1">
                <a:latin typeface="Times" charset="0"/>
                <a:ea typeface="ＭＳ Ｐゴシック" charset="0"/>
              </a:rPr>
              <a:t>roll</a:t>
            </a:r>
            <a:r>
              <a:rPr lang="en-US">
                <a:latin typeface="Times" charset="0"/>
                <a:ea typeface="ＭＳ Ｐゴシック" charset="0"/>
              </a:rPr>
              <a:t>) is with broadcast TV as supplemental footage inserted as a cutaway to help tell the story. </a:t>
            </a:r>
            <a:r>
              <a:rPr lang="en-US" b="1">
                <a:latin typeface="Times" charset="0"/>
                <a:ea typeface="ＭＳ Ｐゴシック" charset="0"/>
              </a:rPr>
              <a:t>B</a:t>
            </a:r>
            <a:r>
              <a:rPr lang="en-US">
                <a:latin typeface="Times" charset="0"/>
                <a:ea typeface="ＭＳ Ｐゴシック" charset="0"/>
              </a:rPr>
              <a:t>-</a:t>
            </a:r>
            <a:r>
              <a:rPr lang="en-US" b="1">
                <a:latin typeface="Times" charset="0"/>
                <a:ea typeface="ＭＳ Ｐゴシック" charset="0"/>
              </a:rPr>
              <a:t>roll</a:t>
            </a:r>
            <a:r>
              <a:rPr lang="en-US">
                <a:latin typeface="Times" charset="0"/>
                <a:ea typeface="ＭＳ Ｐゴシック" charset="0"/>
              </a:rPr>
              <a:t> includes the shots that are shown to introduce a segment and/or in between the live or taped interviews.</a:t>
            </a:r>
          </a:p>
          <a:p>
            <a:r>
              <a:rPr lang="en-US">
                <a:latin typeface="Times" charset="0"/>
                <a:ea typeface="ＭＳ Ｐゴシック" charset="0"/>
              </a:rPr>
              <a:t>--quora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basic sequence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Each new shot should if at all possible involve a change in image size and camera angle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Makes movie interesting and makes it easier to cut back and forth between shots</a:t>
            </a:r>
          </a:p>
        </p:txBody>
      </p:sp>
      <p:pic>
        <p:nvPicPr>
          <p:cNvPr id="23555" name="Picture 10" descr="180.gif                                                        000E4509Macintosh HD                   C3D35172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hlinkClick r:id="rId2"/>
              </a:rPr>
              <a:t>45 Degree Rule or the 30 degree rule</a:t>
            </a:r>
            <a:endParaRPr lang="en-US" sz="4000">
              <a:latin typeface="Times" charset="0"/>
              <a:ea typeface="ＭＳ Ｐゴシック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" charset="0"/>
                <a:ea typeface="ＭＳ Ｐゴシック" charset="0"/>
              </a:rPr>
              <a:t>Makes transition from shot to shot smoother and easier to accomplish</a:t>
            </a:r>
          </a:p>
          <a:p>
            <a:pPr eaLnBrk="1" hangingPunct="1"/>
            <a:endParaRPr lang="en-US" sz="2400">
              <a:latin typeface="Times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imes" charset="0"/>
                <a:ea typeface="ＭＳ Ｐゴシック" charset="0"/>
              </a:rPr>
              <a:t>If there is a subtle change in an image it will be noticed if both shots are similar</a:t>
            </a:r>
            <a:r>
              <a:rPr lang="en-US" sz="2800">
                <a:latin typeface="Times" charset="0"/>
                <a:ea typeface="ＭＳ Ｐゴシック" charset="0"/>
              </a:rPr>
              <a:t> </a:t>
            </a:r>
          </a:p>
          <a:p>
            <a:pPr eaLnBrk="1" hangingPunct="1"/>
            <a:r>
              <a:rPr lang="en-US" sz="1200">
                <a:latin typeface="Times" charset="0"/>
                <a:ea typeface="ＭＳ Ｐゴシック" charset="0"/>
              </a:rPr>
              <a:t>Note: the barebones book  calls it 45 degree rule though it is most commonly called the 30 degree rule </a:t>
            </a:r>
          </a:p>
          <a:p>
            <a:pPr eaLnBrk="1" hangingPunct="1"/>
            <a:endParaRPr lang="en-US" sz="2800">
              <a:latin typeface="Times" charset="0"/>
              <a:ea typeface="ＭＳ Ｐゴシック" charset="0"/>
            </a:endParaRPr>
          </a:p>
        </p:txBody>
      </p:sp>
      <p:pic>
        <p:nvPicPr>
          <p:cNvPr id="24579" name="Picture 5" descr="&#10;images.jpg                                                     000E4509Macintosh HD                   C3D35172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86000"/>
            <a:ext cx="2362200" cy="153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hlinkClick r:id="rId2"/>
              </a:rPr>
              <a:t>Cutting on Action</a:t>
            </a: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" charset="0"/>
                <a:ea typeface="ＭＳ Ｐゴシック" charset="0"/>
              </a:rPr>
              <a:t>The viewers eye naturally follows movement on screen</a:t>
            </a:r>
          </a:p>
          <a:p>
            <a:pPr eaLnBrk="1" hangingPunct="1"/>
            <a:r>
              <a:rPr lang="en-US" sz="2400">
                <a:latin typeface="Times" charset="0"/>
                <a:ea typeface="ＭＳ Ｐゴシック" charset="0"/>
              </a:rPr>
              <a:t>Start movement on one shot and complete it on the next</a:t>
            </a:r>
          </a:p>
          <a:p>
            <a:pPr eaLnBrk="1" hangingPunct="1"/>
            <a:endParaRPr lang="en-US" sz="2400">
              <a:latin typeface="Times" charset="0"/>
              <a:ea typeface="ＭＳ Ｐゴシック" charset="0"/>
            </a:endParaRPr>
          </a:p>
          <a:p>
            <a:pPr eaLnBrk="1" hangingPunct="1"/>
            <a:endParaRPr lang="en-US" sz="2400">
              <a:latin typeface="Times" charset="0"/>
              <a:ea typeface="ＭＳ Ｐゴシック" charset="0"/>
            </a:endParaRPr>
          </a:p>
        </p:txBody>
      </p:sp>
      <p:pic>
        <p:nvPicPr>
          <p:cNvPr id="25603" name="Picture 6" descr="&#10;mmen2.tiff                                                     000E4509Macintosh HD                   C3D35172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81200"/>
            <a:ext cx="3656013" cy="1981200"/>
          </a:xfrm>
        </p:spPr>
      </p:pic>
      <p:pic>
        <p:nvPicPr>
          <p:cNvPr id="25604" name="Picture 7" descr="&#10;mmen3.tiff                                                     000E4509Macintosh HD                   C3D35172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36576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2 Main Transitions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 smtClean="0"/>
              <a:t>Basic cut—a cut from one shot to another.  Continuity is created through direction </a:t>
            </a:r>
          </a:p>
          <a:p>
            <a:r>
              <a:rPr lang="en-US" dirty="0" smtClean="0"/>
              <a:t>Fade or dissolve—transition from one shot to the other (using transparency)</a:t>
            </a:r>
          </a:p>
          <a:p>
            <a:r>
              <a:rPr lang="en-US" dirty="0" smtClean="0"/>
              <a:t>Dissolves usually signify a dreamy atmosphere or the passage of time</a:t>
            </a:r>
          </a:p>
          <a:p>
            <a:r>
              <a:rPr lang="en-US" dirty="0" smtClean="0"/>
              <a:t>They are not used to mask bad edits </a:t>
            </a:r>
          </a:p>
          <a:p>
            <a:r>
              <a:rPr lang="en-US" dirty="0" smtClean="0"/>
              <a:t>Fade to black—fade up from black also signifies passage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Obvious situations where editing on the action is convenient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Opening doors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Getting out of cars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Sitting down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Standing up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Reaching for objects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Walking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Running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438400"/>
            <a:ext cx="4035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Overlapping 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</a:rPr>
              <a:t>The important thing to remember is that the last action of the first shot has to be repeated at the beginning of the second shot</a:t>
            </a:r>
            <a:br>
              <a:rPr lang="en-US">
                <a:latin typeface="Times" charset="0"/>
                <a:ea typeface="ＭＳ Ｐゴシック" charset="0"/>
              </a:rPr>
            </a:br>
            <a:endParaRPr lang="en-US">
              <a:latin typeface="Times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imes" charset="0"/>
                <a:ea typeface="ＭＳ Ｐゴシック" charset="0"/>
              </a:rPr>
              <a:t>You have to shoot the same movement twice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Clean entrance and Clean Exit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</a:rPr>
              <a:t>If you show an action from beginning to end you don</a:t>
            </a:r>
            <a:r>
              <a:rPr 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</a:rPr>
              <a:t>t have to match anything</a:t>
            </a:r>
          </a:p>
          <a:p>
            <a:pPr eaLnBrk="1" hangingPunct="1">
              <a:buFontTx/>
              <a:buNone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295400" y="5943600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180 Degree Rule</a:t>
            </a:r>
            <a:endParaRPr lang="en-US" dirty="0"/>
          </a:p>
        </p:txBody>
      </p:sp>
      <p:pic>
        <p:nvPicPr>
          <p:cNvPr id="296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488"/>
            <a:ext cx="6477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Cutting and Slow Cutting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Fast and Slow Cutting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Slow cutting to create suspense </a:t>
            </a:r>
            <a:endParaRPr lang="en-US" dirty="0" smtClean="0"/>
          </a:p>
          <a:p>
            <a:r>
              <a:rPr lang="en-US" dirty="0" smtClean="0"/>
              <a:t>A lot of people think that the tension created in scary movies is created by fast cutting.  Not true, it’s all about the slow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505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Bodoni SvtyTwo SC ITC TT-Book" charset="0"/>
                <a:ea typeface="ＭＳ Ｐゴシック" charset="0"/>
              </a:rPr>
              <a:t>Shooting to Edit</a:t>
            </a:r>
            <a:br>
              <a:rPr lang="en-US">
                <a:latin typeface="Bodoni SvtyTwo SC ITC TT-Book" charset="0"/>
                <a:ea typeface="ＭＳ Ｐゴシック" charset="0"/>
              </a:rPr>
            </a:br>
            <a:r>
              <a:rPr lang="en-US">
                <a:latin typeface="Bodoni SvtyTwo SC ITC TT-Book" charset="0"/>
                <a:ea typeface="ＭＳ Ｐゴシック" charset="0"/>
              </a:rPr>
              <a:t>The following techniques are for achieving continuity editing </a:t>
            </a:r>
            <a:br>
              <a:rPr lang="en-US">
                <a:latin typeface="Bodoni SvtyTwo SC ITC TT-Book" charset="0"/>
                <a:ea typeface="ＭＳ Ｐゴシック" charset="0"/>
              </a:rPr>
            </a:br>
            <a:r>
              <a:rPr lang="en-US">
                <a:latin typeface="Bodoni SvtyTwo SC ITC TT-Book" charset="0"/>
                <a:ea typeface="ＭＳ Ｐゴシック" charset="0"/>
              </a:rPr>
              <a:t/>
            </a:r>
            <a:br>
              <a:rPr lang="en-US">
                <a:latin typeface="Bodoni SvtyTwo SC ITC TT-Book" charset="0"/>
                <a:ea typeface="ＭＳ Ｐゴシック" charset="0"/>
              </a:rPr>
            </a:b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Continuity Editing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gives the viewer the impression that the action unfolds with spatiotemporal consistency. In most films, logical coherence is achieved by cutting to </a:t>
            </a:r>
            <a:r>
              <a:rPr lang="en-US" b="1">
                <a:latin typeface="Times" charset="0"/>
                <a:ea typeface="ＭＳ Ｐゴシック" charset="0"/>
              </a:rPr>
              <a:t>continuity</a:t>
            </a:r>
            <a:r>
              <a:rPr lang="en-US">
                <a:latin typeface="Times" charset="0"/>
                <a:ea typeface="ＭＳ Ｐゴシック" charset="0"/>
              </a:rPr>
              <a:t>, which emphasizes smooth transition of time and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Continuity Editing 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038600" cy="3733800"/>
          </a:xfrm>
        </p:spPr>
        <p:txBody>
          <a:bodyPr/>
          <a:lstStyle/>
          <a:p>
            <a:r>
              <a:rPr lang="en-US" sz="2400">
                <a:latin typeface="Times" charset="0"/>
                <a:ea typeface="ＭＳ Ｐゴシック" charset="0"/>
              </a:rPr>
              <a:t>Or Classical Hollywood Editing </a:t>
            </a:r>
          </a:p>
          <a:p>
            <a:r>
              <a:rPr lang="en-US" sz="2400">
                <a:latin typeface="Times" charset="0"/>
                <a:ea typeface="ＭＳ Ｐゴシック" charset="0"/>
              </a:rPr>
              <a:t>Is meant to be invisible </a:t>
            </a:r>
          </a:p>
          <a:p>
            <a:r>
              <a:rPr lang="en-US" sz="2400">
                <a:latin typeface="Times" charset="0"/>
                <a:ea typeface="ＭＳ Ｐゴシック" charset="0"/>
              </a:rPr>
              <a:t>Watch the following sequence all the way through</a:t>
            </a:r>
          </a:p>
          <a:p>
            <a:r>
              <a:rPr lang="en-US" sz="2400">
                <a:latin typeface="Times" charset="0"/>
                <a:ea typeface="ＭＳ Ｐゴシック" charset="0"/>
                <a:hlinkClick r:id="rId2"/>
              </a:rPr>
              <a:t>Action sequence</a:t>
            </a:r>
            <a:endParaRPr lang="en-US" sz="2400">
              <a:latin typeface="Times" charset="0"/>
              <a:ea typeface="ＭＳ Ｐゴシック" charset="0"/>
            </a:endParaRPr>
          </a:p>
          <a:p>
            <a:r>
              <a:rPr lang="en-US" sz="2400">
                <a:latin typeface="Times" charset="0"/>
                <a:ea typeface="ＭＳ Ｐゴシック" charset="0"/>
              </a:rPr>
              <a:t>Watch again—counting all of the cuts you see </a:t>
            </a:r>
          </a:p>
          <a:p>
            <a:endParaRPr lang="en-US">
              <a:latin typeface="Times" charset="0"/>
              <a:ea typeface="ＭＳ Ｐゴシック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908175"/>
            <a:ext cx="40370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Editing can be Achieved by: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Coverage (multiple shots—b-roll)</a:t>
            </a:r>
          </a:p>
          <a:p>
            <a:r>
              <a:rPr lang="en-US" dirty="0" smtClean="0"/>
              <a:t>Cutting on Action</a:t>
            </a:r>
          </a:p>
          <a:p>
            <a:r>
              <a:rPr lang="en-US" dirty="0" smtClean="0"/>
              <a:t>45 Degree Rule</a:t>
            </a:r>
          </a:p>
          <a:p>
            <a:r>
              <a:rPr lang="en-US" dirty="0" smtClean="0"/>
              <a:t>180 Degree Rule </a:t>
            </a:r>
          </a:p>
          <a:p>
            <a:r>
              <a:rPr lang="en-US" dirty="0" smtClean="0"/>
              <a:t>Spatial Unity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Basic Sequence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Times" charset="0"/>
                <a:ea typeface="ＭＳ Ｐゴシック" charset="0"/>
              </a:rPr>
              <a:t>Master shot</a:t>
            </a:r>
            <a:br>
              <a:rPr lang="en-US" sz="2800" dirty="0">
                <a:latin typeface="Times" charset="0"/>
                <a:ea typeface="ＭＳ Ｐゴシック" charset="0"/>
              </a:rPr>
            </a:br>
            <a:endParaRPr lang="en-US" sz="2800" dirty="0">
              <a:latin typeface="Times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Times" charset="0"/>
                <a:ea typeface="ＭＳ Ｐゴシック" charset="0"/>
              </a:rPr>
              <a:t>Most of the time a conversation like this (about a minute) will consist of multiple shots to create interest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" charset="0"/>
                <a:ea typeface="ＭＳ Ｐゴシック" charset="0"/>
              </a:rPr>
              <a:t> </a:t>
            </a:r>
          </a:p>
        </p:txBody>
      </p:sp>
      <p:pic>
        <p:nvPicPr>
          <p:cNvPr id="18435" name="Picture 5" descr="master.tiff                                                    000E4509Macintosh HD                   C3D35172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38425"/>
            <a:ext cx="38100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Master SRS</a:t>
            </a:r>
          </a:p>
        </p:txBody>
      </p:sp>
      <p:pic>
        <p:nvPicPr>
          <p:cNvPr id="19458" name="Picture 7" descr="master.tiff                                                    000E4509Macintosh HD                   C3D35172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1981200"/>
            <a:ext cx="2695575" cy="1981200"/>
          </a:xfrm>
        </p:spPr>
      </p:pic>
      <p:pic>
        <p:nvPicPr>
          <p:cNvPr id="19459" name="Picture 8" descr="reverseangle1.tiff                                             000E4509Macintosh HD                   C3D35172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0" y="1981200"/>
            <a:ext cx="2654300" cy="1981200"/>
          </a:xfrm>
        </p:spPr>
      </p:pic>
      <p:pic>
        <p:nvPicPr>
          <p:cNvPr id="19460" name="Picture 9" descr="angle2.tiff                                                    000E4509Macintosh HD                   C3D35172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3" y="4114800"/>
            <a:ext cx="2670175" cy="1981200"/>
          </a:xfrm>
        </p:spPr>
      </p:pic>
      <p:pic>
        <p:nvPicPr>
          <p:cNvPr id="19461" name="Picture 12" descr="angle4.tiff                                                    000E4509Macintosh HD                   C3D35172: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114800"/>
            <a:ext cx="26670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Wide or Establishing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Shows your subject within context</a:t>
            </a:r>
          </a:p>
        </p:txBody>
      </p:sp>
      <p:pic>
        <p:nvPicPr>
          <p:cNvPr id="20483" name="Picture 5" descr="master.tiff                                                    000E4509Macintosh HD                   C3D35172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38425"/>
            <a:ext cx="38100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8676</TotalTime>
  <Words>602</Words>
  <Application>Microsoft Macintosh PowerPoint</Application>
  <PresentationFormat>On-screen Show (4:3)</PresentationFormat>
  <Paragraphs>93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Bodoni SvtyTwo SC ITC TT-Book</vt:lpstr>
      <vt:lpstr>Calibri</vt:lpstr>
      <vt:lpstr>ＭＳ Ｐゴシック</vt:lpstr>
      <vt:lpstr>Times</vt:lpstr>
      <vt:lpstr>Arial</vt:lpstr>
      <vt:lpstr>Blank Presentation</vt:lpstr>
      <vt:lpstr>PowerPoint Presentation</vt:lpstr>
      <vt:lpstr>2 Main Transitions </vt:lpstr>
      <vt:lpstr>Shooting to Edit The following techniques are for achieving continuity editing   </vt:lpstr>
      <vt:lpstr>Continuity Editing</vt:lpstr>
      <vt:lpstr>Continuity Editing </vt:lpstr>
      <vt:lpstr>Continuity Editing can be Achieved by: </vt:lpstr>
      <vt:lpstr>Basic Sequence</vt:lpstr>
      <vt:lpstr>Master SRS</vt:lpstr>
      <vt:lpstr>Wide or Establishing</vt:lpstr>
      <vt:lpstr>Cutaway</vt:lpstr>
      <vt:lpstr>Basic Sequence </vt:lpstr>
      <vt:lpstr>Documentary Cutaway </vt:lpstr>
      <vt:lpstr>Other Cutaways?</vt:lpstr>
      <vt:lpstr>B-roll examples Student Athlete</vt:lpstr>
      <vt:lpstr>Promotional video for Soul Cycle</vt:lpstr>
      <vt:lpstr>B- Roll </vt:lpstr>
      <vt:lpstr>A basic sequence</vt:lpstr>
      <vt:lpstr>45 Degree Rule or the 30 degree rule</vt:lpstr>
      <vt:lpstr>Cutting on Action</vt:lpstr>
      <vt:lpstr>Obvious situations where editing on the action is convenient </vt:lpstr>
      <vt:lpstr>Overlapping Action</vt:lpstr>
      <vt:lpstr>Clean entrance and Clean Exit</vt:lpstr>
      <vt:lpstr>PowerPoint Presentation</vt:lpstr>
      <vt:lpstr>Fast Cutting and Slow Cutting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Shooting to Edit</dc:title>
  <dc:creator>Microsoft Office User</dc:creator>
  <cp:lastModifiedBy>Microsoft Office User</cp:lastModifiedBy>
  <cp:revision>17</cp:revision>
  <dcterms:created xsi:type="dcterms:W3CDTF">2016-04-08T21:16:36Z</dcterms:created>
  <dcterms:modified xsi:type="dcterms:W3CDTF">2016-10-29T02:05:09Z</dcterms:modified>
</cp:coreProperties>
</file>