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92" r:id="rId2"/>
    <p:sldId id="293" r:id="rId3"/>
    <p:sldId id="294" r:id="rId4"/>
    <p:sldId id="295" r:id="rId5"/>
    <p:sldId id="291" r:id="rId6"/>
    <p:sldId id="257" r:id="rId7"/>
    <p:sldId id="285" r:id="rId8"/>
    <p:sldId id="286" r:id="rId9"/>
    <p:sldId id="296" r:id="rId10"/>
    <p:sldId id="297" r:id="rId11"/>
    <p:sldId id="258" r:id="rId12"/>
    <p:sldId id="287" r:id="rId13"/>
    <p:sldId id="283" r:id="rId14"/>
    <p:sldId id="284" r:id="rId15"/>
    <p:sldId id="288" r:id="rId16"/>
    <p:sldId id="289" r:id="rId17"/>
    <p:sldId id="299" r:id="rId18"/>
    <p:sldId id="268" r:id="rId19"/>
    <p:sldId id="269" r:id="rId20"/>
    <p:sldId id="270" r:id="rId21"/>
    <p:sldId id="271" r:id="rId22"/>
    <p:sldId id="273" r:id="rId23"/>
    <p:sldId id="298" r:id="rId24"/>
    <p:sldId id="274" r:id="rId25"/>
    <p:sldId id="275" r:id="rId26"/>
    <p:sldId id="276" r:id="rId27"/>
    <p:sldId id="277" r:id="rId28"/>
    <p:sldId id="278" r:id="rId29"/>
    <p:sldId id="280" r:id="rId30"/>
    <p:sldId id="281"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14" autoAdjust="0"/>
    <p:restoredTop sz="94619"/>
  </p:normalViewPr>
  <p:slideViewPr>
    <p:cSldViewPr snapToGrid="0" snapToObjects="1">
      <p:cViewPr>
        <p:scale>
          <a:sx n="95" d="100"/>
          <a:sy n="95" d="100"/>
        </p:scale>
        <p:origin x="0" y="24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1C295150-4FD7-4802-B0EB-D52217513A72}" type="datetime1">
              <a:rPr lang="en-US" smtClean="0"/>
              <a:pPr/>
              <a:t>4/25/16</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F36DD0FD-55B0-48C4-8AF2-8A69533EDFC3}" type="slidenum">
              <a:rPr lang="en-US" smtClean="0"/>
              <a:pPr/>
              <a:t>‹#›</a:t>
            </a:fld>
            <a:endParaRPr lang="en-US" dirty="0"/>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61895A-832A-4167-BE9B-7448CA062309}" type="datetime1">
              <a:rPr lang="en-US" smtClean="0"/>
              <a:pPr/>
              <a:t>4/25/16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7571FF-D602-4BB6-9683-7A1E909D4296}" type="datetime1">
              <a:rPr lang="en-US" smtClean="0"/>
              <a:pPr/>
              <a:t>4/25/16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392BEB-5202-498C-89F7-BBD3BEE1B887}" type="datetime1">
              <a:rPr lang="en-US" smtClean="0"/>
              <a:pPr/>
              <a:t>4/25/16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42B6C6-10FF-4510-A888-F0B9C6A788B0}" type="datetime1">
              <a:rPr lang="en-US" smtClean="0"/>
              <a:pPr/>
              <a:t>4/25/16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2847B31-A4E1-4FCE-8661-5EC33A675437}" type="datetime1">
              <a:rPr lang="en-US" smtClean="0"/>
              <a:pPr/>
              <a:t>4/25/16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DD0FD-55B0-48C4-8AF2-8A69533EDFC3}" type="slidenum">
              <a:rPr lang="en-US" smtClean="0"/>
              <a:pPr/>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CAD832D-B7F8-4A85-B115-3F84BE9AC26D}" type="datetime1">
              <a:rPr lang="en-US" smtClean="0"/>
              <a:pPr/>
              <a:t>4/25/16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6DD0FD-55B0-48C4-8AF2-8A69533EDFC3}" type="slidenum">
              <a:rPr lang="en-US" smtClean="0"/>
              <a:pPr/>
              <a:t>‹#›</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10B34F3-05F7-41C1-B84E-68CE2E00C83C}" type="datetime1">
              <a:rPr lang="en-US" smtClean="0"/>
              <a:pPr/>
              <a:t>4/25/16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6DD0FD-55B0-48C4-8AF2-8A69533EDFC3}" type="slidenum">
              <a:rPr lang="en-US" smtClean="0"/>
              <a:pPr/>
              <a:t>‹#›</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D47F82-2B2E-4837-B3AB-C94C672FBECB}" type="datetime1">
              <a:rPr lang="en-US" smtClean="0"/>
              <a:pPr/>
              <a:t>4/25/16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6DD0FD-55B0-48C4-8AF2-8A69533EDFC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E57738-F4B0-48EA-9B71-E0F723F8BF6C}" type="datetime1">
              <a:rPr lang="en-US" smtClean="0"/>
              <a:pPr/>
              <a:t>4/25/16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DD0FD-55B0-48C4-8AF2-8A69533EDFC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00D5EF-7D26-425F-8C45-B9312ACE18BC}" type="datetime1">
              <a:rPr lang="en-US" smtClean="0"/>
              <a:pPr/>
              <a:t>4/25/16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DD0FD-55B0-48C4-8AF2-8A69533EDFC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F1909345-DEE0-4B07-8E32-441AC9DA095E}" type="datetime1">
              <a:rPr lang="en-US" smtClean="0"/>
              <a:pPr/>
              <a:t>4/25/16</a:t>
            </a:fld>
            <a:endParaRPr lang="en-US" dirty="0"/>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F36DD0FD-55B0-48C4-8AF2-8A69533EDFC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nT8pvwWjYf4"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www.youtube.com/watch?v=mrpiby-piB4" TargetMode="Externa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www.youtube.com/watch?v=uhiCFdWeQfA" TargetMode="Externa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Z2WZrxuwDhs" TargetMode="External"/><Relationship Id="rId4" Type="http://schemas.openxmlformats.org/officeDocument/2006/relationships/image" Target="../media/image13.tiff"/><Relationship Id="rId1" Type="http://schemas.openxmlformats.org/officeDocument/2006/relationships/slideLayout" Target="../slideLayouts/slideLayout7.xml"/><Relationship Id="rId2" Type="http://schemas.openxmlformats.org/officeDocument/2006/relationships/hyperlink" Target="https://vimeo.com/blog/post/j-cuts-l-cut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collegefilmandmediastudies.com/film-sound-and-music/" TargetMode="External"/><Relationship Id="rId3"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hyperlink" Target="https://www.youtube.com/watch?v=zJZ-gPQ0ew8"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hyperlink" Target="https://www.youtube.com/watch?v=mAvo_NncfWQ"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lynda.com/Premiere-Pro-tutorials/Adjusting-audio-levels-clip/128284/141671-4.html" TargetMode="External"/><Relationship Id="rId3" Type="http://schemas.openxmlformats.org/officeDocument/2006/relationships/image" Target="../media/image21.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www.npr.org/blogs/deceptivecadence/2013/11/23/246916733/a-sound-of-fear-forged-in-the-shadow-of-war?utm_content=socialflow&amp;utm_campaign=nprfacebook&amp;utm_source=npr&amp;utm_medium=facebook"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W91BHqxJIRg" TargetMode="External"/><Relationship Id="rId4" Type="http://schemas.openxmlformats.org/officeDocument/2006/relationships/hyperlink" Target="http://movieclips.com/54fGM-reality-bites-movie-freaking-out/" TargetMode="External"/><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hyperlink" Target="https://www.youtube.com/watch?v=p2esJ_ypn7Y"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2ty67xLEbHU" TargetMode="External"/><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videomaker.com/article/c03/17656-how-to-edit-dialog" TargetMode="External"/><Relationship Id="rId3" Type="http://schemas.openxmlformats.org/officeDocument/2006/relationships/image" Target="../media/image24.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 Id="rId3" Type="http://schemas.openxmlformats.org/officeDocument/2006/relationships/hyperlink" Target="http://www.premiumbeat.com/blog/three-things-you-need-to-know-about-premiere-pro-cc/"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digitalfilms.wordpress.com/" TargetMode="External"/><Relationship Id="rId3"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vimeo.com/64847418" TargetMode="External"/><Relationship Id="rId3" Type="http://schemas.openxmlformats.org/officeDocument/2006/relationships/hyperlink" Target="https://vimeo.com/47963215"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digitalfilms.wordpress.com/2008/12/16/12-tips-for-better-film-editing/" TargetMode="External"/><Relationship Id="rId4" Type="http://schemas.openxmlformats.org/officeDocument/2006/relationships/hyperlink" Target="http://www.videomaker.com/video/watch/tips-and-techniques/469-common-errors-in-continuity-editing" TargetMode="External"/><Relationship Id="rId1" Type="http://schemas.openxmlformats.org/officeDocument/2006/relationships/slideLayout" Target="../slideLayouts/slideLayout7.xml"/><Relationship Id="rId2" Type="http://schemas.openxmlformats.org/officeDocument/2006/relationships/hyperlink" Target="http://www.youtube.com/watch?v=zAEJt-Rvaqo"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www.youtube.com/watch?v=IlXwTxpC6u0" TargetMode="Externa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hDPK865N9I" TargetMode="External"/><Relationship Id="rId3" Type="http://schemas.openxmlformats.org/officeDocument/2006/relationships/image" Target="../media/image8.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premiumbeat.com/blog/8-essential-cuts-every-editor-should-kno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Non-Linear Editing</a:t>
            </a:r>
            <a:endParaRPr lang="en-US" dirty="0"/>
          </a:p>
        </p:txBody>
      </p:sp>
      <p:sp>
        <p:nvSpPr>
          <p:cNvPr id="3" name="Content Placeholder 2"/>
          <p:cNvSpPr>
            <a:spLocks noGrp="1"/>
          </p:cNvSpPr>
          <p:nvPr>
            <p:ph idx="1"/>
          </p:nvPr>
        </p:nvSpPr>
        <p:spPr/>
        <p:txBody>
          <a:bodyPr/>
          <a:lstStyle/>
          <a:p>
            <a:r>
              <a:rPr lang="en-US" dirty="0" smtClean="0"/>
              <a:t>Allows access to any clip without scrubbing through entire clips</a:t>
            </a:r>
          </a:p>
          <a:p>
            <a:r>
              <a:rPr lang="en-US" dirty="0" smtClean="0"/>
              <a:t>Film was the first nonlinear editing system</a:t>
            </a:r>
          </a:p>
        </p:txBody>
      </p:sp>
    </p:spTree>
    <p:extLst>
      <p:ext uri="{BB962C8B-B14F-4D97-AF65-F5344CB8AC3E}">
        <p14:creationId xmlns:p14="http://schemas.microsoft.com/office/powerpoint/2010/main" val="1623899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B-roll shots in threes</a:t>
            </a:r>
            <a:r>
              <a:rPr lang="en-US" dirty="0"/>
              <a:t> </a:t>
            </a:r>
          </a:p>
        </p:txBody>
      </p:sp>
      <p:sp>
        <p:nvSpPr>
          <p:cNvPr id="3" name="Content Placeholder 2"/>
          <p:cNvSpPr>
            <a:spLocks noGrp="1"/>
          </p:cNvSpPr>
          <p:nvPr>
            <p:ph idx="1"/>
          </p:nvPr>
        </p:nvSpPr>
        <p:spPr/>
        <p:txBody>
          <a:bodyPr>
            <a:normAutofit fontScale="92500" lnSpcReduction="20000"/>
          </a:bodyPr>
          <a:lstStyle/>
          <a:p>
            <a:r>
              <a:rPr lang="en-US" dirty="0"/>
              <a:t>When the scene calls for cutaway inserts, it feels right to use three on a row. Not a single shot, not two, but three</a:t>
            </a:r>
            <a:r>
              <a:rPr lang="en-US" dirty="0" smtClean="0"/>
              <a:t>.</a:t>
            </a:r>
          </a:p>
          <a:p>
            <a:pPr marL="0" indent="0">
              <a:buNone/>
            </a:pPr>
            <a:endParaRPr lang="en-US" dirty="0" smtClean="0"/>
          </a:p>
          <a:p>
            <a:r>
              <a:rPr lang="en-US" dirty="0" smtClean="0"/>
              <a:t> </a:t>
            </a:r>
            <a:r>
              <a:rPr lang="en-US" dirty="0"/>
              <a:t>These should be at least 1.5-2 seconds long (or longer). An example might be when a character enters the room and looks around. </a:t>
            </a:r>
            <a:endParaRPr lang="en-US" dirty="0" smtClean="0"/>
          </a:p>
          <a:p>
            <a:endParaRPr lang="en-US" dirty="0" smtClean="0"/>
          </a:p>
          <a:p>
            <a:r>
              <a:rPr lang="en-US" dirty="0" smtClean="0"/>
              <a:t>It </a:t>
            </a:r>
            <a:r>
              <a:rPr lang="en-US" dirty="0"/>
              <a:t>mimics our real-world experience of moving our head around and seeing different aspects of the same surroundings</a:t>
            </a:r>
            <a:r>
              <a:rPr lang="en-US" dirty="0" smtClean="0"/>
              <a:t>.</a:t>
            </a:r>
          </a:p>
          <a:p>
            <a:endParaRPr lang="en-US" dirty="0" smtClean="0"/>
          </a:p>
          <a:p>
            <a:r>
              <a:rPr lang="en-US" dirty="0" smtClean="0">
                <a:hlinkClick r:id="rId2"/>
              </a:rPr>
              <a:t>B-Roll tutorial here</a:t>
            </a:r>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20590865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6148" y="4592109"/>
            <a:ext cx="8787852" cy="1569660"/>
          </a:xfrm>
          <a:prstGeom prst="rect">
            <a:avLst/>
          </a:prstGeom>
        </p:spPr>
        <p:txBody>
          <a:bodyPr wrap="square">
            <a:spAutoFit/>
          </a:bodyPr>
          <a:lstStyle/>
          <a:p>
            <a:r>
              <a:rPr lang="en-US" sz="3200" b="1" dirty="0"/>
              <a:t>No </a:t>
            </a:r>
            <a:r>
              <a:rPr lang="en-US" sz="3200" b="1" i="1" dirty="0"/>
              <a:t>Dragnet</a:t>
            </a:r>
            <a:r>
              <a:rPr lang="en-US" sz="3200" b="1" dirty="0"/>
              <a:t> edits</a:t>
            </a:r>
            <a:r>
              <a:rPr lang="en-US" sz="3200" dirty="0"/>
              <a:t> – The original </a:t>
            </a:r>
            <a:r>
              <a:rPr lang="en-US" sz="3200" i="1" dirty="0"/>
              <a:t>Dragnet</a:t>
            </a:r>
            <a:r>
              <a:rPr lang="en-US" sz="3200" dirty="0"/>
              <a:t> television series used a certain approach to cutting dialogue scenes. </a:t>
            </a:r>
            <a:r>
              <a:rPr lang="en-US" sz="3200" dirty="0" smtClean="0"/>
              <a:t> </a:t>
            </a:r>
            <a:r>
              <a:rPr lang="en-US" sz="3200" dirty="0" smtClean="0">
                <a:hlinkClick r:id="rId2"/>
              </a:rPr>
              <a:t>Link Here</a:t>
            </a:r>
            <a:endParaRPr lang="en-US" sz="3200" dirty="0"/>
          </a:p>
        </p:txBody>
      </p:sp>
      <p:pic>
        <p:nvPicPr>
          <p:cNvPr id="3" name="Picture 2"/>
          <p:cNvPicPr>
            <a:picLocks noChangeAspect="1"/>
          </p:cNvPicPr>
          <p:nvPr/>
        </p:nvPicPr>
        <p:blipFill>
          <a:blip r:embed="rId3"/>
          <a:stretch>
            <a:fillRect/>
          </a:stretch>
        </p:blipFill>
        <p:spPr>
          <a:xfrm>
            <a:off x="356148" y="813172"/>
            <a:ext cx="5669803" cy="3417741"/>
          </a:xfrm>
          <a:prstGeom prst="rect">
            <a:avLst/>
          </a:prstGeom>
        </p:spPr>
      </p:pic>
    </p:spTree>
    <p:extLst>
      <p:ext uri="{BB962C8B-B14F-4D97-AF65-F5344CB8AC3E}">
        <p14:creationId xmlns:p14="http://schemas.microsoft.com/office/powerpoint/2010/main" val="30088719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5835" y="4888957"/>
            <a:ext cx="8377517" cy="1754326"/>
          </a:xfrm>
          <a:prstGeom prst="rect">
            <a:avLst/>
          </a:prstGeom>
        </p:spPr>
        <p:txBody>
          <a:bodyPr wrap="square">
            <a:spAutoFit/>
          </a:bodyPr>
          <a:lstStyle/>
          <a:p>
            <a:r>
              <a:rPr lang="en-US" dirty="0"/>
              <a:t>Audio and video edits tended to be made as straight cuts between the actors without any overlaps as they delivered their lines. It followed this formula: cut to actor A – deliver the line; cut to actor B – deliver the line; cut back to actor A and so on. Our brains seem to react better to edits where the change in picture and sound is not always together. </a:t>
            </a:r>
            <a:r>
              <a:rPr lang="en-US" dirty="0" smtClean="0"/>
              <a:t>Link: </a:t>
            </a:r>
            <a:r>
              <a:rPr lang="en-US" dirty="0" smtClean="0">
                <a:hlinkClick r:id="rId2"/>
              </a:rPr>
              <a:t>These </a:t>
            </a:r>
            <a:r>
              <a:rPr lang="en-US" dirty="0">
                <a:hlinkClick r:id="rId2"/>
              </a:rPr>
              <a:t>are called split edits, L-cuts or J-cuts.</a:t>
            </a:r>
            <a:endParaRPr lang="en-US" dirty="0"/>
          </a:p>
        </p:txBody>
      </p:sp>
      <p:pic>
        <p:nvPicPr>
          <p:cNvPr id="3" name="Picture 2"/>
          <p:cNvPicPr>
            <a:picLocks noChangeAspect="1"/>
          </p:cNvPicPr>
          <p:nvPr/>
        </p:nvPicPr>
        <p:blipFill>
          <a:blip r:embed="rId3"/>
          <a:stretch>
            <a:fillRect/>
          </a:stretch>
        </p:blipFill>
        <p:spPr>
          <a:xfrm>
            <a:off x="295835" y="679450"/>
            <a:ext cx="5943600" cy="3971572"/>
          </a:xfrm>
          <a:prstGeom prst="rect">
            <a:avLst/>
          </a:prstGeom>
        </p:spPr>
      </p:pic>
    </p:spTree>
    <p:extLst>
      <p:ext uri="{BB962C8B-B14F-4D97-AF65-F5344CB8AC3E}">
        <p14:creationId xmlns:p14="http://schemas.microsoft.com/office/powerpoint/2010/main" val="1585896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5789" y="933786"/>
            <a:ext cx="7098632" cy="5264276"/>
          </a:xfrm>
          <a:prstGeom prst="rect">
            <a:avLst/>
          </a:prstGeom>
        </p:spPr>
      </p:pic>
      <p:sp>
        <p:nvSpPr>
          <p:cNvPr id="3" name="TextBox 2"/>
          <p:cNvSpPr txBox="1"/>
          <p:nvPr/>
        </p:nvSpPr>
        <p:spPr>
          <a:xfrm>
            <a:off x="935789" y="376808"/>
            <a:ext cx="803901" cy="369332"/>
          </a:xfrm>
          <a:prstGeom prst="rect">
            <a:avLst/>
          </a:prstGeom>
          <a:noFill/>
        </p:spPr>
        <p:txBody>
          <a:bodyPr wrap="none" rtlCol="0">
            <a:spAutoFit/>
          </a:bodyPr>
          <a:lstStyle/>
          <a:p>
            <a:r>
              <a:rPr lang="en-US" dirty="0" smtClean="0"/>
              <a:t>J CUT </a:t>
            </a:r>
            <a:endParaRPr lang="en-US" dirty="0"/>
          </a:p>
        </p:txBody>
      </p:sp>
    </p:spTree>
    <p:extLst>
      <p:ext uri="{BB962C8B-B14F-4D97-AF65-F5344CB8AC3E}">
        <p14:creationId xmlns:p14="http://schemas.microsoft.com/office/powerpoint/2010/main" val="37085162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559" y="721895"/>
            <a:ext cx="8133906" cy="6136105"/>
          </a:xfrm>
          <a:prstGeom prst="rect">
            <a:avLst/>
          </a:prstGeom>
        </p:spPr>
      </p:pic>
      <p:sp>
        <p:nvSpPr>
          <p:cNvPr id="3" name="TextBox 2"/>
          <p:cNvSpPr txBox="1"/>
          <p:nvPr/>
        </p:nvSpPr>
        <p:spPr>
          <a:xfrm>
            <a:off x="466559" y="227263"/>
            <a:ext cx="859468" cy="369332"/>
          </a:xfrm>
          <a:prstGeom prst="rect">
            <a:avLst/>
          </a:prstGeom>
          <a:noFill/>
        </p:spPr>
        <p:txBody>
          <a:bodyPr wrap="none" rtlCol="0">
            <a:spAutoFit/>
          </a:bodyPr>
          <a:lstStyle/>
          <a:p>
            <a:r>
              <a:rPr lang="en-US" dirty="0" smtClean="0"/>
              <a:t>L CUT </a:t>
            </a:r>
            <a:endParaRPr lang="en-US" dirty="0"/>
          </a:p>
        </p:txBody>
      </p:sp>
    </p:spTree>
    <p:extLst>
      <p:ext uri="{BB962C8B-B14F-4D97-AF65-F5344CB8AC3E}">
        <p14:creationId xmlns:p14="http://schemas.microsoft.com/office/powerpoint/2010/main" val="22852853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8565" y="5029199"/>
            <a:ext cx="6225988" cy="646331"/>
          </a:xfrm>
          <a:prstGeom prst="rect">
            <a:avLst/>
          </a:prstGeom>
          <a:noFill/>
        </p:spPr>
        <p:txBody>
          <a:bodyPr wrap="square" rtlCol="0">
            <a:spAutoFit/>
          </a:bodyPr>
          <a:lstStyle/>
          <a:p>
            <a:r>
              <a:rPr lang="en-US" dirty="0" smtClean="0"/>
              <a:t>Go back and re-watch the </a:t>
            </a:r>
            <a:r>
              <a:rPr lang="en-US" i="1" dirty="0" smtClean="0"/>
              <a:t>Ferris </a:t>
            </a:r>
            <a:r>
              <a:rPr lang="en-US" i="1" dirty="0" err="1" smtClean="0"/>
              <a:t>Bueller</a:t>
            </a:r>
            <a:r>
              <a:rPr lang="en-US" i="1" dirty="0" smtClean="0"/>
              <a:t> </a:t>
            </a:r>
            <a:r>
              <a:rPr lang="en-US" dirty="0" smtClean="0"/>
              <a:t>scene to determine which are J cuts and which are L shots </a:t>
            </a:r>
            <a:endParaRPr lang="en-US" dirty="0"/>
          </a:p>
        </p:txBody>
      </p:sp>
      <p:sp>
        <p:nvSpPr>
          <p:cNvPr id="3" name="TextBox 2"/>
          <p:cNvSpPr txBox="1"/>
          <p:nvPr/>
        </p:nvSpPr>
        <p:spPr>
          <a:xfrm>
            <a:off x="618565" y="5809127"/>
            <a:ext cx="7960659" cy="2308324"/>
          </a:xfrm>
          <a:prstGeom prst="rect">
            <a:avLst/>
          </a:prstGeom>
          <a:noFill/>
        </p:spPr>
        <p:txBody>
          <a:bodyPr wrap="square" rtlCol="0">
            <a:spAutoFit/>
          </a:bodyPr>
          <a:lstStyle/>
          <a:p>
            <a:r>
              <a:rPr lang="en-US" dirty="0" smtClean="0">
                <a:hlinkClick r:id="rId2"/>
              </a:rPr>
              <a:t>More on J and L cuts here</a:t>
            </a:r>
            <a:endParaRPr lang="en-US" dirty="0" smtClean="0"/>
          </a:p>
          <a:p>
            <a:r>
              <a:rPr lang="en-US" dirty="0" smtClean="0">
                <a:hlinkClick r:id="rId3"/>
              </a:rPr>
              <a:t>The Breakfast Club  </a:t>
            </a:r>
            <a:r>
              <a:rPr lang="en-US" dirty="0" smtClean="0"/>
              <a:t>Try to find the J and L cuts.  </a:t>
            </a:r>
            <a:endParaRPr lang="en-US" dirty="0"/>
          </a:p>
          <a:p>
            <a:endParaRPr lang="en-US" dirty="0" smtClean="0"/>
          </a:p>
          <a:p>
            <a:endParaRPr lang="en-US" dirty="0" smtClean="0"/>
          </a:p>
          <a:p>
            <a:endParaRPr lang="en-US" dirty="0"/>
          </a:p>
          <a:p>
            <a:endParaRPr lang="en-US" dirty="0"/>
          </a:p>
          <a:p>
            <a:endParaRPr lang="en-US" dirty="0"/>
          </a:p>
          <a:p>
            <a:endParaRPr lang="en-US" dirty="0"/>
          </a:p>
        </p:txBody>
      </p:sp>
      <p:pic>
        <p:nvPicPr>
          <p:cNvPr id="4" name="Picture 3"/>
          <p:cNvPicPr>
            <a:picLocks noChangeAspect="1"/>
          </p:cNvPicPr>
          <p:nvPr/>
        </p:nvPicPr>
        <p:blipFill>
          <a:blip r:embed="rId4"/>
          <a:stretch>
            <a:fillRect/>
          </a:stretch>
        </p:blipFill>
        <p:spPr>
          <a:xfrm>
            <a:off x="618565" y="988902"/>
            <a:ext cx="6750424" cy="3622588"/>
          </a:xfrm>
          <a:prstGeom prst="rect">
            <a:avLst/>
          </a:prstGeom>
        </p:spPr>
      </p:pic>
    </p:spTree>
    <p:extLst>
      <p:ext uri="{BB962C8B-B14F-4D97-AF65-F5344CB8AC3E}">
        <p14:creationId xmlns:p14="http://schemas.microsoft.com/office/powerpoint/2010/main" val="3387453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3752" y="3441680"/>
            <a:ext cx="8700247" cy="369332"/>
          </a:xfrm>
          <a:prstGeom prst="rect">
            <a:avLst/>
          </a:prstGeom>
        </p:spPr>
        <p:txBody>
          <a:bodyPr wrap="square">
            <a:spAutoFit/>
          </a:bodyPr>
          <a:lstStyle/>
          <a:p>
            <a:r>
              <a:rPr lang="en-US" dirty="0" smtClean="0"/>
              <a:t>J and L cuts—sounds and not just dialogue </a:t>
            </a:r>
            <a:r>
              <a:rPr lang="en-US" dirty="0" smtClean="0">
                <a:hlinkClick r:id="rId2"/>
              </a:rPr>
              <a:t>Link: more info</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753" y="606612"/>
            <a:ext cx="5136776" cy="2589515"/>
          </a:xfrm>
          <a:prstGeom prst="rect">
            <a:avLst/>
          </a:prstGeom>
        </p:spPr>
      </p:pic>
    </p:spTree>
    <p:extLst>
      <p:ext uri="{BB962C8B-B14F-4D97-AF65-F5344CB8AC3E}">
        <p14:creationId xmlns:p14="http://schemas.microsoft.com/office/powerpoint/2010/main" val="11934568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60553"/>
            <a:ext cx="9144000" cy="4630821"/>
          </a:xfrm>
          <a:prstGeom prst="rect">
            <a:avLst/>
          </a:prstGeom>
        </p:spPr>
      </p:pic>
      <p:sp>
        <p:nvSpPr>
          <p:cNvPr id="3" name="TextBox 2"/>
          <p:cNvSpPr txBox="1"/>
          <p:nvPr/>
        </p:nvSpPr>
        <p:spPr>
          <a:xfrm>
            <a:off x="295835" y="5103674"/>
            <a:ext cx="6642847" cy="1754326"/>
          </a:xfrm>
          <a:prstGeom prst="rect">
            <a:avLst/>
          </a:prstGeom>
          <a:noFill/>
        </p:spPr>
        <p:txBody>
          <a:bodyPr wrap="square" rtlCol="0">
            <a:spAutoFit/>
          </a:bodyPr>
          <a:lstStyle/>
          <a:p>
            <a:r>
              <a:rPr lang="en-US" dirty="0" smtClean="0"/>
              <a:t>Sound Bridge  </a:t>
            </a:r>
            <a:r>
              <a:rPr lang="en-US" dirty="0" smtClean="0">
                <a:hlinkClick r:id="rId3"/>
              </a:rPr>
              <a:t>Link Here</a:t>
            </a:r>
            <a:endParaRPr lang="en-US" dirty="0" smtClean="0"/>
          </a:p>
          <a:p>
            <a:endParaRPr lang="en-US" dirty="0"/>
          </a:p>
          <a:p>
            <a:r>
              <a:rPr lang="en-US" dirty="0"/>
              <a:t> are one of the most common transitions in the continuity editing style, one that stresses the connection between both scenes since their mood (suggested by the music) is still the same.</a:t>
            </a:r>
            <a:endParaRPr lang="en-US" dirty="0"/>
          </a:p>
        </p:txBody>
      </p:sp>
    </p:spTree>
    <p:extLst>
      <p:ext uri="{BB962C8B-B14F-4D97-AF65-F5344CB8AC3E}">
        <p14:creationId xmlns:p14="http://schemas.microsoft.com/office/powerpoint/2010/main" val="6474644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89" y="369629"/>
            <a:ext cx="7756263" cy="1054250"/>
          </a:xfrm>
        </p:spPr>
        <p:txBody>
          <a:bodyPr/>
          <a:lstStyle/>
          <a:p>
            <a:r>
              <a:rPr lang="en-US" dirty="0" smtClean="0"/>
              <a:t>Audio Waveform in Premiere</a:t>
            </a:r>
            <a:endParaRPr lang="en-US" dirty="0"/>
          </a:p>
        </p:txBody>
      </p:sp>
      <p:pic>
        <p:nvPicPr>
          <p:cNvPr id="4" name="Content Placeholder 3"/>
          <p:cNvPicPr>
            <a:picLocks noGrp="1" noChangeAspect="1"/>
          </p:cNvPicPr>
          <p:nvPr>
            <p:ph idx="1"/>
          </p:nvPr>
        </p:nvPicPr>
        <p:blipFill>
          <a:blip r:embed="rId2"/>
          <a:srcRect t="13710" b="13710"/>
          <a:stretch>
            <a:fillRect/>
          </a:stretch>
        </p:blipFill>
        <p:spPr/>
      </p:pic>
    </p:spTree>
    <p:extLst>
      <p:ext uri="{BB962C8B-B14F-4D97-AF65-F5344CB8AC3E}">
        <p14:creationId xmlns:p14="http://schemas.microsoft.com/office/powerpoint/2010/main" val="19864005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Wavelength</a:t>
            </a:r>
            <a:endParaRPr lang="en-US" dirty="0"/>
          </a:p>
        </p:txBody>
      </p:sp>
      <p:pic>
        <p:nvPicPr>
          <p:cNvPr id="7" name="Picture Placeholder 6"/>
          <p:cNvPicPr>
            <a:picLocks noGrp="1" noChangeAspect="1"/>
          </p:cNvPicPr>
          <p:nvPr>
            <p:ph type="pic" idx="1"/>
          </p:nvPr>
        </p:nvPicPr>
        <p:blipFill rotWithShape="1">
          <a:blip r:embed="rId2"/>
          <a:srcRect t="-5904" b="7284"/>
          <a:stretch/>
        </p:blipFill>
        <p:spPr>
          <a:xfrm>
            <a:off x="2291347" y="1069955"/>
            <a:ext cx="4772025" cy="3598863"/>
          </a:xfrm>
        </p:spPr>
      </p:pic>
      <p:sp>
        <p:nvSpPr>
          <p:cNvPr id="6" name="Text Placeholder 5"/>
          <p:cNvSpPr>
            <a:spLocks noGrp="1"/>
          </p:cNvSpPr>
          <p:nvPr>
            <p:ph type="body" sz="half" idx="2"/>
          </p:nvPr>
        </p:nvSpPr>
        <p:spPr/>
        <p:txBody>
          <a:bodyPr/>
          <a:lstStyle/>
          <a:p>
            <a:r>
              <a:rPr lang="en-US" dirty="0"/>
              <a:t>The distance between any point on a wave and the equivalent point on the next phase. Literally, the length of the wave.</a:t>
            </a:r>
          </a:p>
        </p:txBody>
      </p:sp>
    </p:spTree>
    <p:extLst>
      <p:ext uri="{BB962C8B-B14F-4D97-AF65-F5344CB8AC3E}">
        <p14:creationId xmlns:p14="http://schemas.microsoft.com/office/powerpoint/2010/main" val="21201074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Workflow </a:t>
            </a:r>
            <a:endParaRPr lang="en-US" dirty="0"/>
          </a:p>
        </p:txBody>
      </p:sp>
      <p:pic>
        <p:nvPicPr>
          <p:cNvPr id="4" name="Content Placeholder 3"/>
          <p:cNvPicPr>
            <a:picLocks noGrp="1" noChangeAspect="1"/>
          </p:cNvPicPr>
          <p:nvPr>
            <p:ph idx="1"/>
          </p:nvPr>
        </p:nvPicPr>
        <p:blipFill>
          <a:blip r:embed="rId2"/>
          <a:srcRect l="-962" r="-962"/>
          <a:stretch>
            <a:fillRect/>
          </a:stretch>
        </p:blipFill>
        <p:spPr/>
      </p:pic>
      <p:sp>
        <p:nvSpPr>
          <p:cNvPr id="3" name="TextBox 2"/>
          <p:cNvSpPr txBox="1"/>
          <p:nvPr/>
        </p:nvSpPr>
        <p:spPr>
          <a:xfrm>
            <a:off x="688490" y="6225988"/>
            <a:ext cx="3459601" cy="369332"/>
          </a:xfrm>
          <a:prstGeom prst="rect">
            <a:avLst/>
          </a:prstGeom>
          <a:noFill/>
        </p:spPr>
        <p:txBody>
          <a:bodyPr wrap="none" rtlCol="0">
            <a:spAutoFit/>
          </a:bodyPr>
          <a:lstStyle/>
          <a:p>
            <a:r>
              <a:rPr lang="en-US" dirty="0" smtClean="0">
                <a:hlinkClick r:id="rId3"/>
              </a:rPr>
              <a:t>Non Linear Editing Video Here </a:t>
            </a:r>
            <a:endParaRPr lang="en-US" dirty="0"/>
          </a:p>
        </p:txBody>
      </p:sp>
    </p:spTree>
    <p:extLst>
      <p:ext uri="{BB962C8B-B14F-4D97-AF65-F5344CB8AC3E}">
        <p14:creationId xmlns:p14="http://schemas.microsoft.com/office/powerpoint/2010/main" val="19837419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Amplitude: </a:t>
            </a:r>
          </a:p>
        </p:txBody>
      </p:sp>
      <p:pic>
        <p:nvPicPr>
          <p:cNvPr id="5" name="Picture Placeholder 4"/>
          <p:cNvPicPr>
            <a:picLocks noGrp="1" noChangeAspect="1"/>
          </p:cNvPicPr>
          <p:nvPr>
            <p:ph type="pic" idx="1"/>
          </p:nvPr>
        </p:nvPicPr>
        <p:blipFill rotWithShape="1">
          <a:blip r:embed="rId2"/>
          <a:srcRect l="-251" t="-4660" r="251" b="6584"/>
          <a:stretch/>
        </p:blipFill>
        <p:spPr/>
      </p:pic>
      <p:sp>
        <p:nvSpPr>
          <p:cNvPr id="4" name="Text Placeholder 3"/>
          <p:cNvSpPr>
            <a:spLocks noGrp="1"/>
          </p:cNvSpPr>
          <p:nvPr>
            <p:ph type="body" sz="half" idx="2"/>
          </p:nvPr>
        </p:nvSpPr>
        <p:spPr/>
        <p:txBody>
          <a:bodyPr>
            <a:normAutofit fontScale="85000" lnSpcReduction="20000"/>
          </a:bodyPr>
          <a:lstStyle/>
          <a:p>
            <a:r>
              <a:rPr lang="en-US" dirty="0"/>
              <a:t>The strength or power of a wave signal. The "height" of a wave when viewed as a graph.</a:t>
            </a:r>
            <a:br>
              <a:rPr lang="en-US" dirty="0"/>
            </a:br>
            <a:r>
              <a:rPr lang="en-US" dirty="0"/>
              <a:t/>
            </a:r>
            <a:br>
              <a:rPr lang="en-US" dirty="0"/>
            </a:br>
            <a:r>
              <a:rPr lang="en-US" dirty="0"/>
              <a:t>Higher amplitudes are interpreted as a higher volume, hence the name "amplifier" for a device that increases amplitude.</a:t>
            </a:r>
          </a:p>
        </p:txBody>
      </p:sp>
    </p:spTree>
    <p:extLst>
      <p:ext uri="{BB962C8B-B14F-4D97-AF65-F5344CB8AC3E}">
        <p14:creationId xmlns:p14="http://schemas.microsoft.com/office/powerpoint/2010/main" val="14835633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a:t>
            </a:r>
          </a:p>
        </p:txBody>
      </p:sp>
      <p:pic>
        <p:nvPicPr>
          <p:cNvPr id="5" name="Picture Placeholder 4"/>
          <p:cNvPicPr>
            <a:picLocks noGrp="1" noChangeAspect="1"/>
          </p:cNvPicPr>
          <p:nvPr>
            <p:ph type="pic" idx="1"/>
          </p:nvPr>
        </p:nvPicPr>
        <p:blipFill rotWithShape="1">
          <a:blip r:embed="rId2"/>
          <a:srcRect l="-2320" t="-6703" r="360" b="6703"/>
          <a:stretch/>
        </p:blipFill>
        <p:spPr/>
      </p:pic>
      <p:sp>
        <p:nvSpPr>
          <p:cNvPr id="4" name="Text Placeholder 3"/>
          <p:cNvSpPr>
            <a:spLocks noGrp="1"/>
          </p:cNvSpPr>
          <p:nvPr>
            <p:ph type="body" sz="half" idx="2"/>
          </p:nvPr>
        </p:nvSpPr>
        <p:spPr/>
        <p:txBody>
          <a:bodyPr>
            <a:normAutofit fontScale="70000" lnSpcReduction="20000"/>
          </a:bodyPr>
          <a:lstStyle/>
          <a:p>
            <a:r>
              <a:rPr lang="en-US" dirty="0"/>
              <a:t>The number of times the wavelength occurs in one second. Measured in kilohertz (</a:t>
            </a:r>
            <a:r>
              <a:rPr lang="en-US" dirty="0" err="1"/>
              <a:t>Khz</a:t>
            </a:r>
            <a:r>
              <a:rPr lang="en-US" dirty="0"/>
              <a:t>), or cycles per second. The faster the sound source vibrates, the higher the frequency.</a:t>
            </a:r>
            <a:br>
              <a:rPr lang="en-US" dirty="0"/>
            </a:br>
            <a:r>
              <a:rPr lang="en-US" dirty="0"/>
              <a:t/>
            </a:r>
            <a:br>
              <a:rPr lang="en-US" dirty="0"/>
            </a:br>
            <a:r>
              <a:rPr lang="en-US" dirty="0"/>
              <a:t>Higher frequencies are interpreted as a higher pitch. </a:t>
            </a:r>
            <a:r>
              <a:rPr lang="en-US"/>
              <a:t>For example, when you sing in a high-pitched voice you are forcing your vocal chords to vibrate quickly.</a:t>
            </a:r>
          </a:p>
        </p:txBody>
      </p:sp>
    </p:spTree>
    <p:extLst>
      <p:ext uri="{BB962C8B-B14F-4D97-AF65-F5344CB8AC3E}">
        <p14:creationId xmlns:p14="http://schemas.microsoft.com/office/powerpoint/2010/main" val="9974216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7308" y="4182035"/>
            <a:ext cx="8745667" cy="5447645"/>
          </a:xfrm>
          <a:prstGeom prst="rect">
            <a:avLst/>
          </a:prstGeom>
        </p:spPr>
        <p:txBody>
          <a:bodyPr wrap="square">
            <a:spAutoFit/>
          </a:bodyPr>
          <a:lstStyle/>
          <a:p>
            <a:pPr marL="457200" indent="-457200">
              <a:buFont typeface="Arial" charset="0"/>
              <a:buChar char="•"/>
            </a:pPr>
            <a:r>
              <a:rPr lang="en-US" sz="2600" dirty="0" smtClean="0"/>
              <a:t>Analog recorders can record to 0db without clipping</a:t>
            </a:r>
          </a:p>
          <a:p>
            <a:pPr marL="457200" indent="-457200">
              <a:buFont typeface="Arial" charset="0"/>
              <a:buChar char="•"/>
            </a:pPr>
            <a:r>
              <a:rPr lang="en-US" sz="2800" dirty="0"/>
              <a:t>Record as strong a signal as possible without clipping</a:t>
            </a:r>
          </a:p>
          <a:p>
            <a:pPr marL="457200" indent="-457200">
              <a:buFont typeface="Arial" charset="0"/>
              <a:buChar char="•"/>
            </a:pPr>
            <a:r>
              <a:rPr lang="en-US" sz="2800" dirty="0"/>
              <a:t>usually between -12 dB and -6 dB</a:t>
            </a:r>
            <a:r>
              <a:rPr lang="en-US" sz="2800" dirty="0" smtClean="0"/>
              <a:t>)</a:t>
            </a:r>
            <a:endParaRPr lang="en-US" sz="2600" dirty="0"/>
          </a:p>
          <a:p>
            <a:pPr marL="457200" indent="-457200">
              <a:buFont typeface="Arial" charset="0"/>
              <a:buChar char="•"/>
            </a:pPr>
            <a:r>
              <a:rPr lang="en-US" sz="2600" dirty="0" smtClean="0"/>
              <a:t>Clipped digital audio is unusable</a:t>
            </a:r>
            <a:endParaRPr lang="en-US" sz="2600" dirty="0" smtClean="0"/>
          </a:p>
          <a:p>
            <a:endParaRPr lang="en-US" sz="2600" dirty="0" smtClean="0"/>
          </a:p>
          <a:p>
            <a:endParaRPr lang="en-US" sz="2600" dirty="0"/>
          </a:p>
          <a:p>
            <a:endParaRPr lang="en-US" sz="3200" dirty="0"/>
          </a:p>
          <a:p>
            <a:endParaRPr lang="en-US" sz="3200" dirty="0"/>
          </a:p>
          <a:p>
            <a:endParaRPr lang="en-US" sz="3200" dirty="0" smtClean="0"/>
          </a:p>
          <a:p>
            <a:endParaRPr lang="en-US" sz="3200" dirty="0"/>
          </a:p>
          <a:p>
            <a:endParaRPr lang="en-US" sz="3200" dirty="0"/>
          </a:p>
        </p:txBody>
      </p:sp>
      <p:pic>
        <p:nvPicPr>
          <p:cNvPr id="3" name="Picture 2"/>
          <p:cNvPicPr>
            <a:picLocks noChangeAspect="1"/>
          </p:cNvPicPr>
          <p:nvPr/>
        </p:nvPicPr>
        <p:blipFill>
          <a:blip r:embed="rId2"/>
          <a:stretch>
            <a:fillRect/>
          </a:stretch>
        </p:blipFill>
        <p:spPr>
          <a:xfrm>
            <a:off x="465567" y="545615"/>
            <a:ext cx="4913256" cy="3512595"/>
          </a:xfrm>
          <a:prstGeom prst="rect">
            <a:avLst/>
          </a:prstGeom>
        </p:spPr>
      </p:pic>
    </p:spTree>
    <p:extLst>
      <p:ext uri="{BB962C8B-B14F-4D97-AF65-F5344CB8AC3E}">
        <p14:creationId xmlns:p14="http://schemas.microsoft.com/office/powerpoint/2010/main" val="32748928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Noise (recording)</a:t>
            </a:r>
            <a:endParaRPr lang="en-US" dirty="0"/>
          </a:p>
        </p:txBody>
      </p:sp>
      <p:sp>
        <p:nvSpPr>
          <p:cNvPr id="3" name="Content Placeholder 2"/>
          <p:cNvSpPr>
            <a:spLocks noGrp="1"/>
          </p:cNvSpPr>
          <p:nvPr>
            <p:ph idx="1"/>
          </p:nvPr>
        </p:nvSpPr>
        <p:spPr/>
        <p:txBody>
          <a:bodyPr/>
          <a:lstStyle/>
          <a:p>
            <a:r>
              <a:rPr lang="en-US" dirty="0" smtClean="0"/>
              <a:t>You want the recording levels to get the least amount of noise by </a:t>
            </a:r>
          </a:p>
          <a:p>
            <a:r>
              <a:rPr lang="en-US" dirty="0" smtClean="0"/>
              <a:t>Raising recording levels</a:t>
            </a:r>
          </a:p>
          <a:p>
            <a:r>
              <a:rPr lang="en-US" dirty="0" smtClean="0"/>
              <a:t>Getting the mic closer to your subject</a:t>
            </a:r>
          </a:p>
          <a:p>
            <a:r>
              <a:rPr lang="en-US" dirty="0" smtClean="0"/>
              <a:t>And turning off eliminating sound in the location </a:t>
            </a:r>
          </a:p>
          <a:p>
            <a:pPr marL="0" indent="0">
              <a:buNone/>
            </a:pPr>
            <a:endParaRPr lang="en-US" dirty="0" smtClean="0"/>
          </a:p>
        </p:txBody>
      </p:sp>
    </p:spTree>
    <p:extLst>
      <p:ext uri="{BB962C8B-B14F-4D97-AF65-F5344CB8AC3E}">
        <p14:creationId xmlns:p14="http://schemas.microsoft.com/office/powerpoint/2010/main" val="8799823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231" y="741662"/>
            <a:ext cx="7756263" cy="1054250"/>
          </a:xfrm>
        </p:spPr>
        <p:txBody>
          <a:bodyPr/>
          <a:lstStyle/>
          <a:p>
            <a:r>
              <a:rPr lang="en-US" sz="3600" dirty="0" smtClean="0"/>
              <a:t>Audio Levels on Premiere </a:t>
            </a:r>
            <a:endParaRPr lang="en-US" sz="3600" dirty="0"/>
          </a:p>
        </p:txBody>
      </p:sp>
      <p:sp>
        <p:nvSpPr>
          <p:cNvPr id="3" name="Content Placeholder 2"/>
          <p:cNvSpPr>
            <a:spLocks noGrp="1"/>
          </p:cNvSpPr>
          <p:nvPr>
            <p:ph idx="1"/>
          </p:nvPr>
        </p:nvSpPr>
        <p:spPr>
          <a:xfrm>
            <a:off x="699248" y="5394958"/>
            <a:ext cx="7745505" cy="3877815"/>
          </a:xfrm>
        </p:spPr>
        <p:txBody>
          <a:bodyPr>
            <a:normAutofit/>
          </a:bodyPr>
          <a:lstStyle/>
          <a:p>
            <a:r>
              <a:rPr lang="en-US" dirty="0" smtClean="0"/>
              <a:t>“The </a:t>
            </a:r>
            <a:r>
              <a:rPr lang="en-US" dirty="0"/>
              <a:t>key is, you never want to exceed zero, because your audio will get distorted</a:t>
            </a:r>
            <a:r>
              <a:rPr lang="en-US" dirty="0" smtClean="0"/>
              <a:t>.”</a:t>
            </a:r>
          </a:p>
          <a:p>
            <a:r>
              <a:rPr lang="en-US" dirty="0" smtClean="0">
                <a:hlinkClick r:id="rId2"/>
              </a:rPr>
              <a:t>Link Here</a:t>
            </a:r>
            <a:endParaRPr lang="en-US" dirty="0" smtClean="0"/>
          </a:p>
          <a:p>
            <a:pPr marL="0" indent="0">
              <a:buNone/>
            </a:pPr>
            <a:endParaRPr lang="en-US" dirty="0"/>
          </a:p>
        </p:txBody>
      </p:sp>
      <p:pic>
        <p:nvPicPr>
          <p:cNvPr id="4" name="Picture 3"/>
          <p:cNvPicPr>
            <a:picLocks noChangeAspect="1"/>
          </p:cNvPicPr>
          <p:nvPr/>
        </p:nvPicPr>
        <p:blipFill>
          <a:blip r:embed="rId3"/>
          <a:stretch>
            <a:fillRect/>
          </a:stretch>
        </p:blipFill>
        <p:spPr>
          <a:xfrm>
            <a:off x="688490" y="2383865"/>
            <a:ext cx="5136776" cy="2889437"/>
          </a:xfrm>
          <a:prstGeom prst="rect">
            <a:avLst/>
          </a:prstGeom>
        </p:spPr>
      </p:pic>
    </p:spTree>
    <p:extLst>
      <p:ext uri="{BB962C8B-B14F-4D97-AF65-F5344CB8AC3E}">
        <p14:creationId xmlns:p14="http://schemas.microsoft.com/office/powerpoint/2010/main" val="578689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Levels</a:t>
            </a:r>
            <a:endParaRPr lang="en-US" dirty="0"/>
          </a:p>
        </p:txBody>
      </p:sp>
      <p:sp>
        <p:nvSpPr>
          <p:cNvPr id="3" name="Content Placeholder 2"/>
          <p:cNvSpPr>
            <a:spLocks noGrp="1"/>
          </p:cNvSpPr>
          <p:nvPr>
            <p:ph idx="1"/>
          </p:nvPr>
        </p:nvSpPr>
        <p:spPr/>
        <p:txBody>
          <a:bodyPr/>
          <a:lstStyle/>
          <a:p>
            <a:r>
              <a:rPr lang="en-US" dirty="0"/>
              <a:t>Total audio mix level: -3 dB to -6 dB</a:t>
            </a:r>
          </a:p>
          <a:p>
            <a:r>
              <a:rPr lang="en-US" dirty="0"/>
              <a:t>Principle speaker (SOT) audio: -6 dB to -12 dB</a:t>
            </a:r>
          </a:p>
          <a:p>
            <a:r>
              <a:rPr lang="en-US" dirty="0"/>
              <a:t>Sound effects audio: -12 dB to -18 dB</a:t>
            </a:r>
          </a:p>
          <a:p>
            <a:r>
              <a:rPr lang="en-US" dirty="0"/>
              <a:t>Music when its an underscore: -18 </a:t>
            </a:r>
            <a:r>
              <a:rPr lang="en-US" dirty="0" smtClean="0"/>
              <a:t>dB</a:t>
            </a:r>
          </a:p>
          <a:p>
            <a:r>
              <a:rPr lang="en-US" dirty="0" smtClean="0"/>
              <a:t>PDF of this on syllabus</a:t>
            </a:r>
            <a:endParaRPr lang="en-US" dirty="0"/>
          </a:p>
          <a:p>
            <a:pPr marL="0" indent="0">
              <a:buNone/>
            </a:pPr>
            <a:endParaRPr lang="en-US" dirty="0"/>
          </a:p>
        </p:txBody>
      </p:sp>
    </p:spTree>
    <p:extLst>
      <p:ext uri="{BB962C8B-B14F-4D97-AF65-F5344CB8AC3E}">
        <p14:creationId xmlns:p14="http://schemas.microsoft.com/office/powerpoint/2010/main" val="38398728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Diegetic and Non-Diegetic Sound </a:t>
            </a:r>
            <a:endParaRPr lang="en-US" sz="3600" dirty="0"/>
          </a:p>
        </p:txBody>
      </p:sp>
      <p:sp>
        <p:nvSpPr>
          <p:cNvPr id="4" name="Text Placeholder 3"/>
          <p:cNvSpPr>
            <a:spLocks noGrp="1"/>
          </p:cNvSpPr>
          <p:nvPr>
            <p:ph type="body" idx="1"/>
          </p:nvPr>
        </p:nvSpPr>
        <p:spPr/>
        <p:txBody>
          <a:bodyPr/>
          <a:lstStyle/>
          <a:p>
            <a:r>
              <a:rPr lang="en-US" dirty="0" smtClean="0"/>
              <a:t>Diegetic</a:t>
            </a:r>
            <a:endParaRPr lang="en-US" dirty="0"/>
          </a:p>
        </p:txBody>
      </p:sp>
      <p:sp>
        <p:nvSpPr>
          <p:cNvPr id="3" name="Content Placeholder 2"/>
          <p:cNvSpPr>
            <a:spLocks noGrp="1"/>
          </p:cNvSpPr>
          <p:nvPr>
            <p:ph sz="half" idx="2"/>
          </p:nvPr>
        </p:nvSpPr>
        <p:spPr/>
        <p:txBody>
          <a:bodyPr>
            <a:normAutofit fontScale="55000" lnSpcReduction="20000"/>
          </a:bodyPr>
          <a:lstStyle/>
          <a:p>
            <a:r>
              <a:rPr lang="en-US" dirty="0"/>
              <a:t>Sound whose source is visible on the screen or whose source is implied to be present by the action of the film: </a:t>
            </a:r>
            <a:endParaRPr lang="en-US" dirty="0" smtClean="0"/>
          </a:p>
          <a:p>
            <a:r>
              <a:rPr lang="en-US" dirty="0"/>
              <a:t>voices of characters </a:t>
            </a:r>
          </a:p>
          <a:p>
            <a:r>
              <a:rPr lang="en-US" dirty="0"/>
              <a:t>sounds made by objects in the story </a:t>
            </a:r>
          </a:p>
          <a:p>
            <a:r>
              <a:rPr lang="en-US" dirty="0"/>
              <a:t>music represented as coming from instruments in the story space ( = source music)</a:t>
            </a:r>
          </a:p>
          <a:p>
            <a:r>
              <a:rPr lang="en-US" dirty="0"/>
              <a:t>Diegetic sound is any sound presented as originated from source within the film's world </a:t>
            </a:r>
            <a:r>
              <a:rPr lang="en-US" dirty="0"/>
              <a:t/>
            </a:r>
            <a:br>
              <a:rPr lang="en-US" dirty="0"/>
            </a:br>
            <a:endParaRPr lang="en-US" dirty="0"/>
          </a:p>
          <a:p>
            <a:r>
              <a:rPr lang="en-US" b="1" dirty="0" err="1"/>
              <a:t>Digetic</a:t>
            </a:r>
            <a:r>
              <a:rPr lang="en-US" b="1" dirty="0"/>
              <a:t> sound</a:t>
            </a:r>
            <a:r>
              <a:rPr lang="en-US" dirty="0"/>
              <a:t> can be either </a:t>
            </a:r>
            <a:r>
              <a:rPr lang="en-US" b="1" dirty="0"/>
              <a:t>on screen</a:t>
            </a:r>
            <a:r>
              <a:rPr lang="en-US" dirty="0"/>
              <a:t> or </a:t>
            </a:r>
            <a:r>
              <a:rPr lang="en-US" b="1" dirty="0"/>
              <a:t>off screen</a:t>
            </a:r>
            <a:r>
              <a:rPr lang="en-US" dirty="0"/>
              <a:t> depending on whatever its source is within the frame or outside the frame. </a:t>
            </a:r>
            <a:br>
              <a:rPr lang="en-US" dirty="0"/>
            </a:br>
            <a:endParaRPr lang="en-US" dirty="0"/>
          </a:p>
          <a:p>
            <a:endParaRPr lang="en-US" dirty="0"/>
          </a:p>
          <a:p>
            <a:endParaRPr lang="en-US" dirty="0"/>
          </a:p>
        </p:txBody>
      </p:sp>
      <p:sp>
        <p:nvSpPr>
          <p:cNvPr id="5" name="Text Placeholder 4"/>
          <p:cNvSpPr>
            <a:spLocks noGrp="1"/>
          </p:cNvSpPr>
          <p:nvPr>
            <p:ph type="body" sz="quarter" idx="3"/>
          </p:nvPr>
        </p:nvSpPr>
        <p:spPr/>
        <p:txBody>
          <a:bodyPr/>
          <a:lstStyle/>
          <a:p>
            <a:r>
              <a:rPr lang="en-US" dirty="0" smtClean="0"/>
              <a:t>Non-diegetic</a:t>
            </a:r>
            <a:endParaRPr lang="en-US" dirty="0"/>
          </a:p>
        </p:txBody>
      </p:sp>
      <p:sp>
        <p:nvSpPr>
          <p:cNvPr id="6" name="Content Placeholder 5"/>
          <p:cNvSpPr>
            <a:spLocks noGrp="1"/>
          </p:cNvSpPr>
          <p:nvPr>
            <p:ph sz="quarter" idx="4"/>
          </p:nvPr>
        </p:nvSpPr>
        <p:spPr/>
        <p:txBody>
          <a:bodyPr>
            <a:normAutofit/>
          </a:bodyPr>
          <a:lstStyle/>
          <a:p>
            <a:r>
              <a:rPr lang="en-US" sz="1300" dirty="0"/>
              <a:t>Sound whose source is neither visible on the screen nor has been implied to be present in the action: </a:t>
            </a:r>
          </a:p>
          <a:p>
            <a:r>
              <a:rPr lang="en-US" sz="1300" dirty="0"/>
              <a:t>narrator's commentary</a:t>
            </a:r>
          </a:p>
          <a:p>
            <a:r>
              <a:rPr lang="en-US" sz="1300" dirty="0"/>
              <a:t>sound effects which is added for the dramatic effect</a:t>
            </a:r>
          </a:p>
          <a:p>
            <a:r>
              <a:rPr lang="en-US" sz="1300" dirty="0"/>
              <a:t>mood music</a:t>
            </a:r>
          </a:p>
          <a:p>
            <a:r>
              <a:rPr lang="en-US" sz="1300" b="1" dirty="0"/>
              <a:t>Non-diegetic</a:t>
            </a:r>
            <a:r>
              <a:rPr lang="en-US" sz="1300" dirty="0"/>
              <a:t> </a:t>
            </a:r>
            <a:r>
              <a:rPr lang="en-US" sz="1300" b="1" dirty="0"/>
              <a:t>sound </a:t>
            </a:r>
            <a:r>
              <a:rPr lang="en-US" sz="1300" dirty="0"/>
              <a:t>is represented as coming from the a source outside story space. </a:t>
            </a:r>
            <a:endParaRPr lang="en-US" sz="1300" dirty="0"/>
          </a:p>
        </p:txBody>
      </p:sp>
      <p:sp>
        <p:nvSpPr>
          <p:cNvPr id="7" name="Rectangle 6"/>
          <p:cNvSpPr/>
          <p:nvPr/>
        </p:nvSpPr>
        <p:spPr>
          <a:xfrm>
            <a:off x="535854" y="5748004"/>
            <a:ext cx="3398687" cy="369332"/>
          </a:xfrm>
          <a:prstGeom prst="rect">
            <a:avLst/>
          </a:prstGeom>
        </p:spPr>
        <p:txBody>
          <a:bodyPr wrap="none">
            <a:spAutoFit/>
          </a:bodyPr>
          <a:lstStyle/>
          <a:p>
            <a:r>
              <a:rPr lang="en-US">
                <a:hlinkClick r:id="rId2"/>
              </a:rPr>
              <a:t>Link to story about  </a:t>
            </a:r>
            <a:r>
              <a:rPr lang="en-US" i="1">
                <a:hlinkClick r:id="rId2"/>
              </a:rPr>
              <a:t>The Shining</a:t>
            </a:r>
            <a:endParaRPr lang="en-US" i="1" dirty="0"/>
          </a:p>
        </p:txBody>
      </p:sp>
    </p:spTree>
    <p:extLst>
      <p:ext uri="{BB962C8B-B14F-4D97-AF65-F5344CB8AC3E}">
        <p14:creationId xmlns:p14="http://schemas.microsoft.com/office/powerpoint/2010/main" val="33534778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Diegetic vs. Non-Diegetic </a:t>
            </a:r>
            <a:endParaRPr lang="en-US" sz="3600" dirty="0"/>
          </a:p>
        </p:txBody>
      </p:sp>
      <p:sp>
        <p:nvSpPr>
          <p:cNvPr id="3" name="Content Placeholder 2"/>
          <p:cNvSpPr>
            <a:spLocks noGrp="1"/>
          </p:cNvSpPr>
          <p:nvPr>
            <p:ph idx="1"/>
          </p:nvPr>
        </p:nvSpPr>
        <p:spPr>
          <a:xfrm>
            <a:off x="688489" y="4445426"/>
            <a:ext cx="7073153" cy="2821194"/>
          </a:xfrm>
        </p:spPr>
        <p:txBody>
          <a:bodyPr>
            <a:normAutofit fontScale="70000" lnSpcReduction="20000"/>
          </a:bodyPr>
          <a:lstStyle/>
          <a:p>
            <a:pPr marL="0" indent="0">
              <a:buNone/>
            </a:pPr>
            <a:endParaRPr lang="en-US" dirty="0"/>
          </a:p>
          <a:p>
            <a:r>
              <a:rPr lang="en-US" dirty="0" smtClean="0">
                <a:hlinkClick r:id="rId2"/>
              </a:rPr>
              <a:t>The Most Dangerous Game </a:t>
            </a:r>
            <a:r>
              <a:rPr lang="en-US" dirty="0" smtClean="0">
                <a:hlinkClick r:id="rId2"/>
              </a:rPr>
              <a:t>  </a:t>
            </a:r>
            <a:r>
              <a:rPr lang="en-US" dirty="0"/>
              <a:t>I</a:t>
            </a:r>
            <a:r>
              <a:rPr lang="en-US" dirty="0" smtClean="0"/>
              <a:t>s the sound mainly diegetic of non-diegetic?  How does the sound influence your experience of the scene?</a:t>
            </a:r>
          </a:p>
          <a:p>
            <a:endParaRPr lang="en-US" dirty="0" smtClean="0"/>
          </a:p>
          <a:p>
            <a:r>
              <a:rPr lang="en-US" dirty="0" smtClean="0">
                <a:hlinkClick r:id="rId3"/>
              </a:rPr>
              <a:t>Diner </a:t>
            </a:r>
            <a:r>
              <a:rPr lang="en-US" dirty="0" smtClean="0">
                <a:hlinkClick r:id="rId3"/>
              </a:rPr>
              <a:t>Scene </a:t>
            </a:r>
            <a:r>
              <a:rPr lang="en-US" dirty="0" smtClean="0"/>
              <a:t> Is the music diegetic or non-</a:t>
            </a:r>
            <a:r>
              <a:rPr lang="en-US" dirty="0" err="1" smtClean="0"/>
              <a:t>diegtic</a:t>
            </a:r>
            <a:r>
              <a:rPr lang="en-US" dirty="0" smtClean="0"/>
              <a:t>?  How does the music influence your experience of the scene?</a:t>
            </a:r>
          </a:p>
          <a:p>
            <a:endParaRPr lang="en-US" dirty="0" smtClean="0"/>
          </a:p>
          <a:p>
            <a:r>
              <a:rPr lang="en-US" dirty="0" smtClean="0">
                <a:hlinkClick r:id="rId4"/>
              </a:rPr>
              <a:t>Diner Scene 2 </a:t>
            </a:r>
            <a:r>
              <a:rPr lang="en-US" dirty="0" smtClean="0"/>
              <a:t> (adult subject matter) Is the music diegetic or non-diegetic?  How does the music influence your experience of the scene?</a:t>
            </a:r>
            <a:endParaRPr lang="en-US" dirty="0" smtClean="0"/>
          </a:p>
          <a:p>
            <a:pPr marL="0" indent="0">
              <a:buNone/>
            </a:pPr>
            <a:endParaRPr lang="en-US" dirty="0" smtClean="0"/>
          </a:p>
          <a:p>
            <a:endParaRPr lang="en-US" dirty="0"/>
          </a:p>
        </p:txBody>
      </p:sp>
      <p:pic>
        <p:nvPicPr>
          <p:cNvPr id="4" name="Picture 3"/>
          <p:cNvPicPr>
            <a:picLocks noChangeAspect="1"/>
          </p:cNvPicPr>
          <p:nvPr/>
        </p:nvPicPr>
        <p:blipFill>
          <a:blip r:embed="rId5"/>
          <a:stretch>
            <a:fillRect/>
          </a:stretch>
        </p:blipFill>
        <p:spPr>
          <a:xfrm>
            <a:off x="1894615" y="2407013"/>
            <a:ext cx="4660900" cy="1739900"/>
          </a:xfrm>
          <a:prstGeom prst="rect">
            <a:avLst/>
          </a:prstGeom>
        </p:spPr>
      </p:pic>
    </p:spTree>
    <p:extLst>
      <p:ext uri="{BB962C8B-B14F-4D97-AF65-F5344CB8AC3E}">
        <p14:creationId xmlns:p14="http://schemas.microsoft.com/office/powerpoint/2010/main" val="38314674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err="1" smtClean="0"/>
              <a:t>Offscreen</a:t>
            </a:r>
            <a:r>
              <a:rPr lang="en-US" sz="3200" dirty="0" smtClean="0"/>
              <a:t> Sound: Paranormal Activity 1 and Paranormal Activity 2 </a:t>
            </a:r>
            <a:endParaRPr lang="en-US" sz="3200" dirty="0"/>
          </a:p>
        </p:txBody>
      </p:sp>
      <p:sp>
        <p:nvSpPr>
          <p:cNvPr id="3" name="Content Placeholder 2"/>
          <p:cNvSpPr>
            <a:spLocks noGrp="1"/>
          </p:cNvSpPr>
          <p:nvPr>
            <p:ph idx="1"/>
          </p:nvPr>
        </p:nvSpPr>
        <p:spPr>
          <a:xfrm>
            <a:off x="688490" y="5470186"/>
            <a:ext cx="7745505" cy="3877815"/>
          </a:xfrm>
        </p:spPr>
        <p:txBody>
          <a:bodyPr/>
          <a:lstStyle/>
          <a:p>
            <a:r>
              <a:rPr lang="pl-PL" dirty="0" smtClean="0">
                <a:hlinkClick r:id="rId2"/>
              </a:rPr>
              <a:t>Link Here</a:t>
            </a:r>
            <a:endParaRPr lang="pl-PL" dirty="0" smtClean="0"/>
          </a:p>
          <a:p>
            <a:r>
              <a:rPr lang="pl-PL" dirty="0" err="1" smtClean="0"/>
              <a:t>Is</a:t>
            </a:r>
            <a:r>
              <a:rPr lang="pl-PL" dirty="0" smtClean="0"/>
              <a:t> the </a:t>
            </a:r>
            <a:r>
              <a:rPr lang="pl-PL" dirty="0" err="1" smtClean="0"/>
              <a:t>sound</a:t>
            </a:r>
            <a:r>
              <a:rPr lang="pl-PL" dirty="0" smtClean="0"/>
              <a:t> </a:t>
            </a:r>
            <a:r>
              <a:rPr lang="pl-PL" dirty="0" err="1" smtClean="0"/>
              <a:t>primarily</a:t>
            </a:r>
            <a:r>
              <a:rPr lang="pl-PL" dirty="0" smtClean="0"/>
              <a:t> </a:t>
            </a:r>
            <a:r>
              <a:rPr lang="pl-PL" dirty="0" err="1" smtClean="0"/>
              <a:t>diegetic</a:t>
            </a:r>
            <a:r>
              <a:rPr lang="pl-PL" dirty="0" smtClean="0"/>
              <a:t> </a:t>
            </a:r>
            <a:r>
              <a:rPr lang="pl-PL" dirty="0" err="1" smtClean="0"/>
              <a:t>or</a:t>
            </a:r>
            <a:r>
              <a:rPr lang="pl-PL" dirty="0" smtClean="0"/>
              <a:t> non-</a:t>
            </a:r>
            <a:r>
              <a:rPr lang="pl-PL" dirty="0" err="1" smtClean="0"/>
              <a:t>diegetic</a:t>
            </a:r>
            <a:r>
              <a:rPr lang="pl-PL" dirty="0" smtClean="0"/>
              <a:t>? </a:t>
            </a:r>
            <a:endParaRPr lang="pl-PL" dirty="0" smtClean="0"/>
          </a:p>
          <a:p>
            <a:endParaRPr lang="pl-PL" dirty="0"/>
          </a:p>
          <a:p>
            <a:endParaRPr lang="en-US" dirty="0"/>
          </a:p>
        </p:txBody>
      </p:sp>
      <p:pic>
        <p:nvPicPr>
          <p:cNvPr id="4" name="Picture 3"/>
          <p:cNvPicPr>
            <a:picLocks noChangeAspect="1"/>
          </p:cNvPicPr>
          <p:nvPr/>
        </p:nvPicPr>
        <p:blipFill>
          <a:blip r:embed="rId3"/>
          <a:stretch>
            <a:fillRect/>
          </a:stretch>
        </p:blipFill>
        <p:spPr>
          <a:xfrm>
            <a:off x="688490" y="2136085"/>
            <a:ext cx="6182958" cy="3334101"/>
          </a:xfrm>
          <a:prstGeom prst="rect">
            <a:avLst/>
          </a:prstGeom>
        </p:spPr>
      </p:pic>
    </p:spTree>
    <p:extLst>
      <p:ext uri="{BB962C8B-B14F-4D97-AF65-F5344CB8AC3E}">
        <p14:creationId xmlns:p14="http://schemas.microsoft.com/office/powerpoint/2010/main" val="40078937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Cutting Dialogue Tracks </a:t>
            </a:r>
            <a:endParaRPr lang="en-US" dirty="0"/>
          </a:p>
        </p:txBody>
      </p:sp>
      <p:sp>
        <p:nvSpPr>
          <p:cNvPr id="3" name="Content Placeholder 2"/>
          <p:cNvSpPr>
            <a:spLocks noGrp="1"/>
          </p:cNvSpPr>
          <p:nvPr>
            <p:ph idx="1"/>
          </p:nvPr>
        </p:nvSpPr>
        <p:spPr>
          <a:xfrm>
            <a:off x="349624" y="2321622"/>
            <a:ext cx="3391347" cy="3877815"/>
          </a:xfrm>
        </p:spPr>
        <p:txBody>
          <a:bodyPr>
            <a:normAutofit/>
          </a:bodyPr>
          <a:lstStyle/>
          <a:p>
            <a:r>
              <a:rPr lang="en-US" dirty="0" smtClean="0"/>
              <a:t>Sometimes words have to be separated</a:t>
            </a:r>
          </a:p>
          <a:p>
            <a:r>
              <a:rPr lang="en-US" dirty="0" smtClean="0"/>
              <a:t>Avoid clipping (up-cutting a word) </a:t>
            </a:r>
          </a:p>
          <a:p>
            <a:r>
              <a:rPr lang="en-US" dirty="0" smtClean="0"/>
              <a:t>A two-frame crossfade can help make an awkward cut sound natural </a:t>
            </a:r>
            <a:endParaRPr lang="en-US" dirty="0" smtClean="0"/>
          </a:p>
          <a:p>
            <a:r>
              <a:rPr lang="en-US" dirty="0" smtClean="0">
                <a:hlinkClick r:id="rId2"/>
              </a:rPr>
              <a:t>Link Here</a:t>
            </a:r>
            <a:endParaRPr lang="en-US" dirty="0"/>
          </a:p>
        </p:txBody>
      </p:sp>
      <p:pic>
        <p:nvPicPr>
          <p:cNvPr id="4" name="Picture 3"/>
          <p:cNvPicPr>
            <a:picLocks noChangeAspect="1"/>
          </p:cNvPicPr>
          <p:nvPr/>
        </p:nvPicPr>
        <p:blipFill>
          <a:blip r:embed="rId3"/>
          <a:stretch>
            <a:fillRect/>
          </a:stretch>
        </p:blipFill>
        <p:spPr>
          <a:xfrm>
            <a:off x="3913095" y="2321622"/>
            <a:ext cx="5086969" cy="3772836"/>
          </a:xfrm>
          <a:prstGeom prst="rect">
            <a:avLst/>
          </a:prstGeom>
        </p:spPr>
      </p:pic>
      <p:sp>
        <p:nvSpPr>
          <p:cNvPr id="5" name="TextBox 4"/>
          <p:cNvSpPr txBox="1"/>
          <p:nvPr/>
        </p:nvSpPr>
        <p:spPr>
          <a:xfrm>
            <a:off x="3913095" y="6186333"/>
            <a:ext cx="3196709" cy="369332"/>
          </a:xfrm>
          <a:prstGeom prst="rect">
            <a:avLst/>
          </a:prstGeom>
          <a:noFill/>
        </p:spPr>
        <p:txBody>
          <a:bodyPr wrap="none" rtlCol="0">
            <a:spAutoFit/>
          </a:bodyPr>
          <a:lstStyle/>
          <a:p>
            <a:r>
              <a:rPr lang="en-US" dirty="0" smtClean="0"/>
              <a:t>“You can’t handle the truth!!”</a:t>
            </a:r>
            <a:endParaRPr lang="en-US" dirty="0"/>
          </a:p>
        </p:txBody>
      </p:sp>
    </p:spTree>
    <p:extLst>
      <p:ext uri="{BB962C8B-B14F-4D97-AF65-F5344CB8AC3E}">
        <p14:creationId xmlns:p14="http://schemas.microsoft.com/office/powerpoint/2010/main" val="25572886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4383741" cy="4354159"/>
          </a:xfrm>
        </p:spPr>
        <p:txBody>
          <a:bodyPr/>
          <a:lstStyle/>
          <a:p>
            <a:r>
              <a:rPr lang="en-US" dirty="0" smtClean="0"/>
              <a:t>Cache: </a:t>
            </a:r>
            <a:r>
              <a:rPr lang="en-US" dirty="0"/>
              <a:t>A cache (pronounced CASH) is a place to store something temporarily in a computing environment.</a:t>
            </a:r>
          </a:p>
          <a:p>
            <a:r>
              <a:rPr lang="en-US" dirty="0"/>
              <a:t>In computing, active data is often cached to shorten data access </a:t>
            </a:r>
            <a:r>
              <a:rPr lang="en-US" dirty="0" smtClean="0"/>
              <a:t>times</a:t>
            </a:r>
          </a:p>
          <a:p>
            <a:r>
              <a:rPr lang="en-US" dirty="0" smtClean="0"/>
              <a:t>Allows Premiere to play different codecs (video compression types)</a:t>
            </a:r>
            <a:endParaRPr lang="en-US" dirty="0" smtClean="0"/>
          </a:p>
          <a:p>
            <a:endParaRPr lang="en-US" dirty="0"/>
          </a:p>
        </p:txBody>
      </p:sp>
      <p:sp>
        <p:nvSpPr>
          <p:cNvPr id="3" name="Title 2"/>
          <p:cNvSpPr>
            <a:spLocks noGrp="1"/>
          </p:cNvSpPr>
          <p:nvPr>
            <p:ph type="title"/>
          </p:nvPr>
        </p:nvSpPr>
        <p:spPr/>
        <p:txBody>
          <a:bodyPr/>
          <a:lstStyle/>
          <a:p>
            <a:r>
              <a:rPr lang="en-US" sz="4000" dirty="0"/>
              <a:t>Premiere Pro and Cache Files </a:t>
            </a:r>
          </a:p>
        </p:txBody>
      </p:sp>
      <p:pic>
        <p:nvPicPr>
          <p:cNvPr id="4" name="Picture 3"/>
          <p:cNvPicPr>
            <a:picLocks noChangeAspect="1"/>
          </p:cNvPicPr>
          <p:nvPr/>
        </p:nvPicPr>
        <p:blipFill>
          <a:blip r:embed="rId2"/>
          <a:stretch>
            <a:fillRect/>
          </a:stretch>
        </p:blipFill>
        <p:spPr>
          <a:xfrm>
            <a:off x="5457582" y="2248347"/>
            <a:ext cx="3145536" cy="2796988"/>
          </a:xfrm>
          <a:prstGeom prst="rect">
            <a:avLst/>
          </a:prstGeom>
        </p:spPr>
      </p:pic>
      <p:sp>
        <p:nvSpPr>
          <p:cNvPr id="5" name="TextBox 4"/>
          <p:cNvSpPr txBox="1"/>
          <p:nvPr/>
        </p:nvSpPr>
        <p:spPr>
          <a:xfrm>
            <a:off x="5335482" y="5299944"/>
            <a:ext cx="3267636" cy="369332"/>
          </a:xfrm>
          <a:prstGeom prst="rect">
            <a:avLst/>
          </a:prstGeom>
          <a:noFill/>
        </p:spPr>
        <p:txBody>
          <a:bodyPr wrap="square" rtlCol="0">
            <a:spAutoFit/>
          </a:bodyPr>
          <a:lstStyle/>
          <a:p>
            <a:r>
              <a:rPr lang="en-US" dirty="0" smtClean="0">
                <a:hlinkClick r:id="rId3"/>
              </a:rPr>
              <a:t>More info at this link</a:t>
            </a:r>
            <a:endParaRPr lang="en-US" dirty="0"/>
          </a:p>
        </p:txBody>
      </p:sp>
    </p:spTree>
    <p:extLst>
      <p:ext uri="{BB962C8B-B14F-4D97-AF65-F5344CB8AC3E}">
        <p14:creationId xmlns:p14="http://schemas.microsoft.com/office/powerpoint/2010/main" val="10680902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369"/>
            <a:ext cx="3422483" cy="1886921"/>
          </a:xfrm>
        </p:spPr>
        <p:txBody>
          <a:bodyPr>
            <a:noAutofit/>
          </a:bodyPr>
          <a:lstStyle/>
          <a:p>
            <a:r>
              <a:rPr lang="en-US" sz="2800" dirty="0" smtClean="0"/>
              <a:t>Non-diegetic</a:t>
            </a:r>
            <a:br>
              <a:rPr lang="en-US" sz="2800" dirty="0" smtClean="0"/>
            </a:br>
            <a:r>
              <a:rPr lang="en-US" sz="2800" dirty="0" smtClean="0"/>
              <a:t>Narration </a:t>
            </a:r>
            <a:r>
              <a:rPr lang="en-US" sz="2800" dirty="0"/>
              <a:t>or Voiceover</a:t>
            </a:r>
            <a:br>
              <a:rPr lang="en-US" sz="2800" dirty="0"/>
            </a:br>
            <a:endParaRPr lang="en-US" sz="2800" dirty="0"/>
          </a:p>
        </p:txBody>
      </p:sp>
      <p:sp>
        <p:nvSpPr>
          <p:cNvPr id="3" name="Content Placeholder 2"/>
          <p:cNvSpPr>
            <a:spLocks noGrp="1"/>
          </p:cNvSpPr>
          <p:nvPr>
            <p:ph idx="1"/>
          </p:nvPr>
        </p:nvSpPr>
        <p:spPr>
          <a:xfrm>
            <a:off x="3879683" y="1004887"/>
            <a:ext cx="5111750" cy="5853113"/>
          </a:xfrm>
        </p:spPr>
        <p:txBody>
          <a:bodyPr>
            <a:normAutofit/>
          </a:bodyPr>
          <a:lstStyle/>
          <a:p>
            <a:r>
              <a:rPr lang="en-US" dirty="0" smtClean="0"/>
              <a:t>Narration works best when woven in with sync sound from a scene</a:t>
            </a:r>
          </a:p>
          <a:p>
            <a:r>
              <a:rPr lang="en-US" dirty="0" smtClean="0"/>
              <a:t>Be careful that background sounds do not become distracting</a:t>
            </a:r>
          </a:p>
          <a:p>
            <a:r>
              <a:rPr lang="en-US" dirty="0" smtClean="0"/>
              <a:t>Ideally, final narration should be recorded in a sound booth to get high-quality clean sound</a:t>
            </a:r>
            <a:endParaRPr lang="en-US" dirty="0"/>
          </a:p>
        </p:txBody>
      </p:sp>
      <p:sp>
        <p:nvSpPr>
          <p:cNvPr id="5" name="Content Placeholder 4"/>
          <p:cNvSpPr>
            <a:spLocks noGrp="1"/>
          </p:cNvSpPr>
          <p:nvPr>
            <p:ph type="body" sz="half" idx="2"/>
          </p:nvPr>
        </p:nvSpPr>
        <p:spPr>
          <a:xfrm>
            <a:off x="200892" y="1649580"/>
            <a:ext cx="3411725" cy="2517289"/>
          </a:xfrm>
        </p:spPr>
        <p:txBody>
          <a:bodyPr>
            <a:normAutofit fontScale="92500"/>
          </a:bodyPr>
          <a:lstStyle/>
          <a:p>
            <a:endParaRPr lang="en-US" dirty="0" smtClean="0"/>
          </a:p>
          <a:p>
            <a:r>
              <a:rPr lang="en-US" sz="2800" dirty="0" smtClean="0"/>
              <a:t>Tips </a:t>
            </a:r>
            <a:r>
              <a:rPr lang="en-US" sz="2800" dirty="0"/>
              <a:t>and Tricks from  </a:t>
            </a:r>
            <a:br>
              <a:rPr lang="en-US" sz="2800" dirty="0"/>
            </a:br>
            <a:r>
              <a:rPr lang="en-US" sz="2800" dirty="0"/>
              <a:t> -- </a:t>
            </a:r>
            <a:r>
              <a:rPr lang="en-US" sz="2800" dirty="0">
                <a:hlinkClick r:id="rId2"/>
              </a:rPr>
              <a:t>Digital Films </a:t>
            </a:r>
            <a:r>
              <a:rPr lang="en-US" sz="2800" dirty="0"/>
              <a:t/>
            </a:r>
            <a:br>
              <a:rPr lang="en-US" sz="2800" dirty="0"/>
            </a:br>
            <a:r>
              <a:rPr lang="en-US" sz="2800" dirty="0"/>
              <a:t>a blog by Oliver Peters</a:t>
            </a:r>
            <a:r>
              <a:rPr lang="en-US" dirty="0"/>
              <a:t/>
            </a:r>
            <a:br>
              <a:rPr lang="en-US" dirty="0"/>
            </a:br>
            <a:endParaRPr lang="en-US" dirty="0"/>
          </a:p>
        </p:txBody>
      </p:sp>
      <p:pic>
        <p:nvPicPr>
          <p:cNvPr id="6" name="Picture 5"/>
          <p:cNvPicPr>
            <a:picLocks noChangeAspect="1"/>
          </p:cNvPicPr>
          <p:nvPr/>
        </p:nvPicPr>
        <p:blipFill>
          <a:blip r:embed="rId3"/>
          <a:stretch>
            <a:fillRect/>
          </a:stretch>
        </p:blipFill>
        <p:spPr>
          <a:xfrm>
            <a:off x="457200" y="4166869"/>
            <a:ext cx="2908642" cy="1959294"/>
          </a:xfrm>
          <a:prstGeom prst="rect">
            <a:avLst/>
          </a:prstGeom>
        </p:spPr>
      </p:pic>
    </p:spTree>
    <p:extLst>
      <p:ext uri="{BB962C8B-B14F-4D97-AF65-F5344CB8AC3E}">
        <p14:creationId xmlns:p14="http://schemas.microsoft.com/office/powerpoint/2010/main" val="6271912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Editing Software </a:t>
            </a:r>
            <a:endParaRPr lang="en-US" dirty="0"/>
          </a:p>
        </p:txBody>
      </p:sp>
      <p:sp>
        <p:nvSpPr>
          <p:cNvPr id="3" name="Content Placeholder 2"/>
          <p:cNvSpPr>
            <a:spLocks noGrp="1"/>
          </p:cNvSpPr>
          <p:nvPr>
            <p:ph idx="1"/>
          </p:nvPr>
        </p:nvSpPr>
        <p:spPr>
          <a:xfrm>
            <a:off x="199744" y="2226953"/>
            <a:ext cx="4571785" cy="4056749"/>
          </a:xfrm>
        </p:spPr>
        <p:txBody>
          <a:bodyPr>
            <a:normAutofit/>
          </a:bodyPr>
          <a:lstStyle/>
          <a:p>
            <a:r>
              <a:rPr lang="en-US" dirty="0" smtClean="0"/>
              <a:t>Is only making references to clips on your hard drive.  The clips are not actually there in the software program.  That means that if you move your clips around or delete them off of your hard drive—you will offline your media.  </a:t>
            </a:r>
            <a:endParaRPr lang="en-US" dirty="0" smtClean="0"/>
          </a:p>
          <a:p>
            <a:r>
              <a:rPr lang="en-US" dirty="0" err="1" smtClean="0"/>
              <a:t>Timecode</a:t>
            </a:r>
            <a:r>
              <a:rPr lang="en-US" dirty="0" smtClean="0"/>
              <a:t> </a:t>
            </a:r>
            <a:endParaRPr lang="en-US" dirty="0"/>
          </a:p>
        </p:txBody>
      </p:sp>
      <p:pic>
        <p:nvPicPr>
          <p:cNvPr id="4" name="Picture 3"/>
          <p:cNvPicPr>
            <a:picLocks noChangeAspect="1"/>
          </p:cNvPicPr>
          <p:nvPr/>
        </p:nvPicPr>
        <p:blipFill>
          <a:blip r:embed="rId2"/>
          <a:stretch>
            <a:fillRect/>
          </a:stretch>
        </p:blipFill>
        <p:spPr>
          <a:xfrm>
            <a:off x="4876800" y="2533811"/>
            <a:ext cx="3810000" cy="2133600"/>
          </a:xfrm>
          <a:prstGeom prst="rect">
            <a:avLst/>
          </a:prstGeom>
        </p:spPr>
      </p:pic>
    </p:spTree>
    <p:extLst>
      <p:ext uri="{BB962C8B-B14F-4D97-AF65-F5344CB8AC3E}">
        <p14:creationId xmlns:p14="http://schemas.microsoft.com/office/powerpoint/2010/main" val="5776987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89" y="356262"/>
            <a:ext cx="7756263" cy="1054250"/>
          </a:xfrm>
        </p:spPr>
        <p:txBody>
          <a:bodyPr/>
          <a:lstStyle/>
          <a:p>
            <a:r>
              <a:rPr lang="en-US" dirty="0" smtClean="0">
                <a:hlinkClick r:id="rId2"/>
              </a:rPr>
              <a:t>Components of Continuity Editing</a:t>
            </a:r>
            <a:endParaRPr lang="en-US" dirty="0"/>
          </a:p>
        </p:txBody>
      </p:sp>
      <p:sp>
        <p:nvSpPr>
          <p:cNvPr id="3" name="Content Placeholder 2"/>
          <p:cNvSpPr>
            <a:spLocks noGrp="1"/>
          </p:cNvSpPr>
          <p:nvPr>
            <p:ph idx="1"/>
          </p:nvPr>
        </p:nvSpPr>
        <p:spPr/>
        <p:txBody>
          <a:bodyPr/>
          <a:lstStyle/>
          <a:p>
            <a:r>
              <a:rPr lang="en-US" dirty="0" smtClean="0"/>
              <a:t>Avoid jump cuts: A shot of a person sitting—cut to the same shot of the person standing creates a noticeable jump in time</a:t>
            </a:r>
          </a:p>
          <a:p>
            <a:r>
              <a:rPr lang="en-US" dirty="0" smtClean="0"/>
              <a:t>Preserving screen direction at cuts (180 degree rule) </a:t>
            </a:r>
          </a:p>
          <a:p>
            <a:r>
              <a:rPr lang="en-US" dirty="0" smtClean="0"/>
              <a:t>Intercutting (Parallel cutting)</a:t>
            </a:r>
            <a:endParaRPr lang="en-US" dirty="0" smtClean="0"/>
          </a:p>
          <a:p>
            <a:r>
              <a:rPr lang="en-US" dirty="0" smtClean="0">
                <a:hlinkClick r:id="rId3"/>
              </a:rPr>
              <a:t>Link to movie: Cutting Edge</a:t>
            </a:r>
            <a:endParaRPr lang="en-US" dirty="0" smtClean="0"/>
          </a:p>
          <a:p>
            <a:r>
              <a:rPr lang="en-US" dirty="0" smtClean="0"/>
              <a:t>Watch the first 15 minutes (or more)</a:t>
            </a:r>
          </a:p>
          <a:p>
            <a:r>
              <a:rPr lang="en-US" dirty="0" smtClean="0"/>
              <a:t>Study point: Verna Fields edited </a:t>
            </a:r>
            <a:r>
              <a:rPr lang="en-US" i="1" dirty="0" smtClean="0"/>
              <a:t>Jaws</a:t>
            </a:r>
            <a:endParaRPr lang="en-US" i="1" dirty="0" smtClean="0"/>
          </a:p>
          <a:p>
            <a:endParaRPr lang="en-US" dirty="0"/>
          </a:p>
        </p:txBody>
      </p:sp>
    </p:spTree>
    <p:extLst>
      <p:ext uri="{BB962C8B-B14F-4D97-AF65-F5344CB8AC3E}">
        <p14:creationId xmlns:p14="http://schemas.microsoft.com/office/powerpoint/2010/main" val="5599641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95595" y="2459151"/>
            <a:ext cx="7634005" cy="3416320"/>
          </a:xfrm>
          <a:prstGeom prst="rect">
            <a:avLst/>
          </a:prstGeom>
        </p:spPr>
        <p:txBody>
          <a:bodyPr wrap="square">
            <a:spAutoFit/>
          </a:bodyPr>
          <a:lstStyle/>
          <a:p>
            <a:r>
              <a:rPr lang="en-US" sz="3600" b="1" dirty="0">
                <a:hlinkClick r:id="rId2"/>
              </a:rPr>
              <a:t>Cut tight</a:t>
            </a:r>
            <a:r>
              <a:rPr lang="en-US" sz="3600" dirty="0">
                <a:hlinkClick r:id="rId2"/>
              </a:rPr>
              <a:t> – </a:t>
            </a:r>
            <a:r>
              <a:rPr lang="en-US" sz="3600" dirty="0"/>
              <a:t>The best editing approach is to cut tight scenes without becoming too “</a:t>
            </a:r>
            <a:r>
              <a:rPr lang="en-US" sz="3600" dirty="0" err="1" smtClean="0"/>
              <a:t>cutty</a:t>
            </a:r>
            <a:r>
              <a:rPr lang="en-US" sz="3600" dirty="0" smtClean="0"/>
              <a:t>.”</a:t>
            </a:r>
          </a:p>
          <a:p>
            <a:endParaRPr lang="en-US" sz="3600" dirty="0"/>
          </a:p>
          <a:p>
            <a:r>
              <a:rPr lang="en-US" sz="3600" dirty="0" smtClean="0">
                <a:hlinkClick r:id="rId3"/>
              </a:rPr>
              <a:t>Editing Link 1</a:t>
            </a:r>
            <a:endParaRPr lang="en-US" sz="3600" dirty="0" smtClean="0"/>
          </a:p>
          <a:p>
            <a:r>
              <a:rPr lang="en-US" sz="3600" dirty="0" smtClean="0">
                <a:hlinkClick r:id="rId4"/>
              </a:rPr>
              <a:t>Editing Link 2 </a:t>
            </a:r>
            <a:endParaRPr lang="en-US" sz="3600" dirty="0"/>
          </a:p>
        </p:txBody>
      </p:sp>
    </p:spTree>
    <p:extLst>
      <p:ext uri="{BB962C8B-B14F-4D97-AF65-F5344CB8AC3E}">
        <p14:creationId xmlns:p14="http://schemas.microsoft.com/office/powerpoint/2010/main" val="9375113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258" y="3912659"/>
            <a:ext cx="6723530" cy="3416320"/>
          </a:xfrm>
          <a:prstGeom prst="rect">
            <a:avLst/>
          </a:prstGeom>
        </p:spPr>
        <p:txBody>
          <a:bodyPr wrap="square">
            <a:spAutoFit/>
          </a:bodyPr>
          <a:lstStyle/>
          <a:p>
            <a:r>
              <a:rPr lang="en-US" dirty="0"/>
              <a:t>This means taking out unnecessary pauses between actors’ delivery of dialogue lines</a:t>
            </a:r>
            <a:r>
              <a:rPr lang="en-US" dirty="0" smtClean="0"/>
              <a:t>.</a:t>
            </a:r>
          </a:p>
          <a:p>
            <a:endParaRPr lang="en-US" dirty="0"/>
          </a:p>
          <a:p>
            <a:r>
              <a:rPr lang="en-US" dirty="0"/>
              <a:t>Sometimes it means tightening the gaps within dialogue sentences through the use of carefully placed cutaways</a:t>
            </a:r>
            <a:r>
              <a:rPr lang="en-US" dirty="0" smtClean="0"/>
              <a:t>.</a:t>
            </a:r>
          </a:p>
          <a:p>
            <a:endParaRPr lang="en-US" dirty="0"/>
          </a:p>
          <a:p>
            <a:r>
              <a:rPr lang="en-US" dirty="0"/>
              <a:t>It may also mean losing redundant lines of dialogue, after the director has reviewed your cut.</a:t>
            </a:r>
          </a:p>
          <a:p>
            <a:endParaRPr lang="en-US" dirty="0" smtClean="0">
              <a:hlinkClick r:id="rId2"/>
            </a:endParaRPr>
          </a:p>
          <a:p>
            <a:r>
              <a:rPr lang="en-US" dirty="0" smtClean="0">
                <a:hlinkClick r:id="rId2"/>
              </a:rPr>
              <a:t>Link: Opening Scene from Social Network </a:t>
            </a:r>
            <a:endParaRPr lang="en-US" dirty="0" smtClean="0"/>
          </a:p>
          <a:p>
            <a:endParaRPr lang="en-US" dirty="0"/>
          </a:p>
          <a:p>
            <a:endParaRPr lang="en-US" dirty="0"/>
          </a:p>
        </p:txBody>
      </p:sp>
      <p:pic>
        <p:nvPicPr>
          <p:cNvPr id="3" name="Picture 2"/>
          <p:cNvPicPr>
            <a:picLocks noChangeAspect="1"/>
          </p:cNvPicPr>
          <p:nvPr/>
        </p:nvPicPr>
        <p:blipFill>
          <a:blip r:embed="rId3"/>
          <a:stretch>
            <a:fillRect/>
          </a:stretch>
        </p:blipFill>
        <p:spPr>
          <a:xfrm>
            <a:off x="188258" y="476555"/>
            <a:ext cx="7481676" cy="3181045"/>
          </a:xfrm>
          <a:prstGeom prst="rect">
            <a:avLst/>
          </a:prstGeom>
        </p:spPr>
      </p:pic>
    </p:spTree>
    <p:extLst>
      <p:ext uri="{BB962C8B-B14F-4D97-AF65-F5344CB8AC3E}">
        <p14:creationId xmlns:p14="http://schemas.microsoft.com/office/powerpoint/2010/main" val="8311174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47916" y="4673455"/>
            <a:ext cx="8458202" cy="2722428"/>
          </a:xfrm>
        </p:spPr>
        <p:txBody>
          <a:bodyPr>
            <a:normAutofit/>
          </a:bodyPr>
          <a:lstStyle/>
          <a:p>
            <a:r>
              <a:rPr lang="en-US" dirty="0"/>
              <a:t>Think about how all of the different </a:t>
            </a:r>
            <a:r>
              <a:rPr lang="en-US" dirty="0" smtClean="0"/>
              <a:t>angles </a:t>
            </a:r>
            <a:r>
              <a:rPr lang="en-US" dirty="0"/>
              <a:t>(coverage)</a:t>
            </a:r>
            <a:r>
              <a:rPr lang="en-US" dirty="0" smtClean="0"/>
              <a:t> in the last scene allow </a:t>
            </a:r>
            <a:r>
              <a:rPr lang="en-US" dirty="0"/>
              <a:t>for tighter cuts and </a:t>
            </a:r>
            <a:r>
              <a:rPr lang="en-US" dirty="0" smtClean="0"/>
              <a:t>editing options</a:t>
            </a:r>
          </a:p>
          <a:p>
            <a:r>
              <a:rPr lang="en-US" dirty="0"/>
              <a:t>Almost Famous: “What Kind of </a:t>
            </a:r>
            <a:r>
              <a:rPr lang="en-US" dirty="0" smtClean="0"/>
              <a:t>Beer?”  </a:t>
            </a:r>
            <a:r>
              <a:rPr lang="en-US" dirty="0" smtClean="0">
                <a:hlinkClick r:id="rId2"/>
              </a:rPr>
              <a:t>Link here</a:t>
            </a:r>
            <a:endParaRPr lang="en-US" dirty="0" smtClean="0"/>
          </a:p>
          <a:p>
            <a:r>
              <a:rPr lang="en-US" dirty="0" smtClean="0"/>
              <a:t>Editing shows Kate Hudson’s talent for emotional transition within a single take </a:t>
            </a:r>
          </a:p>
          <a:p>
            <a:endParaRPr lang="en-US" dirty="0"/>
          </a:p>
          <a:p>
            <a:endParaRPr lang="en-US" dirty="0"/>
          </a:p>
          <a:p>
            <a:endParaRPr lang="en-US" dirty="0"/>
          </a:p>
          <a:p>
            <a:endParaRPr lang="en-US" dirty="0"/>
          </a:p>
        </p:txBody>
      </p:sp>
      <p:sp>
        <p:nvSpPr>
          <p:cNvPr id="7" name="Title 6"/>
          <p:cNvSpPr>
            <a:spLocks noGrp="1"/>
          </p:cNvSpPr>
          <p:nvPr>
            <p:ph type="title"/>
          </p:nvPr>
        </p:nvSpPr>
        <p:spPr/>
        <p:txBody>
          <a:bodyPr/>
          <a:lstStyle/>
          <a:p>
            <a:r>
              <a:rPr lang="en-US" dirty="0" smtClean="0"/>
              <a:t>Coverage</a:t>
            </a:r>
            <a:endParaRPr lang="en-US" dirty="0"/>
          </a:p>
        </p:txBody>
      </p:sp>
      <p:pic>
        <p:nvPicPr>
          <p:cNvPr id="9" name="Picture 8"/>
          <p:cNvPicPr>
            <a:picLocks noChangeAspect="1"/>
          </p:cNvPicPr>
          <p:nvPr/>
        </p:nvPicPr>
        <p:blipFill>
          <a:blip r:embed="rId3"/>
          <a:stretch>
            <a:fillRect/>
          </a:stretch>
        </p:blipFill>
        <p:spPr>
          <a:xfrm>
            <a:off x="2533425" y="2263486"/>
            <a:ext cx="4426772" cy="2259929"/>
          </a:xfrm>
          <a:prstGeom prst="rect">
            <a:avLst/>
          </a:prstGeom>
        </p:spPr>
      </p:pic>
    </p:spTree>
    <p:extLst>
      <p:ext uri="{BB962C8B-B14F-4D97-AF65-F5344CB8AC3E}">
        <p14:creationId xmlns:p14="http://schemas.microsoft.com/office/powerpoint/2010/main" val="14970371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023" y="430305"/>
            <a:ext cx="8377518" cy="3970318"/>
          </a:xfrm>
          <a:prstGeom prst="rect">
            <a:avLst/>
          </a:prstGeom>
          <a:noFill/>
        </p:spPr>
        <p:txBody>
          <a:bodyPr wrap="square" rtlCol="0">
            <a:spAutoFit/>
          </a:bodyPr>
          <a:lstStyle/>
          <a:p>
            <a:r>
              <a:rPr lang="en-US" dirty="0" smtClean="0"/>
              <a:t>Looking back over different cut types:</a:t>
            </a:r>
          </a:p>
          <a:p>
            <a:endParaRPr lang="en-US" dirty="0"/>
          </a:p>
          <a:p>
            <a:endParaRPr lang="en-US" dirty="0" smtClean="0"/>
          </a:p>
          <a:p>
            <a:pPr marL="285750" indent="-285750">
              <a:buFont typeface="Arial" charset="0"/>
              <a:buChar char="•"/>
            </a:pPr>
            <a:r>
              <a:rPr lang="en-US" dirty="0" smtClean="0"/>
              <a:t>The Cut</a:t>
            </a:r>
          </a:p>
          <a:p>
            <a:pPr marL="285750" indent="-285750">
              <a:buFont typeface="Arial" charset="0"/>
              <a:buChar char="•"/>
            </a:pPr>
            <a:r>
              <a:rPr lang="en-US" dirty="0" smtClean="0"/>
              <a:t>Jump Cut</a:t>
            </a:r>
          </a:p>
          <a:p>
            <a:pPr marL="285750" indent="-285750">
              <a:buFont typeface="Arial" charset="0"/>
              <a:buChar char="•"/>
            </a:pPr>
            <a:r>
              <a:rPr lang="en-US" dirty="0" smtClean="0"/>
              <a:t>J and L Cuts</a:t>
            </a:r>
          </a:p>
          <a:p>
            <a:pPr marL="285750" indent="-285750">
              <a:buFont typeface="Arial" charset="0"/>
              <a:buChar char="•"/>
            </a:pPr>
            <a:r>
              <a:rPr lang="en-US" dirty="0" smtClean="0"/>
              <a:t>Cutting on Action </a:t>
            </a:r>
          </a:p>
          <a:p>
            <a:pPr marL="285750" indent="-285750">
              <a:buFont typeface="Arial" charset="0"/>
              <a:buChar char="•"/>
            </a:pPr>
            <a:r>
              <a:rPr lang="en-US" dirty="0" smtClean="0"/>
              <a:t>Cutaways </a:t>
            </a:r>
          </a:p>
          <a:p>
            <a:pPr marL="285750" indent="-285750">
              <a:buFont typeface="Arial" charset="0"/>
              <a:buChar char="•"/>
            </a:pPr>
            <a:r>
              <a:rPr lang="en-US" dirty="0" smtClean="0"/>
              <a:t>Cross cut—parallel editing</a:t>
            </a:r>
          </a:p>
          <a:p>
            <a:pPr marL="285750" indent="-285750">
              <a:buFont typeface="Arial" charset="0"/>
              <a:buChar char="•"/>
            </a:pPr>
            <a:r>
              <a:rPr lang="en-US" dirty="0" smtClean="0"/>
              <a:t>Montage</a:t>
            </a:r>
          </a:p>
          <a:p>
            <a:pPr marL="285750" indent="-285750">
              <a:buFont typeface="Arial" charset="0"/>
              <a:buChar char="•"/>
            </a:pPr>
            <a:r>
              <a:rPr lang="en-US" dirty="0" smtClean="0"/>
              <a:t>Match Cuts </a:t>
            </a:r>
          </a:p>
          <a:p>
            <a:endParaRPr lang="en-US" dirty="0" smtClean="0">
              <a:hlinkClick r:id="rId2"/>
            </a:endParaRPr>
          </a:p>
          <a:p>
            <a:r>
              <a:rPr lang="en-US" dirty="0" smtClean="0">
                <a:hlinkClick r:id="rId2"/>
              </a:rPr>
              <a:t>Example Link</a:t>
            </a:r>
            <a:endParaRPr lang="en-US" dirty="0" smtClean="0"/>
          </a:p>
          <a:p>
            <a:endParaRPr lang="en-US" dirty="0"/>
          </a:p>
        </p:txBody>
      </p:sp>
    </p:spTree>
    <p:extLst>
      <p:ext uri="{BB962C8B-B14F-4D97-AF65-F5344CB8AC3E}">
        <p14:creationId xmlns:p14="http://schemas.microsoft.com/office/powerpoint/2010/main" val="159511497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Hardcover.thmx</Template>
  <TotalTime>3346</TotalTime>
  <Words>1051</Words>
  <Application>Microsoft Macintosh PowerPoint</Application>
  <PresentationFormat>On-screen Show (4:3)</PresentationFormat>
  <Paragraphs>141</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Book Antiqua</vt:lpstr>
      <vt:lpstr>Wingdings</vt:lpstr>
      <vt:lpstr>Arial</vt:lpstr>
      <vt:lpstr>Hardcover</vt:lpstr>
      <vt:lpstr>Non-Linear Editing</vt:lpstr>
      <vt:lpstr>Workflow </vt:lpstr>
      <vt:lpstr>Premiere Pro and Cache Files </vt:lpstr>
      <vt:lpstr>Editing Software </vt:lpstr>
      <vt:lpstr>Components of Continuity Editing</vt:lpstr>
      <vt:lpstr>PowerPoint Presentation</vt:lpstr>
      <vt:lpstr>PowerPoint Presentation</vt:lpstr>
      <vt:lpstr>Coverage</vt:lpstr>
      <vt:lpstr>PowerPoint Presentation</vt:lpstr>
      <vt:lpstr>B-roll shots in threes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Audio Waveform in Premiere</vt:lpstr>
      <vt:lpstr>Wavelength</vt:lpstr>
      <vt:lpstr>Amplitude: </vt:lpstr>
      <vt:lpstr>Frequency: </vt:lpstr>
      <vt:lpstr>PowerPoint Presentation</vt:lpstr>
      <vt:lpstr>Noise (recording)</vt:lpstr>
      <vt:lpstr>Audio Levels on Premiere </vt:lpstr>
      <vt:lpstr>Levels</vt:lpstr>
      <vt:lpstr>Diegetic and Non-Diegetic Sound </vt:lpstr>
      <vt:lpstr>Diegetic vs. Non-Diegetic </vt:lpstr>
      <vt:lpstr>Offscreen Sound: Paranormal Activity 1 and Paranormal Activity 2 </vt:lpstr>
      <vt:lpstr>Cutting Dialogue Tracks </vt:lpstr>
      <vt:lpstr>Non-diegetic Narration or Voiceover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25</cp:revision>
  <dcterms:created xsi:type="dcterms:W3CDTF">2014-04-27T05:02:04Z</dcterms:created>
  <dcterms:modified xsi:type="dcterms:W3CDTF">2016-04-25T22:28:23Z</dcterms:modified>
</cp:coreProperties>
</file>