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2" r:id="rId6"/>
    <p:sldId id="283" r:id="rId7"/>
    <p:sldId id="284" r:id="rId8"/>
    <p:sldId id="286" r:id="rId9"/>
    <p:sldId id="285" r:id="rId10"/>
    <p:sldId id="287" r:id="rId11"/>
    <p:sldId id="288" r:id="rId12"/>
    <p:sldId id="260" r:id="rId13"/>
    <p:sldId id="298" r:id="rId14"/>
    <p:sldId id="299" r:id="rId15"/>
    <p:sldId id="300" r:id="rId16"/>
    <p:sldId id="301" r:id="rId17"/>
    <p:sldId id="302" r:id="rId18"/>
    <p:sldId id="289" r:id="rId19"/>
    <p:sldId id="290" r:id="rId20"/>
    <p:sldId id="291" r:id="rId21"/>
    <p:sldId id="261" r:id="rId22"/>
    <p:sldId id="263" r:id="rId23"/>
    <p:sldId id="265" r:id="rId24"/>
    <p:sldId id="267" r:id="rId25"/>
    <p:sldId id="268" r:id="rId26"/>
    <p:sldId id="266" r:id="rId27"/>
    <p:sldId id="269" r:id="rId28"/>
    <p:sldId id="271" r:id="rId29"/>
    <p:sldId id="292" r:id="rId30"/>
    <p:sldId id="270" r:id="rId31"/>
    <p:sldId id="272" r:id="rId32"/>
    <p:sldId id="273" r:id="rId33"/>
    <p:sldId id="275" r:id="rId34"/>
    <p:sldId id="276" r:id="rId35"/>
    <p:sldId id="295" r:id="rId36"/>
    <p:sldId id="293" r:id="rId37"/>
    <p:sldId id="296" r:id="rId38"/>
    <p:sldId id="278" r:id="rId39"/>
    <p:sldId id="294" r:id="rId40"/>
    <p:sldId id="27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1" d="100"/>
          <a:sy n="141" d="100"/>
        </p:scale>
        <p:origin x="-10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8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3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3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30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0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6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9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9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1D7D4-FBE1-E746-ADDF-58CED01E8570}" type="datetimeFigureOut">
              <a:rPr lang="en-US" smtClean="0"/>
              <a:t>1/5/14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9F3B7-E445-1744-B00F-6D9573688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4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9v-U1H_BR8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ytimes.com/video/movies/100000001053176/anatomy-of-a-scene-drive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bertnation.com/the-colbert-report-videos/430141/october-31-2013/zach-sims" TargetMode="External"/><Relationship Id="rId4" Type="http://schemas.openxmlformats.org/officeDocument/2006/relationships/image" Target="../media/image8.png"/><Relationship Id="rId5" Type="http://schemas.openxmlformats.org/officeDocument/2006/relationships/hyperlink" Target="http://www.youtube.com/watch?v=smTXkhM6v-Y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youtube.com/watch?v=rhpkt5QhUNY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3.wdp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youtube.com/watch?v=VXNfxK5Q2Q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AcMX1RcNRYA" TargetMode="Externa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youtube.com/watch?v=5Dho00D88Eo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youtube.com/watch?v=VYA1wVgiuAA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hyperlink" Target="http://www.youtube.com/watch?v=GnpZN2HQ3OQ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youtube.com/watch?v=MWRncNMEhLw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gGf13rFJqk" TargetMode="External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youtube.com/watch?v=ReHAg29c-64" TargetMode="External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youtube.com/watch?v=OwEnJRUogYA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youtube.com/watch?v=IBMKyNJvNV8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tcm.com/mediaroom/video/568505/Double-Indemnity-Movie-Cilp-No-Visible-Scars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youtube.com/watch?v=E8AXd1ayx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Cinematography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24260"/>
            <a:ext cx="6400800" cy="1752600"/>
          </a:xfrm>
        </p:spPr>
        <p:txBody>
          <a:bodyPr/>
          <a:lstStyle/>
          <a:p>
            <a:r>
              <a:rPr lang="en-US" dirty="0" smtClean="0"/>
              <a:t>Film/Coms 121:  Media Aesthetics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41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(Link) Blood Simple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for the use of hard light in the exterior shots and in the car scene  </a:t>
            </a:r>
          </a:p>
          <a:p>
            <a:r>
              <a:rPr lang="en-US" dirty="0" smtClean="0"/>
              <a:t>The lighting in this film is making a reference to past noir films like Double Indemnity</a:t>
            </a:r>
          </a:p>
          <a:p>
            <a:r>
              <a:rPr lang="en-US" dirty="0" smtClean="0"/>
              <a:t>Hard light not only creates stronger shadows (the look of darkness) but can also make color film appear more saturated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30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(link) Drive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Film is shot digitally with a mechanism that can handle low light</a:t>
            </a:r>
          </a:p>
          <a:p>
            <a:r>
              <a:rPr lang="en-US" dirty="0" smtClean="0"/>
              <a:t>Even though spot lights aren’t used, there is still hard light and fast falloff</a:t>
            </a:r>
            <a:endParaRPr lang="en-US" dirty="0" smtClean="0"/>
          </a:p>
          <a:p>
            <a:r>
              <a:rPr lang="en-US" dirty="0" smtClean="0"/>
              <a:t>This could be considered a Neo </a:t>
            </a:r>
            <a:r>
              <a:rPr lang="en-US" dirty="0" smtClean="0"/>
              <a:t>Noir style </a:t>
            </a:r>
            <a:r>
              <a:rPr lang="en-US" dirty="0" smtClean="0"/>
              <a:t>of cinematography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51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Light=High Key 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Soft Light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High-Key lighting is common in comedies, romantic comedies, variety shows and sit </a:t>
            </a:r>
            <a:r>
              <a:rPr lang="en-US" dirty="0" smtClean="0"/>
              <a:t>coms</a:t>
            </a:r>
            <a:endParaRPr lang="en-US" dirty="0" smtClean="0"/>
          </a:p>
          <a:p>
            <a:r>
              <a:rPr lang="en-US" dirty="0" smtClean="0"/>
              <a:t>Used in a </a:t>
            </a:r>
            <a:r>
              <a:rPr lang="en-US" dirty="0" smtClean="0"/>
              <a:t>lot for situation comedies because it allows for physical comedy</a:t>
            </a:r>
          </a:p>
          <a:p>
            <a:r>
              <a:rPr lang="en-US" dirty="0" smtClean="0"/>
              <a:t>Actors can move freely around a set without stepping out of the light </a:t>
            </a:r>
          </a:p>
          <a:p>
            <a:r>
              <a:rPr lang="en-US" dirty="0" smtClean="0"/>
              <a:t>It also conveys a happier and lighter </a:t>
            </a:r>
            <a:r>
              <a:rPr lang="en-US" dirty="0" smtClean="0"/>
              <a:t>mood</a:t>
            </a:r>
            <a:endParaRPr lang="en-US" dirty="0" smtClean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6687" r="-26687"/>
          <a:stretch>
            <a:fillRect/>
          </a:stretch>
        </p:blipFill>
        <p:spPr>
          <a:xfrm>
            <a:off x="337335" y="2174875"/>
            <a:ext cx="4408092" cy="3951288"/>
          </a:xfrm>
        </p:spPr>
      </p:pic>
    </p:spTree>
    <p:extLst>
      <p:ext uri="{BB962C8B-B14F-4D97-AF65-F5344CB8AC3E}">
        <p14:creationId xmlns:p14="http://schemas.microsoft.com/office/powerpoint/2010/main" val="47122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2968" y="4539520"/>
            <a:ext cx="7306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Uses of High Key Lighting:</a:t>
            </a:r>
            <a:endParaRPr lang="en-US" dirty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(link) High key lighting for physical comedy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(link) High key lighting for a talk show (so the host can move around freely—first 20 seconds)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969" y="800736"/>
            <a:ext cx="6061344" cy="3409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2968" y="154405"/>
            <a:ext cx="692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(link) High </a:t>
            </a:r>
            <a:r>
              <a:rPr lang="en-US" dirty="0">
                <a:hlinkClick r:id="rId5"/>
              </a:rPr>
              <a:t>key lighting for a romantic comedy to communicate a happy, light-hearted </a:t>
            </a:r>
            <a:r>
              <a:rPr lang="en-US" dirty="0" smtClean="0">
                <a:hlinkClick r:id="rId5"/>
              </a:rPr>
              <a:t>mood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2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908" y="1816484"/>
            <a:ext cx="4702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you likely find high key lighting on a cloudy day or a sunny day?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5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2241" y="5172363"/>
            <a:ext cx="752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cloudy day!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41" y="1707479"/>
            <a:ext cx="5116854" cy="340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1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3" y="1086812"/>
            <a:ext cx="2639733" cy="217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5964" y="4269531"/>
            <a:ext cx="56745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Lights with diffusion i.e. umbrellas, soft boxes, diffusion etc. are used to create high key lighting </a:t>
            </a:r>
          </a:p>
          <a:p>
            <a:endParaRPr lang="en-US" dirty="0"/>
          </a:p>
          <a:p>
            <a:r>
              <a:rPr lang="en-US" dirty="0" smtClean="0"/>
              <a:t>This is very similar to light shining through clouds on a cloudy day </a:t>
            </a:r>
          </a:p>
          <a:p>
            <a:endParaRPr lang="en-US" dirty="0"/>
          </a:p>
          <a:p>
            <a:r>
              <a:rPr lang="en-US" dirty="0" smtClean="0"/>
              <a:t>The clouds are almost like gigantic soft boxes!!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021" y="966599"/>
            <a:ext cx="4666534" cy="31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6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26" y="127316"/>
            <a:ext cx="8151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Conversely, low key lighting comes from a specular or shiny surface which is more like direct sunlight.  Spot lights like the ones below, reflect light off of shiny surfaces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3" y="1085271"/>
            <a:ext cx="4033212" cy="3024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681" y="1085271"/>
            <a:ext cx="3001814" cy="3001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393" y="4649181"/>
            <a:ext cx="44690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Above:  Exterior shot in the Noir</a:t>
            </a:r>
          </a:p>
          <a:p>
            <a:r>
              <a:rPr lang="en-US" dirty="0" smtClean="0"/>
              <a:t> film Sunset Blvd (1950)</a:t>
            </a:r>
          </a:p>
          <a:p>
            <a:r>
              <a:rPr lang="en-US" dirty="0" smtClean="0"/>
              <a:t>The direct sunlight is creating harsh shadows </a:t>
            </a:r>
          </a:p>
          <a:p>
            <a:endParaRPr lang="en-US" dirty="0"/>
          </a:p>
          <a:p>
            <a:r>
              <a:rPr lang="en-US" dirty="0" smtClean="0"/>
              <a:t>Right: Studio shot taken with spot lights like </a:t>
            </a:r>
          </a:p>
          <a:p>
            <a:r>
              <a:rPr lang="en-US" dirty="0" smtClean="0"/>
              <a:t>the ones shown above right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681" y="4110180"/>
            <a:ext cx="3441610" cy="22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3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Low-Key is high contrast lighting and High-Key lighting is low contrast lighting </a:t>
            </a:r>
            <a:endParaRPr lang="en-US" sz="3200" dirty="0"/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3338" b="-23338"/>
          <a:stretch>
            <a:fillRect/>
          </a:stretch>
        </p:blipFill>
        <p:spPr>
          <a:xfrm>
            <a:off x="457200" y="895798"/>
            <a:ext cx="4038600" cy="4525963"/>
          </a:xfrm>
        </p:spPr>
      </p:pic>
      <p:pic>
        <p:nvPicPr>
          <p:cNvPr id="11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6924" r="-16924"/>
          <a:stretch>
            <a:fillRect/>
          </a:stretch>
        </p:blipFill>
        <p:spPr/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365" y="4780531"/>
            <a:ext cx="4931342" cy="18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8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Are all the shades of gray represented in both images?</a:t>
            </a:r>
            <a:endParaRPr lang="en-US" sz="2800" dirty="0"/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3338" b="-23338"/>
          <a:stretch>
            <a:fillRect/>
          </a:stretch>
        </p:blipFill>
        <p:spPr>
          <a:xfrm>
            <a:off x="457200" y="895798"/>
            <a:ext cx="4038600" cy="4525963"/>
          </a:xfrm>
        </p:spPr>
      </p:pic>
      <p:pic>
        <p:nvPicPr>
          <p:cNvPr id="11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</a:extLst>
          </a:blip>
          <a:srcRect l="-16924" r="-16924"/>
          <a:stretch>
            <a:fillRect/>
          </a:stretch>
        </p:blipFill>
        <p:spPr/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365" y="4771772"/>
            <a:ext cx="4931342" cy="18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Hard Light (link) </a:t>
            </a:r>
            <a:r>
              <a:rPr lang="en-US" i="1" dirty="0" smtClean="0"/>
              <a:t>No Country for Old Men </a:t>
            </a:r>
            <a:r>
              <a:rPr lang="en-US" dirty="0" smtClean="0"/>
              <a:t>(2007)  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8000"/>
                    </a14:imgEffect>
                  </a14:imgLayer>
                </a14:imgProps>
              </a:ext>
            </a:extLst>
          </a:blip>
          <a:srcRect t="344" b="344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92287" y="5367337"/>
            <a:ext cx="6998255" cy="12401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Emphasizes facial flaws and textures.  </a:t>
            </a:r>
          </a:p>
          <a:p>
            <a:r>
              <a:rPr lang="en-US" dirty="0"/>
              <a:t>Has fast fall-off meaning that light transitions into dark (faster—or in less space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hard lighting in the above scene accentuates Tommy Lee Jones’ age and draws a connection between the harsh landscape and his weary appearance</a:t>
            </a:r>
          </a:p>
          <a:p>
            <a:r>
              <a:rPr lang="en-US" dirty="0" smtClean="0"/>
              <a:t>Hard lighting is commonly used in Film Noir films, Horror and Thrillers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75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answer was yes!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5140" y="1795730"/>
            <a:ext cx="79075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full tonal </a:t>
            </a:r>
            <a:r>
              <a:rPr lang="en-US" dirty="0" smtClean="0"/>
              <a:t>range (or dynamic range) </a:t>
            </a:r>
            <a:r>
              <a:rPr lang="en-US" dirty="0" smtClean="0"/>
              <a:t>in the first scene is achieved mainly through lighting</a:t>
            </a:r>
          </a:p>
          <a:p>
            <a:endParaRPr lang="en-US" dirty="0"/>
          </a:p>
          <a:p>
            <a:r>
              <a:rPr lang="en-US" dirty="0" smtClean="0"/>
              <a:t>The full tonal range in the second scene is achieved mainly through art direction</a:t>
            </a:r>
          </a:p>
          <a:p>
            <a:endParaRPr lang="en-US" dirty="0"/>
          </a:p>
          <a:p>
            <a:r>
              <a:rPr lang="en-US" dirty="0" smtClean="0"/>
              <a:t>That means that even though the lighting is “flat” or low contrast in the second </a:t>
            </a:r>
            <a:r>
              <a:rPr lang="en-US" dirty="0" smtClean="0"/>
              <a:t>scene, the </a:t>
            </a:r>
            <a:r>
              <a:rPr lang="en-US" dirty="0" smtClean="0"/>
              <a:t>range of grays and blacks and whites are still there, because of the objects that are placed on the set</a:t>
            </a:r>
          </a:p>
          <a:p>
            <a:endParaRPr lang="en-US" dirty="0" smtClean="0"/>
          </a:p>
          <a:p>
            <a:r>
              <a:rPr lang="en-US" dirty="0" smtClean="0"/>
              <a:t>In the right image look at all the objects in the frame: the decorations, books, bookshelves etc.  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ll of the shades of the </a:t>
            </a:r>
            <a:r>
              <a:rPr lang="en-US" dirty="0" smtClean="0"/>
              <a:t>grayscale</a:t>
            </a:r>
            <a:r>
              <a:rPr lang="en-US" dirty="0" smtClean="0"/>
              <a:t> represented </a:t>
            </a:r>
          </a:p>
        </p:txBody>
      </p:sp>
    </p:spTree>
    <p:extLst>
      <p:ext uri="{BB962C8B-B14F-4D97-AF65-F5344CB8AC3E}">
        <p14:creationId xmlns:p14="http://schemas.microsoft.com/office/powerpoint/2010/main" val="232477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(link) 3 Point Lightin</a:t>
            </a:r>
            <a:r>
              <a:rPr lang="en-US" dirty="0">
                <a:hlinkClick r:id="rId2"/>
              </a:rPr>
              <a:t>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395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used to obscure subject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8750" b="-1875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works on two levels:</a:t>
            </a:r>
          </a:p>
          <a:p>
            <a:r>
              <a:rPr lang="en-US" dirty="0" smtClean="0"/>
              <a:t>It makes the attacker more frightening</a:t>
            </a:r>
          </a:p>
          <a:p>
            <a:r>
              <a:rPr lang="en-US" dirty="0" smtClean="0"/>
              <a:t>It also hides the identity of the attacker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6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lenses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Wide angle lens (28mm on a 35)</a:t>
            </a:r>
          </a:p>
          <a:p>
            <a:r>
              <a:rPr lang="en-US" dirty="0" smtClean="0"/>
              <a:t>Normal lens (50mm on a 35)</a:t>
            </a:r>
          </a:p>
          <a:p>
            <a:r>
              <a:rPr lang="en-US" dirty="0" smtClean="0"/>
              <a:t>Telephoto lens (200mm on a 35)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1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 angle lens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Characteristics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Emphasize distance between subjects</a:t>
            </a:r>
          </a:p>
          <a:p>
            <a:r>
              <a:rPr lang="en-US" dirty="0" smtClean="0"/>
              <a:t>Deep focus</a:t>
            </a:r>
          </a:p>
          <a:p>
            <a:r>
              <a:rPr lang="en-US" dirty="0" smtClean="0"/>
              <a:t>More image visibility </a:t>
            </a:r>
          </a:p>
          <a:p>
            <a:r>
              <a:rPr lang="en-US" dirty="0" smtClean="0"/>
              <a:t>Distortion and curvature of objects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Short focal length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18460" b="-184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915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Lens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Characteristics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Causes minimal distortion of images</a:t>
            </a:r>
          </a:p>
          <a:p>
            <a:r>
              <a:rPr lang="en-US" dirty="0" smtClean="0"/>
              <a:t>Creates an image close to what the normal human eye would see in the same circumstances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Normal focal length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26079" b="-260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079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Telephoto Lens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All Planes appear closer to the camera and to each other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Shallow focus: only some of the planes very close to each other are in focus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Less image area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Movements toward or away from the camera seem slowed down  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094" y="411163"/>
            <a:ext cx="3835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 factors that determine </a:t>
            </a:r>
            <a:br>
              <a:rPr lang="en-US" dirty="0" smtClean="0"/>
            </a:br>
            <a:r>
              <a:rPr lang="en-US" dirty="0" smtClean="0"/>
              <a:t>Depth of Field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Aperture or lens opening.  A larger lens opening = shallower depth of field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Choice of Lens or focal length.  Longer focal length/lens=shallow depth of field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Distance from Subject.  The closer the camera is to the subject the shallower the depth of field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0840" r="-10840"/>
          <a:stretch>
            <a:fillRect/>
          </a:stretch>
        </p:blipFill>
        <p:spPr>
          <a:xfrm>
            <a:off x="4648200" y="1600200"/>
            <a:ext cx="3487517" cy="3908377"/>
          </a:xfrm>
        </p:spPr>
      </p:pic>
      <p:sp>
        <p:nvSpPr>
          <p:cNvPr id="3" name="TextBox 2"/>
          <p:cNvSpPr txBox="1"/>
          <p:nvPr/>
        </p:nvSpPr>
        <p:spPr>
          <a:xfrm>
            <a:off x="4921117" y="5508577"/>
            <a:ext cx="257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Shallow depth of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Focus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Telephoto or a large aperture </a:t>
            </a:r>
          </a:p>
          <a:p>
            <a:r>
              <a:rPr lang="en-US" dirty="0" smtClean="0"/>
              <a:t>Either the foreground or the background will be in sharp focus</a:t>
            </a:r>
          </a:p>
          <a:p>
            <a:r>
              <a:rPr lang="en-US" dirty="0" smtClean="0"/>
              <a:t>Viewers’ attention will be directed to what is in sharp focus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0927" b="-40927"/>
          <a:stretch>
            <a:fillRect/>
          </a:stretch>
        </p:blipFill>
        <p:spPr>
          <a:xfrm>
            <a:off x="4541558" y="274638"/>
            <a:ext cx="4145241" cy="464547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59" y="3791293"/>
            <a:ext cx="4145241" cy="233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Focus 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2282" b="-2282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Wide angle lens, small aperture and and greater distance from subjects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1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(Link here) Soft Light</a:t>
            </a:r>
            <a:r>
              <a:rPr lang="en-US" dirty="0" smtClean="0"/>
              <a:t>  </a:t>
            </a:r>
            <a:r>
              <a:rPr lang="en-US" i="1" dirty="0" smtClean="0"/>
              <a:t>The Notebook </a:t>
            </a:r>
            <a:r>
              <a:rPr lang="en-US" dirty="0" smtClean="0"/>
              <a:t>(2004)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l="1037" r="1037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121038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More flattering</a:t>
            </a:r>
          </a:p>
          <a:p>
            <a:r>
              <a:rPr lang="en-US" dirty="0" smtClean="0"/>
              <a:t>Hides imperfections and textures</a:t>
            </a:r>
          </a:p>
          <a:p>
            <a:r>
              <a:rPr lang="en-US" dirty="0" smtClean="0"/>
              <a:t>Slow fall-off (meaning it takes more area for light to transition to shadow)</a:t>
            </a:r>
          </a:p>
          <a:p>
            <a:r>
              <a:rPr lang="en-US" dirty="0" smtClean="0"/>
              <a:t>Creates high-key lighting which is mainly used for romantic comedies and lighter romantic films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5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Andre Bazin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Deep focus scenes with long takes are more open to interpretation than heavily edited scenes </a:t>
            </a:r>
          </a:p>
          <a:p>
            <a:r>
              <a:rPr lang="en-US" dirty="0" smtClean="0"/>
              <a:t>Deep focus shots of long duration can let viewers experience clear images for lengthy segments of uninterrupted time </a:t>
            </a:r>
          </a:p>
          <a:p>
            <a:r>
              <a:rPr lang="en-US" dirty="0" smtClean="0"/>
              <a:t>Viewers are freer to look at details in the frame and select those that seem significant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pl-PL" dirty="0">
              <a:hlinkClick r:id="rId2"/>
            </a:endParaRPr>
          </a:p>
          <a:p>
            <a:r>
              <a:rPr lang="pl-PL" dirty="0" smtClean="0">
                <a:hlinkClick r:id="rId2"/>
              </a:rPr>
              <a:t>http://www.youtube.com/watch?v=VYA1wVgiuAA</a:t>
            </a:r>
            <a:endParaRPr lang="pl-PL" dirty="0" smtClean="0"/>
          </a:p>
          <a:p>
            <a:endParaRPr lang="pl-PL" dirty="0"/>
          </a:p>
          <a:p>
            <a:r>
              <a:rPr lang="en-US" dirty="0" smtClean="0"/>
              <a:t>In deep focus filmmakers can guide viewers’ attention through lighting, camera placement and composition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Deep focus allows more opportunities to use foreground and background interplay expressively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3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Distances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Extreme Long Shot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Long Shot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351492"/>
            <a:ext cx="3368316" cy="2597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722" y="2351493"/>
            <a:ext cx="4331078" cy="25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8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1880" y="890555"/>
            <a:ext cx="14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Shot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712" b="-24712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712" b="-24712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5357570" y="890555"/>
            <a:ext cx="184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Close-up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8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4024" b="-3402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8220" b="-28220"/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562016" y="934352"/>
            <a:ext cx="98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 up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1947" y="934352"/>
            <a:ext cx="183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Extreme Close-up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0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Perspective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8981" r="-18981"/>
          <a:stretch>
            <a:fillRect/>
          </a:stretch>
        </p:blipFill>
        <p:spPr>
          <a:xfrm>
            <a:off x="735013" y="1215095"/>
            <a:ext cx="7294562" cy="4525963"/>
          </a:xfrm>
        </p:spPr>
      </p:pic>
      <p:sp>
        <p:nvSpPr>
          <p:cNvPr id="6" name="TextBox 5"/>
          <p:cNvSpPr txBox="1"/>
          <p:nvPr/>
        </p:nvSpPr>
        <p:spPr>
          <a:xfrm>
            <a:off x="3664170" y="5814055"/>
            <a:ext cx="3240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Vertigo </a:t>
            </a:r>
            <a:r>
              <a:rPr lang="pl-PL" dirty="0" smtClean="0">
                <a:hlinkClick r:id="rId3"/>
              </a:rPr>
              <a:t>http://www.youtube.com/watch?v=GnpZN2HQ3OQ</a:t>
            </a:r>
            <a:endParaRPr lang="pl-PL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3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(link) Zoom in/dolly out in Goodfellas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-19375" b="-19375"/>
          <a:stretch>
            <a:fillRect/>
          </a:stretch>
        </p:blipFill>
        <p:spPr>
          <a:xfrm>
            <a:off x="1119857" y="238108"/>
            <a:ext cx="6254901" cy="4691176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camera’s variable focal length is increased (magnifying the image) while, at the same time, the camera is moved back (dolly out) at the same rate.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Angle Shots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“Bird’s Eye View” can add context to a setting 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high angle shot of a person can make them look weak or small </a:t>
            </a:r>
            <a:endParaRPr lang="en-US" dirty="0"/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6070" b="-66070"/>
          <a:stretch>
            <a:fillRect/>
          </a:stretch>
        </p:blipFill>
        <p:spPr>
          <a:xfrm>
            <a:off x="457200" y="1972806"/>
            <a:ext cx="4040188" cy="3951288"/>
          </a:xfrm>
        </p:spPr>
      </p:pic>
      <p:sp>
        <p:nvSpPr>
          <p:cNvPr id="14" name="Rectangle 13"/>
          <p:cNvSpPr/>
          <p:nvPr/>
        </p:nvSpPr>
        <p:spPr>
          <a:xfrm>
            <a:off x="457200" y="51501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(link) Opening </a:t>
            </a:r>
            <a:r>
              <a:rPr lang="en-US" dirty="0">
                <a:hlinkClick r:id="rId3"/>
              </a:rPr>
              <a:t>Scene of American Beauty </a:t>
            </a:r>
            <a:endParaRPr lang="en-US" dirty="0"/>
          </a:p>
          <a:p>
            <a:r>
              <a:rPr lang="en-US" dirty="0"/>
              <a:t>Hey! That’s Sacramento! 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t="-15174" b="-1517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45025" y="5795924"/>
            <a:ext cx="394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this scene from </a:t>
            </a:r>
            <a:r>
              <a:rPr lang="en-US" i="1" dirty="0" smtClean="0"/>
              <a:t>Psycho</a:t>
            </a:r>
            <a:r>
              <a:rPr lang="en-US" dirty="0" smtClean="0"/>
              <a:t> the high angle</a:t>
            </a:r>
          </a:p>
          <a:p>
            <a:r>
              <a:rPr lang="en-US" dirty="0" smtClean="0"/>
              <a:t>Shot adds to the suspense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0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(link) Low Angle Shot: Citizen Kane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 low angle shot of someone gives a subject power and authority.  This extreme low angle emphasizes the topic of </a:t>
            </a:r>
            <a:r>
              <a:rPr lang="en-US" dirty="0" smtClean="0"/>
              <a:t>power in the film </a:t>
            </a:r>
            <a:r>
              <a:rPr lang="en-US" dirty="0" smtClean="0"/>
              <a:t>and how it can distort a person’s world view.  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2288" y="860804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81727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(link) Camera Moves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Flat space moves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Pan </a:t>
            </a:r>
          </a:p>
          <a:p>
            <a:r>
              <a:rPr lang="en-US" dirty="0" smtClean="0"/>
              <a:t>Tilt </a:t>
            </a:r>
          </a:p>
          <a:p>
            <a:r>
              <a:rPr lang="en-US" dirty="0" smtClean="0"/>
              <a:t>Zoom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Deep space moves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Dolly</a:t>
            </a:r>
          </a:p>
          <a:p>
            <a:r>
              <a:rPr lang="en-US" dirty="0" smtClean="0"/>
              <a:t>Track </a:t>
            </a:r>
          </a:p>
          <a:p>
            <a:r>
              <a:rPr lang="en-US" dirty="0" smtClean="0"/>
              <a:t>Crane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6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Steadicam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609086" cy="4377711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Consists of a lightweight frame, torsion arm, movie or video camera, and a small TV monitor </a:t>
            </a:r>
          </a:p>
          <a:p>
            <a:endParaRPr lang="en-US" dirty="0"/>
          </a:p>
          <a:p>
            <a:r>
              <a:rPr lang="en-US" dirty="0" smtClean="0"/>
              <a:t>Allows the cameraperson to move around smoothly while filming</a:t>
            </a:r>
          </a:p>
          <a:p>
            <a:endParaRPr lang="en-US" dirty="0"/>
          </a:p>
          <a:p>
            <a:r>
              <a:rPr lang="en-US" dirty="0" smtClean="0"/>
              <a:t>Duplicates positive aspects of handheld camerawork without the lack of stability</a:t>
            </a:r>
          </a:p>
          <a:p>
            <a:endParaRPr lang="en-US" dirty="0" smtClean="0"/>
          </a:p>
          <a:p>
            <a:r>
              <a:rPr lang="en-US" dirty="0" smtClean="0"/>
              <a:t>Provides speed, flexibility, mobility, and responsiveness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72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1143000"/>
          </a:xfrm>
        </p:spPr>
        <p:txBody>
          <a:bodyPr/>
          <a:lstStyle/>
          <a:p>
            <a:r>
              <a:rPr lang="en-US" dirty="0" smtClean="0"/>
              <a:t>Hard Light=Low Key Lighting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464" r="-19464"/>
          <a:stretch>
            <a:fillRect/>
          </a:stretch>
        </p:blipFill>
        <p:spPr>
          <a:xfrm>
            <a:off x="1369988" y="1600201"/>
            <a:ext cx="6597062" cy="3628130"/>
          </a:xfrm>
        </p:spPr>
      </p:pic>
      <p:sp>
        <p:nvSpPr>
          <p:cNvPr id="3" name="TextBox 2"/>
          <p:cNvSpPr txBox="1"/>
          <p:nvPr/>
        </p:nvSpPr>
        <p:spPr>
          <a:xfrm>
            <a:off x="2281969" y="5322370"/>
            <a:ext cx="4802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Allows for the cinematographer to paint with light and shadow, but makes it difficult for actors to move around freely on a 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50707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r>
              <a:rPr lang="en-US" dirty="0" smtClean="0">
                <a:hlinkClick r:id="rId2"/>
              </a:rPr>
              <a:t>(link) Steadicam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>Goodfellas</a:t>
            </a:r>
            <a:r>
              <a:rPr lang="en-US" b="1" dirty="0"/>
              <a:t> (1990) - The Copacabana Shot</a:t>
            </a:r>
            <a:br>
              <a:rPr lang="en-US" b="1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546" y="1186617"/>
            <a:ext cx="8128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3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 Noir=Low Key lighting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9590" r="-8959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2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Key in Color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641" r="-964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37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08" y="809999"/>
            <a:ext cx="7733610" cy="507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16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(Link)Double Indemnity 1944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85890" y="2639027"/>
            <a:ext cx="5516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Pools of light are used as the subject walks from shadow to shadow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actors have to meet their marks (stand or sit in the proper place for lighting)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Movement of the actors has to be precise in this type of scenario in order for them to be lit properly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6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(Link)Touch of Evil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8161" y="1607228"/>
            <a:ext cx="563547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Notice how the subjects walk in and out of pools of light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movement had to be choreographed with camera moves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actors also had to be aware of where to walk, so that they would be lit during their conversations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37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4066</TotalTime>
  <Words>1343</Words>
  <Application>Microsoft Macintosh PowerPoint</Application>
  <PresentationFormat>On-screen Show (4:3)</PresentationFormat>
  <Paragraphs>168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Cinematography</vt:lpstr>
      <vt:lpstr>Hard Light (link) No Country for Old Men (2007)  </vt:lpstr>
      <vt:lpstr>(Link here) Soft Light  The Notebook (2004)</vt:lpstr>
      <vt:lpstr>Hard Light=Low Key Lighting</vt:lpstr>
      <vt:lpstr>Film Noir=Low Key lighting  </vt:lpstr>
      <vt:lpstr>Low Key in Color</vt:lpstr>
      <vt:lpstr>PowerPoint Presentation</vt:lpstr>
      <vt:lpstr>(Link)Double Indemnity 1944</vt:lpstr>
      <vt:lpstr>(Link)Touch of Evil </vt:lpstr>
      <vt:lpstr>(Link) Blood Simple </vt:lpstr>
      <vt:lpstr>(link) Drive </vt:lpstr>
      <vt:lpstr>Soft Light=High Key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Low-Key is high contrast lighting and High-Key lighting is low contrast lighting </vt:lpstr>
      <vt:lpstr>Are all the shades of gray represented in both images?</vt:lpstr>
      <vt:lpstr>The answer was yes! </vt:lpstr>
      <vt:lpstr>(link) 3 Point Lighting</vt:lpstr>
      <vt:lpstr>Shadow used to obscure subject </vt:lpstr>
      <vt:lpstr>Three types of lenses </vt:lpstr>
      <vt:lpstr>Wide angle lens </vt:lpstr>
      <vt:lpstr>Normal Lens </vt:lpstr>
      <vt:lpstr>Telephoto Lens </vt:lpstr>
      <vt:lpstr>3 factors that determine  Depth of Field </vt:lpstr>
      <vt:lpstr>Shallow Focus </vt:lpstr>
      <vt:lpstr>Deep Focus </vt:lpstr>
      <vt:lpstr>Andre Bazin </vt:lpstr>
      <vt:lpstr>Camera Distances </vt:lpstr>
      <vt:lpstr>PowerPoint Presentation</vt:lpstr>
      <vt:lpstr>PowerPoint Presentation</vt:lpstr>
      <vt:lpstr>Changing Perspective </vt:lpstr>
      <vt:lpstr>(link) Zoom in/dolly out in Goodfellas</vt:lpstr>
      <vt:lpstr>High Angle Shots </vt:lpstr>
      <vt:lpstr>(link) Low Angle Shot: Citizen Kane </vt:lpstr>
      <vt:lpstr>(link) Camera Moves </vt:lpstr>
      <vt:lpstr>Steadicam </vt:lpstr>
      <vt:lpstr>           (link) Steadicam Goodfellas (1990) - The Copacabana Shot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Cinematography and Editing </dc:title>
  <dc:creator>Microsoft Office User</dc:creator>
  <cp:lastModifiedBy>Microsoft Office User</cp:lastModifiedBy>
  <cp:revision>42</cp:revision>
  <dcterms:created xsi:type="dcterms:W3CDTF">2013-07-22T21:14:04Z</dcterms:created>
  <dcterms:modified xsi:type="dcterms:W3CDTF">2014-01-06T07:27:55Z</dcterms:modified>
</cp:coreProperties>
</file>