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69" r:id="rId4"/>
    <p:sldId id="257" r:id="rId5"/>
    <p:sldId id="258" r:id="rId6"/>
    <p:sldId id="260" r:id="rId7"/>
    <p:sldId id="261" r:id="rId8"/>
    <p:sldId id="263" r:id="rId9"/>
    <p:sldId id="264" r:id="rId10"/>
    <p:sldId id="265" r:id="rId11"/>
    <p:sldId id="266" r:id="rId12"/>
    <p:sldId id="262" r:id="rId13"/>
    <p:sldId id="267" r:id="rId14"/>
    <p:sldId id="268" r:id="rId15"/>
    <p:sldId id="285" r:id="rId16"/>
    <p:sldId id="270" r:id="rId17"/>
    <p:sldId id="271" r:id="rId18"/>
    <p:sldId id="272" r:id="rId19"/>
    <p:sldId id="273" r:id="rId20"/>
    <p:sldId id="282" r:id="rId21"/>
    <p:sldId id="283" r:id="rId22"/>
    <p:sldId id="274" r:id="rId23"/>
    <p:sldId id="284" r:id="rId24"/>
    <p:sldId id="277" r:id="rId25"/>
    <p:sldId id="278" r:id="rId26"/>
    <p:sldId id="279" r:id="rId27"/>
    <p:sldId id="275" r:id="rId28"/>
    <p:sldId id="286" r:id="rId29"/>
    <p:sldId id="276" r:id="rId30"/>
    <p:sldId id="280" r:id="rId31"/>
    <p:sldId id="281" r:id="rId32"/>
    <p:sldId id="28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7" d="100"/>
          <a:sy n="97" d="100"/>
        </p:scale>
        <p:origin x="-5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70B9B6-A87A-D140-8E22-DD158AADD8D8}" type="datetimeFigureOut">
              <a:rPr lang="en-US" smtClean="0"/>
              <a:t>1/8/14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FF476E-7D9E-AF4B-8E00-7D459F06937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0B9B6-A87A-D140-8E22-DD158AADD8D8}" type="datetimeFigureOut">
              <a:rPr lang="en-US" smtClean="0"/>
              <a:t>1/8/14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FF476E-7D9E-AF4B-8E00-7D459F06937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0B9B6-A87A-D140-8E22-DD158AADD8D8}" type="datetimeFigureOut">
              <a:rPr lang="en-US" smtClean="0"/>
              <a:t>1/8/14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FF476E-7D9E-AF4B-8E00-7D459F06937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70B9B6-A87A-D140-8E22-DD158AADD8D8}" type="datetimeFigureOut">
              <a:rPr lang="en-US" smtClean="0"/>
              <a:t>1/8/14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FF476E-7D9E-AF4B-8E00-7D459F06937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70B9B6-A87A-D140-8E22-DD158AADD8D8}" type="datetimeFigureOut">
              <a:rPr lang="en-US" smtClean="0"/>
              <a:t>1/8/14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FF476E-7D9E-AF4B-8E00-7D459F06937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70B9B6-A87A-D140-8E22-DD158AADD8D8}" type="datetimeFigureOut">
              <a:rPr lang="en-US" smtClean="0"/>
              <a:t>1/8/14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FF476E-7D9E-AF4B-8E00-7D459F06937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70B9B6-A87A-D140-8E22-DD158AADD8D8}" type="datetimeFigureOut">
              <a:rPr lang="en-US" smtClean="0"/>
              <a:t>1/8/14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FF476E-7D9E-AF4B-8E00-7D459F06937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70B9B6-A87A-D140-8E22-DD158AADD8D8}" type="datetimeFigureOut">
              <a:rPr lang="en-US" smtClean="0"/>
              <a:t>1/8/14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FF476E-7D9E-AF4B-8E00-7D459F06937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0B9B6-A87A-D140-8E22-DD158AADD8D8}" type="datetimeFigureOut">
              <a:rPr lang="en-US" smtClean="0"/>
              <a:t>1/8/14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FF476E-7D9E-AF4B-8E00-7D459F06937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0B9B6-A87A-D140-8E22-DD158AADD8D8}" type="datetimeFigureOut">
              <a:rPr lang="en-US" smtClean="0"/>
              <a:t>1/8/14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FF476E-7D9E-AF4B-8E00-7D459F069373}"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070B9B6-A87A-D140-8E22-DD158AADD8D8}" type="datetimeFigureOut">
              <a:rPr lang="en-US" smtClean="0"/>
              <a:t>1/8/14</a:t>
            </a:fld>
            <a:endParaRPr lang="en-US" dirty="0"/>
          </a:p>
        </p:txBody>
      </p:sp>
      <p:sp>
        <p:nvSpPr>
          <p:cNvPr id="9" name="Slide Number Placeholder 8"/>
          <p:cNvSpPr>
            <a:spLocks noGrp="1"/>
          </p:cNvSpPr>
          <p:nvPr>
            <p:ph type="sldNum" sz="quarter" idx="11"/>
          </p:nvPr>
        </p:nvSpPr>
        <p:spPr/>
        <p:txBody>
          <a:bodyPr/>
          <a:lstStyle/>
          <a:p>
            <a:fld id="{1BFF476E-7D9E-AF4B-8E00-7D459F069373}"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BFF476E-7D9E-AF4B-8E00-7D459F069373}"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070B9B6-A87A-D140-8E22-DD158AADD8D8}" type="datetimeFigureOut">
              <a:rPr lang="en-US" smtClean="0"/>
              <a:t>1/8/14</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qmaYII9m9Q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8p5qJUl5A5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29GXaXnVdA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jazjaz.net/2010/06/psycho-original-shower-scene-storyboard-by-saul-bass.html" TargetMode="External"/><Relationship Id="rId5" Type="http://schemas.openxmlformats.org/officeDocument/2006/relationships/hyperlink" Target="http://faculty.cua.edu/johnsong/hitchcock/storyboards/psycho/sb-boards.html" TargetMode="External"/><Relationship Id="rId1" Type="http://schemas.openxmlformats.org/officeDocument/2006/relationships/slideLayout" Target="../slideLayouts/slideLayout2.xml"/><Relationship Id="rId2" Type="http://schemas.openxmlformats.org/officeDocument/2006/relationships/hyperlink" Target="http://www.youtube.com/watch?v=atjhOhH-V3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SPK65xG3jF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RamGMa9Sb1U" TargetMode="External"/><Relationship Id="rId4" Type="http://schemas.openxmlformats.org/officeDocument/2006/relationships/hyperlink" Target="http://www.youtube.com/watch?v=L2xD-HYTPPI" TargetMode="External"/><Relationship Id="rId1" Type="http://schemas.openxmlformats.org/officeDocument/2006/relationships/slideLayout" Target="../slideLayouts/slideLayout2.xml"/><Relationship Id="rId2" Type="http://schemas.openxmlformats.org/officeDocument/2006/relationships/hyperlink" Target="http://www.youtube.com/watch?v=boe6blbV9AQ"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L2xD-HYTPPI" TargetMode="External"/><Relationship Id="rId3" Type="http://schemas.openxmlformats.org/officeDocument/2006/relationships/hyperlink" Target="http://prezi.com/b4utpbve85y4/sound-and-the-studio-syste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youtube.com/watch?v=Xz3RdF3KM9w" TargetMode="Externa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DTS_(sound_system)" TargetMode="External"/><Relationship Id="rId4" Type="http://schemas.openxmlformats.org/officeDocument/2006/relationships/hyperlink" Target="http://en.wikipedia.org/wiki/Time_code" TargetMode="External"/><Relationship Id="rId5"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hyperlink" Target="http://en.wikipedia.org/wiki/Sony_Dynamic_Digital_Soun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 Id="rId3"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oIkpD2Nr5yI" TargetMode="External"/><Relationship Id="rId4" Type="http://schemas.openxmlformats.org/officeDocument/2006/relationships/hyperlink" Target="http://www.youtube.com/watch?v=zJZ-gPQ0ew8" TargetMode="External"/><Relationship Id="rId1" Type="http://schemas.openxmlformats.org/officeDocument/2006/relationships/slideLayout" Target="../slideLayouts/slideLayout7.xml"/><Relationship Id="rId2" Type="http://schemas.openxmlformats.org/officeDocument/2006/relationships/hyperlink" Target="http://www.youtube.com/watch?v=erVpZszdi5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hulu.com/watch/13067"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movieclips.com/2D8S-zodiac-movie-the-most-dangerous-game/" TargetMode="Externa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movieclips.com/Yk4A-zodiac-movie-the-dine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npr.org/blogs/deceptivecadence/2013/11/23/246916733/a-sound-of-fear-forged-in-the-shadow-of-war?utm_content=socialflow&amp;utm_campaign=nprfacebook&amp;utm_source=npr&amp;utm_medium=facebook" TargetMode="Externa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youtube.com/watch?v=3DsNvyqKt1o" TargetMode="Externa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youtube.com/watch?v=N2xYaL_Mheg" TargetMode="Externa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https://vimeo.com/47963215" TargetMode="External"/><Relationship Id="rId4"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hyperlink" Target="https://vimeo.com/32405133"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movieclips.com/54fGM-reality-bites-movie-freaking-ou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youtube.com/watch?v=rS1C7kzn-FA" TargetMode="External"/><Relationship Id="rId3" Type="http://schemas.openxmlformats.org/officeDocument/2006/relationships/hyperlink" Target="http://www.youtube.com/watch?v=HDq1_2s9oy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 Id="rId3"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 Id="rId3" Type="http://schemas.microsoft.com/office/2007/relationships/hdphoto" Target="../media/hdphoto3.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hDPK865N9I" TargetMode="Externa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www.youtube.com/watch?v=bc2muGlQIl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HdyyuqmCW14" TargetMode="External"/><Relationship Id="rId4" Type="http://schemas.openxmlformats.org/officeDocument/2006/relationships/hyperlink" Target="http://www.youtube.com/watch?v=QLkUHZ1qips" TargetMode="External"/><Relationship Id="rId1" Type="http://schemas.openxmlformats.org/officeDocument/2006/relationships/slideLayout" Target="../slideLayouts/slideLayout2.xml"/><Relationship Id="rId2" Type="http://schemas.openxmlformats.org/officeDocument/2006/relationships/hyperlink" Target="http://www.youtube.com/watch?v=ZSFD6aIhvF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Editing and Sound</a:t>
            </a:r>
            <a:endParaRPr lang="en-US" dirty="0"/>
          </a:p>
        </p:txBody>
      </p:sp>
      <p:sp>
        <p:nvSpPr>
          <p:cNvPr id="3" name="Subtitle 2"/>
          <p:cNvSpPr>
            <a:spLocks noGrp="1"/>
          </p:cNvSpPr>
          <p:nvPr>
            <p:ph type="subTitle" idx="1"/>
          </p:nvPr>
        </p:nvSpPr>
        <p:spPr/>
        <p:txBody>
          <a:bodyPr/>
          <a:lstStyle/>
          <a:p>
            <a:r>
              <a:rPr lang="en-US" dirty="0" smtClean="0"/>
              <a:t>Chapters 3 and 4 </a:t>
            </a:r>
            <a:endParaRPr lang="en-US" dirty="0"/>
          </a:p>
        </p:txBody>
      </p:sp>
    </p:spTree>
    <p:extLst>
      <p:ext uri="{BB962C8B-B14F-4D97-AF65-F5344CB8AC3E}">
        <p14:creationId xmlns:p14="http://schemas.microsoft.com/office/powerpoint/2010/main" val="914370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and Reaction </a:t>
            </a:r>
            <a:endParaRPr lang="en-US" dirty="0"/>
          </a:p>
        </p:txBody>
      </p:sp>
      <p:sp>
        <p:nvSpPr>
          <p:cNvPr id="3" name="Content Placeholder 2"/>
          <p:cNvSpPr>
            <a:spLocks noGrp="1"/>
          </p:cNvSpPr>
          <p:nvPr>
            <p:ph idx="1"/>
          </p:nvPr>
        </p:nvSpPr>
        <p:spPr/>
        <p:txBody>
          <a:bodyPr/>
          <a:lstStyle/>
          <a:p>
            <a:endParaRPr lang="en-US" dirty="0"/>
          </a:p>
          <a:p>
            <a:r>
              <a:rPr lang="en-US" dirty="0" smtClean="0"/>
              <a:t>In nearly all narrative films many scenes show actions and other people’s reactions </a:t>
            </a:r>
          </a:p>
          <a:p>
            <a:endParaRPr lang="en-US" dirty="0"/>
          </a:p>
          <a:p>
            <a:r>
              <a:rPr lang="en-US" dirty="0">
                <a:hlinkClick r:id="rId2"/>
              </a:rPr>
              <a:t>Pulp Fiction (1994)</a:t>
            </a:r>
            <a:endParaRPr lang="en-US" dirty="0"/>
          </a:p>
          <a:p>
            <a:endParaRPr lang="en-US" dirty="0" smtClean="0"/>
          </a:p>
          <a:p>
            <a:r>
              <a:rPr lang="en-US" dirty="0" smtClean="0"/>
              <a:t>Shot 1, action, then reaction</a:t>
            </a:r>
          </a:p>
          <a:p>
            <a:r>
              <a:rPr lang="en-US" dirty="0" smtClean="0"/>
              <a:t>Shot 2 more reactions, then action </a:t>
            </a:r>
          </a:p>
          <a:p>
            <a:endParaRPr lang="en-US" dirty="0" smtClean="0"/>
          </a:p>
          <a:p>
            <a:endParaRPr lang="en-US" dirty="0"/>
          </a:p>
          <a:p>
            <a:endParaRPr lang="en-US" dirty="0"/>
          </a:p>
        </p:txBody>
      </p:sp>
    </p:spTree>
    <p:extLst>
      <p:ext uri="{BB962C8B-B14F-4D97-AF65-F5344CB8AC3E}">
        <p14:creationId xmlns:p14="http://schemas.microsoft.com/office/powerpoint/2010/main" val="924605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Editing </a:t>
            </a:r>
            <a:endParaRPr lang="en-US" dirty="0"/>
          </a:p>
        </p:txBody>
      </p:sp>
      <p:sp>
        <p:nvSpPr>
          <p:cNvPr id="3" name="Content Placeholder 2"/>
          <p:cNvSpPr>
            <a:spLocks noGrp="1"/>
          </p:cNvSpPr>
          <p:nvPr>
            <p:ph idx="1"/>
          </p:nvPr>
        </p:nvSpPr>
        <p:spPr/>
        <p:txBody>
          <a:bodyPr/>
          <a:lstStyle/>
          <a:p>
            <a:r>
              <a:rPr lang="en-US" dirty="0" smtClean="0"/>
              <a:t>Also known as cross-cutting</a:t>
            </a:r>
          </a:p>
          <a:p>
            <a:r>
              <a:rPr lang="en-US" dirty="0" smtClean="0"/>
              <a:t>The film shifts back and forth between two or more actions</a:t>
            </a:r>
          </a:p>
          <a:p>
            <a:r>
              <a:rPr lang="en-US" dirty="0" smtClean="0"/>
              <a:t>Parallel editing suggests simultaneous events taking place </a:t>
            </a:r>
          </a:p>
          <a:p>
            <a:endParaRPr lang="en-US" dirty="0"/>
          </a:p>
          <a:p>
            <a:r>
              <a:rPr lang="en-US" dirty="0" smtClean="0">
                <a:hlinkClick r:id="rId2"/>
              </a:rPr>
              <a:t>Ferris Bueller’s Day Off </a:t>
            </a:r>
            <a:r>
              <a:rPr lang="en-US" dirty="0" smtClean="0"/>
              <a:t>(1986)</a:t>
            </a:r>
          </a:p>
          <a:p>
            <a:endParaRPr lang="en-US" dirty="0"/>
          </a:p>
          <a:p>
            <a:r>
              <a:rPr lang="en-US" dirty="0" smtClean="0"/>
              <a:t>In the above scene the parallel cutting increases the tension of the scene</a:t>
            </a:r>
          </a:p>
          <a:p>
            <a:r>
              <a:rPr lang="en-US" dirty="0" smtClean="0"/>
              <a:t>It adds to the urgency of </a:t>
            </a:r>
            <a:r>
              <a:rPr lang="en-US" dirty="0" smtClean="0"/>
              <a:t>Bueller</a:t>
            </a:r>
            <a:r>
              <a:rPr lang="en-US" dirty="0" smtClean="0"/>
              <a:t> making it home without getting found out.</a:t>
            </a:r>
            <a:endParaRPr lang="en-US" dirty="0"/>
          </a:p>
        </p:txBody>
      </p:sp>
    </p:spTree>
    <p:extLst>
      <p:ext uri="{BB962C8B-B14F-4D97-AF65-F5344CB8AC3E}">
        <p14:creationId xmlns:p14="http://schemas.microsoft.com/office/powerpoint/2010/main" val="3571883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Soviet Montage </a:t>
            </a:r>
            <a:endParaRPr lang="en-US" dirty="0"/>
          </a:p>
        </p:txBody>
      </p:sp>
      <p:sp>
        <p:nvSpPr>
          <p:cNvPr id="3" name="Content Placeholder 2"/>
          <p:cNvSpPr>
            <a:spLocks noGrp="1"/>
          </p:cNvSpPr>
          <p:nvPr>
            <p:ph idx="1"/>
          </p:nvPr>
        </p:nvSpPr>
        <p:spPr/>
        <p:txBody>
          <a:bodyPr/>
          <a:lstStyle/>
          <a:p>
            <a:r>
              <a:rPr lang="en-US" dirty="0" smtClean="0"/>
              <a:t>Does not promote invisible continuity like Classical Hollywood Editing</a:t>
            </a:r>
          </a:p>
          <a:p>
            <a:r>
              <a:rPr lang="en-US" dirty="0" smtClean="0"/>
              <a:t>Uses editing to convey a meaning</a:t>
            </a:r>
          </a:p>
          <a:p>
            <a:r>
              <a:rPr lang="en-US" dirty="0" smtClean="0"/>
              <a:t>Edits are noticeable </a:t>
            </a:r>
          </a:p>
          <a:p>
            <a:r>
              <a:rPr lang="en-US" dirty="0" smtClean="0">
                <a:hlinkClick r:id="rId2"/>
              </a:rPr>
              <a:t>Like this scene </a:t>
            </a:r>
            <a:endParaRPr lang="en-US" dirty="0" smtClean="0"/>
          </a:p>
          <a:p>
            <a:endParaRPr lang="en-US" dirty="0"/>
          </a:p>
        </p:txBody>
      </p:sp>
    </p:spTree>
    <p:extLst>
      <p:ext uri="{BB962C8B-B14F-4D97-AF65-F5344CB8AC3E}">
        <p14:creationId xmlns:p14="http://schemas.microsoft.com/office/powerpoint/2010/main" val="344842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Link to: Psycho, Shower Scene  </a:t>
            </a:r>
            <a:endParaRPr lang="en-US" dirty="0"/>
          </a:p>
        </p:txBody>
      </p:sp>
      <p:sp>
        <p:nvSpPr>
          <p:cNvPr id="3" name="Content Placeholder 2"/>
          <p:cNvSpPr>
            <a:spLocks noGrp="1"/>
          </p:cNvSpPr>
          <p:nvPr>
            <p:ph idx="1"/>
          </p:nvPr>
        </p:nvSpPr>
        <p:spPr>
          <a:xfrm>
            <a:off x="195335" y="1600200"/>
            <a:ext cx="3248190" cy="4800600"/>
          </a:xfrm>
        </p:spPr>
        <p:txBody>
          <a:bodyPr>
            <a:normAutofit fontScale="92500" lnSpcReduction="10000"/>
          </a:bodyPr>
          <a:lstStyle/>
          <a:p>
            <a:r>
              <a:rPr lang="en-US" dirty="0" smtClean="0"/>
              <a:t>The scene was, in part directed by graphic designer Saul Bass (who did titles for Hitchcock)</a:t>
            </a:r>
          </a:p>
          <a:p>
            <a:r>
              <a:rPr lang="en-US" dirty="0" smtClean="0"/>
              <a:t>Bass drew a storyboard for the scene comprised of 77 tight shots</a:t>
            </a:r>
          </a:p>
          <a:p>
            <a:r>
              <a:rPr lang="en-US" dirty="0" smtClean="0"/>
              <a:t>The scene took seven days to film </a:t>
            </a:r>
          </a:p>
          <a:p>
            <a:r>
              <a:rPr lang="en-US" dirty="0" smtClean="0"/>
              <a:t>All of the cuts create a violence in the scene that predates gory special effects </a:t>
            </a:r>
          </a:p>
          <a:p>
            <a:r>
              <a:rPr lang="en-US" dirty="0" smtClean="0"/>
              <a:t>It is also a conscious homage to Soviet Montage </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4053735" y="1600200"/>
            <a:ext cx="4023465" cy="2662908"/>
          </a:xfrm>
          <a:prstGeom prst="rect">
            <a:avLst/>
          </a:prstGeom>
        </p:spPr>
      </p:pic>
      <p:sp>
        <p:nvSpPr>
          <p:cNvPr id="5" name="TextBox 4"/>
          <p:cNvSpPr txBox="1"/>
          <p:nvPr/>
        </p:nvSpPr>
        <p:spPr>
          <a:xfrm>
            <a:off x="4053735" y="4556724"/>
            <a:ext cx="4234294" cy="646331"/>
          </a:xfrm>
          <a:prstGeom prst="rect">
            <a:avLst/>
          </a:prstGeom>
          <a:noFill/>
        </p:spPr>
        <p:txBody>
          <a:bodyPr wrap="square" rtlCol="0">
            <a:spAutoFit/>
          </a:bodyPr>
          <a:lstStyle/>
          <a:p>
            <a:r>
              <a:rPr lang="en-US" dirty="0" smtClean="0"/>
              <a:t>Saul Bass story </a:t>
            </a:r>
            <a:r>
              <a:rPr lang="en-US" dirty="0" smtClean="0">
                <a:hlinkClick r:id="rId4"/>
              </a:rPr>
              <a:t>here</a:t>
            </a:r>
            <a:r>
              <a:rPr lang="en-US" dirty="0" smtClean="0"/>
              <a:t> and full storyboards </a:t>
            </a:r>
            <a:r>
              <a:rPr lang="en-US" dirty="0" smtClean="0">
                <a:hlinkClick r:id="rId5"/>
              </a:rPr>
              <a:t>here</a:t>
            </a:r>
            <a:endParaRPr lang="en-US" dirty="0"/>
          </a:p>
        </p:txBody>
      </p:sp>
    </p:spTree>
    <p:extLst>
      <p:ext uri="{BB962C8B-B14F-4D97-AF65-F5344CB8AC3E}">
        <p14:creationId xmlns:p14="http://schemas.microsoft.com/office/powerpoint/2010/main" val="163128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and Slow Cutting </a:t>
            </a:r>
            <a:endParaRPr lang="en-US" dirty="0"/>
          </a:p>
        </p:txBody>
      </p:sp>
      <p:sp>
        <p:nvSpPr>
          <p:cNvPr id="3" name="Content Placeholder 2"/>
          <p:cNvSpPr>
            <a:spLocks noGrp="1"/>
          </p:cNvSpPr>
          <p:nvPr>
            <p:ph idx="1"/>
          </p:nvPr>
        </p:nvSpPr>
        <p:spPr/>
        <p:txBody>
          <a:bodyPr/>
          <a:lstStyle/>
          <a:p>
            <a:r>
              <a:rPr lang="en-US" dirty="0" smtClean="0"/>
              <a:t>Cuts can be as short as a frame though viewers most likely won’t see content at that rate </a:t>
            </a:r>
          </a:p>
          <a:p>
            <a:r>
              <a:rPr lang="en-US" dirty="0" smtClean="0"/>
              <a:t>In cases like the film “Rope” by Alfred Hitchcock a shot may run for as long as the reel of film in the camera</a:t>
            </a:r>
          </a:p>
          <a:p>
            <a:r>
              <a:rPr lang="en-US" dirty="0" smtClean="0"/>
              <a:t>Fast cutting: Consecutive shots of brief duration</a:t>
            </a:r>
          </a:p>
          <a:p>
            <a:r>
              <a:rPr lang="en-US" dirty="0" smtClean="0"/>
              <a:t>Slow cutting: Consecutive shots of long duration  </a:t>
            </a:r>
          </a:p>
          <a:p>
            <a:endParaRPr lang="en-US" dirty="0"/>
          </a:p>
          <a:p>
            <a:r>
              <a:rPr lang="en-US" dirty="0" smtClean="0">
                <a:hlinkClick r:id="rId2"/>
              </a:rPr>
              <a:t>Link to film about fast and slow cutting </a:t>
            </a:r>
            <a:endParaRPr lang="en-US" dirty="0"/>
          </a:p>
        </p:txBody>
      </p:sp>
    </p:spTree>
    <p:extLst>
      <p:ext uri="{BB962C8B-B14F-4D97-AF65-F5344CB8AC3E}">
        <p14:creationId xmlns:p14="http://schemas.microsoft.com/office/powerpoint/2010/main" val="3925521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types of Editing Transitions </a:t>
            </a:r>
            <a:endParaRPr lang="en-US" dirty="0"/>
          </a:p>
        </p:txBody>
      </p:sp>
      <p:sp>
        <p:nvSpPr>
          <p:cNvPr id="3" name="Content Placeholder 2"/>
          <p:cNvSpPr>
            <a:spLocks noGrp="1"/>
          </p:cNvSpPr>
          <p:nvPr>
            <p:ph idx="1"/>
          </p:nvPr>
        </p:nvSpPr>
        <p:spPr/>
        <p:txBody>
          <a:bodyPr/>
          <a:lstStyle/>
          <a:p>
            <a:r>
              <a:rPr lang="en-US" dirty="0" smtClean="0"/>
              <a:t>A cut (just a splice from one shot to the next)  In Hollywood editing these are usually meant to be invisible</a:t>
            </a:r>
          </a:p>
          <a:p>
            <a:endParaRPr lang="en-US" dirty="0" smtClean="0"/>
          </a:p>
          <a:p>
            <a:r>
              <a:rPr lang="en-US" dirty="0" smtClean="0"/>
              <a:t>A lap (or cross dissolve when one shot fades into another)  Usually meant to show passage of time </a:t>
            </a:r>
          </a:p>
          <a:p>
            <a:endParaRPr lang="en-US" dirty="0" smtClean="0"/>
          </a:p>
          <a:p>
            <a:r>
              <a:rPr lang="en-US" dirty="0" smtClean="0"/>
              <a:t>Fade to black or fade up from black: also shows the passage of time.  It can also signify the beginning or end of a film or scene</a:t>
            </a:r>
          </a:p>
          <a:p>
            <a:endParaRPr lang="en-US" dirty="0" smtClean="0"/>
          </a:p>
          <a:p>
            <a:r>
              <a:rPr lang="en-US" dirty="0" smtClean="0"/>
              <a:t>Wipe: another indicator of time passage much like a swish pan which is a wipe created with a camera.  </a:t>
            </a:r>
          </a:p>
          <a:p>
            <a:endParaRPr lang="en-US" dirty="0"/>
          </a:p>
        </p:txBody>
      </p:sp>
    </p:spTree>
    <p:extLst>
      <p:ext uri="{BB962C8B-B14F-4D97-AF65-F5344CB8AC3E}">
        <p14:creationId xmlns:p14="http://schemas.microsoft.com/office/powerpoint/2010/main" val="2244380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Hollywood Montage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Like Soviet Montage, Hollywood Montage communicates through editing</a:t>
            </a:r>
          </a:p>
          <a:p>
            <a:r>
              <a:rPr lang="en-US" dirty="0" smtClean="0"/>
              <a:t>Unlike Soviet Montage, Hollywood Montage communicates one concept:  The compression of time</a:t>
            </a:r>
          </a:p>
          <a:p>
            <a:r>
              <a:rPr lang="en-US" dirty="0" smtClean="0"/>
              <a:t>Hollywood Montage usually consists of “Quick, impressionistic sequences of images, usually linked by dissolves, superimpositions or wipes” and are meant to eliminate dead time in a film </a:t>
            </a:r>
          </a:p>
          <a:p>
            <a:r>
              <a:rPr lang="en-US" dirty="0" smtClean="0"/>
              <a:t>Link to </a:t>
            </a:r>
            <a:r>
              <a:rPr lang="en-US" dirty="0" smtClean="0">
                <a:hlinkClick r:id="rId2"/>
              </a:rPr>
              <a:t>typical Hollywood Montage </a:t>
            </a:r>
            <a:r>
              <a:rPr lang="en-US" dirty="0" smtClean="0"/>
              <a:t> it shows a couple falling in love—(conventionally just before something happens to disrupt the relationship)</a:t>
            </a:r>
          </a:p>
          <a:p>
            <a:r>
              <a:rPr lang="en-US" dirty="0" smtClean="0">
                <a:hlinkClick r:id="rId3"/>
              </a:rPr>
              <a:t>Link to Citizen Kane montage </a:t>
            </a:r>
            <a:r>
              <a:rPr lang="en-US" dirty="0" smtClean="0"/>
              <a:t>which shows the dissolution of a marriage over time.  Time passing is indicated by “swish pans” and progressive changes in the </a:t>
            </a:r>
            <a:r>
              <a:rPr lang="en-US" dirty="0" err="1" smtClean="0"/>
              <a:t>mise</a:t>
            </a:r>
            <a:r>
              <a:rPr lang="en-US" dirty="0" smtClean="0"/>
              <a:t> en scene</a:t>
            </a:r>
          </a:p>
          <a:p>
            <a:r>
              <a:rPr lang="en-US" dirty="0" smtClean="0">
                <a:hlinkClick r:id="rId4"/>
              </a:rPr>
              <a:t>Link to Raging Bull montage </a:t>
            </a:r>
            <a:r>
              <a:rPr lang="en-US" dirty="0" smtClean="0"/>
              <a:t>which uses super 8 footage intercut with titles (historical fight dates) and images from those fights  </a:t>
            </a:r>
          </a:p>
        </p:txBody>
      </p:sp>
    </p:spTree>
    <p:extLst>
      <p:ext uri="{BB962C8B-B14F-4D97-AF65-F5344CB8AC3E}">
        <p14:creationId xmlns:p14="http://schemas.microsoft.com/office/powerpoint/2010/main" val="419358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a:t>
            </a:r>
            <a:endParaRPr lang="en-US" dirty="0"/>
          </a:p>
        </p:txBody>
      </p:sp>
      <p:sp>
        <p:nvSpPr>
          <p:cNvPr id="3" name="Content Placeholder 2"/>
          <p:cNvSpPr>
            <a:spLocks noGrp="1"/>
          </p:cNvSpPr>
          <p:nvPr>
            <p:ph idx="1"/>
          </p:nvPr>
        </p:nvSpPr>
        <p:spPr/>
        <p:txBody>
          <a:bodyPr>
            <a:normAutofit fontScale="92500"/>
          </a:bodyPr>
          <a:lstStyle/>
          <a:p>
            <a:r>
              <a:rPr lang="en-US" dirty="0" smtClean="0"/>
              <a:t>Sound has always been part of film viewing—music was usually played live along with silent films  </a:t>
            </a:r>
          </a:p>
          <a:p>
            <a:endParaRPr lang="en-US" dirty="0" smtClean="0"/>
          </a:p>
          <a:p>
            <a:r>
              <a:rPr lang="en-US" dirty="0" smtClean="0"/>
              <a:t>Later in film history the theaters would supply sound effects </a:t>
            </a:r>
            <a:r>
              <a:rPr lang="en-US" dirty="0" smtClean="0">
                <a:hlinkClick r:id="rId2"/>
              </a:rPr>
              <a:t>sound effects (link</a:t>
            </a:r>
            <a:r>
              <a:rPr lang="en-US" dirty="0" smtClean="0"/>
              <a:t>)</a:t>
            </a:r>
          </a:p>
          <a:p>
            <a:endParaRPr lang="en-US" dirty="0" smtClean="0"/>
          </a:p>
          <a:p>
            <a:r>
              <a:rPr lang="en-US" dirty="0" smtClean="0"/>
              <a:t> In the late 20’s the </a:t>
            </a:r>
            <a:r>
              <a:rPr lang="en-US" dirty="0" err="1" smtClean="0"/>
              <a:t>Vitaphone</a:t>
            </a:r>
            <a:r>
              <a:rPr lang="en-US" dirty="0" smtClean="0"/>
              <a:t> system came along where sound was played on a phonograph which was synchronized with a projector </a:t>
            </a:r>
          </a:p>
          <a:p>
            <a:endParaRPr lang="en-US" dirty="0" smtClean="0"/>
          </a:p>
          <a:p>
            <a:r>
              <a:rPr lang="en-US" dirty="0" smtClean="0"/>
              <a:t>The first film that used the </a:t>
            </a:r>
            <a:r>
              <a:rPr lang="en-US" dirty="0" err="1" smtClean="0"/>
              <a:t>Vitaphone</a:t>
            </a:r>
            <a:r>
              <a:rPr lang="en-US" dirty="0" smtClean="0"/>
              <a:t> was </a:t>
            </a:r>
            <a:r>
              <a:rPr lang="en-US" i="1" dirty="0" smtClean="0"/>
              <a:t>The Jazz Singer </a:t>
            </a:r>
            <a:r>
              <a:rPr lang="en-US" dirty="0" smtClean="0"/>
              <a:t>(1927)</a:t>
            </a:r>
          </a:p>
          <a:p>
            <a:endParaRPr lang="en-US" dirty="0" smtClean="0"/>
          </a:p>
          <a:p>
            <a:r>
              <a:rPr lang="en-US" dirty="0">
                <a:hlinkClick r:id="rId3"/>
              </a:rPr>
              <a:t>Here is a brief History of Sound and the Studio System </a:t>
            </a:r>
            <a:endParaRPr lang="en-US" dirty="0" smtClean="0"/>
          </a:p>
          <a:p>
            <a:endParaRPr lang="en-US" dirty="0" smtClean="0"/>
          </a:p>
          <a:p>
            <a:endParaRPr lang="en-US" dirty="0"/>
          </a:p>
        </p:txBody>
      </p:sp>
    </p:spTree>
    <p:extLst>
      <p:ext uri="{BB962C8B-B14F-4D97-AF65-F5344CB8AC3E}">
        <p14:creationId xmlns:p14="http://schemas.microsoft.com/office/powerpoint/2010/main" val="2367445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on Film </a:t>
            </a:r>
            <a:endParaRPr lang="en-US" dirty="0"/>
          </a:p>
        </p:txBody>
      </p:sp>
      <p:sp>
        <p:nvSpPr>
          <p:cNvPr id="8" name="Text Placeholder 7"/>
          <p:cNvSpPr>
            <a:spLocks noGrp="1"/>
          </p:cNvSpPr>
          <p:nvPr>
            <p:ph type="body" sz="half" idx="2"/>
          </p:nvPr>
        </p:nvSpPr>
        <p:spPr>
          <a:xfrm>
            <a:off x="304799" y="6089904"/>
            <a:ext cx="8009416" cy="615696"/>
          </a:xfrm>
        </p:spPr>
        <p:txBody>
          <a:bodyPr/>
          <a:lstStyle/>
          <a:p>
            <a:pPr algn="l"/>
            <a:r>
              <a:rPr lang="en-US" dirty="0">
                <a:hlinkClick r:id="rId2"/>
              </a:rPr>
              <a:t>Shortly after a Sound on Film system was created—where optical tracks on the film itself create </a:t>
            </a:r>
            <a:r>
              <a:rPr lang="en-US" dirty="0" smtClean="0">
                <a:hlinkClick r:id="rId2"/>
              </a:rPr>
              <a:t>sound—the wavy lines are sound tracks </a:t>
            </a:r>
            <a:endParaRPr lang="en-US" dirty="0"/>
          </a:p>
          <a:p>
            <a:endParaRPr lang="en-US" dirty="0"/>
          </a:p>
        </p:txBody>
      </p:sp>
      <p:pic>
        <p:nvPicPr>
          <p:cNvPr id="10" name="Content Placeholder 9"/>
          <p:cNvPicPr>
            <a:picLocks noGrp="1" noChangeAspect="1"/>
          </p:cNvPicPr>
          <p:nvPr>
            <p:ph sz="quarter" idx="13"/>
          </p:nvPr>
        </p:nvPicPr>
        <p:blipFill>
          <a:blip r:embed="rId3"/>
          <a:srcRect l="7828" r="7828"/>
          <a:stretch>
            <a:fillRect/>
          </a:stretch>
        </p:blipFill>
        <p:spPr/>
      </p:pic>
    </p:spTree>
    <p:extLst>
      <p:ext uri="{BB962C8B-B14F-4D97-AF65-F5344CB8AC3E}">
        <p14:creationId xmlns:p14="http://schemas.microsoft.com/office/powerpoint/2010/main" val="408167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989721"/>
            <a:ext cx="7772400" cy="594360"/>
          </a:xfrm>
        </p:spPr>
        <p:txBody>
          <a:bodyPr/>
          <a:lstStyle/>
          <a:p>
            <a:pPr algn="l"/>
            <a:r>
              <a:rPr lang="en-US" sz="1800" dirty="0"/>
              <a:t>A photo of a 35 mm film print featuring all four audio formats (or </a:t>
            </a:r>
            <a:r>
              <a:rPr lang="en-US" sz="1800" i="1" dirty="0"/>
              <a:t>quad track</a:t>
            </a:r>
            <a:r>
              <a:rPr lang="en-US" sz="1800" dirty="0"/>
              <a:t>)- from left to </a:t>
            </a:r>
            <a:r>
              <a:rPr lang="en-US" sz="1800" dirty="0" err="1" smtClean="0"/>
              <a:t>right:</a:t>
            </a:r>
            <a:r>
              <a:rPr lang="en-US" sz="1800" dirty="0" err="1" smtClean="0">
                <a:hlinkClick r:id="rId2"/>
              </a:rPr>
              <a:t>Sony</a:t>
            </a:r>
            <a:r>
              <a:rPr lang="en-US" sz="1800" dirty="0" smtClean="0">
                <a:hlinkClick r:id="rId2"/>
              </a:rPr>
              <a:t> </a:t>
            </a:r>
            <a:r>
              <a:rPr lang="en-US" sz="1800" dirty="0">
                <a:hlinkClick r:id="rId2"/>
              </a:rPr>
              <a:t>Dynamic Digital Sound (SDDS) (blue area to the left of the sprocket holes), Dolby Digital (grey area between the sprocket holes labelled with the Dolby </a:t>
            </a:r>
            <a:r>
              <a:rPr lang="en-US" sz="1800" i="1" dirty="0">
                <a:hlinkClick r:id="rId2"/>
              </a:rPr>
              <a:t>Double-D</a:t>
            </a:r>
            <a:r>
              <a:rPr lang="en-US" sz="1800" dirty="0">
                <a:hlinkClick r:id="rId2"/>
              </a:rPr>
              <a:t> logo in the middle), analog optical sound (the two white lines to the right of the sprocket holes), and the </a:t>
            </a:r>
            <a:r>
              <a:rPr lang="en-US" sz="1800" dirty="0">
                <a:hlinkClick r:id="rId3"/>
              </a:rPr>
              <a:t>DTS </a:t>
            </a:r>
            <a:r>
              <a:rPr lang="en-US" sz="1800" dirty="0">
                <a:hlinkClick r:id="rId4"/>
              </a:rPr>
              <a:t>time code (the dashed line to the far right.</a:t>
            </a:r>
            <a:r>
              <a:rPr lang="en-US" sz="1800" dirty="0" smtClean="0">
                <a:hlinkClick r:id="rId4"/>
              </a:rPr>
              <a:t>)</a:t>
            </a:r>
            <a:r>
              <a:rPr lang="en-US" sz="1800" dirty="0" smtClean="0"/>
              <a:t>—from Wikipedia </a:t>
            </a:r>
            <a:endParaRPr lang="en-US" sz="1800" dirty="0"/>
          </a:p>
        </p:txBody>
      </p:sp>
      <p:pic>
        <p:nvPicPr>
          <p:cNvPr id="5" name="Content Placeholder 4"/>
          <p:cNvPicPr>
            <a:picLocks noGrp="1" noChangeAspect="1"/>
          </p:cNvPicPr>
          <p:nvPr>
            <p:ph sz="quarter" idx="13"/>
          </p:nvPr>
        </p:nvPicPr>
        <p:blipFill>
          <a:blip r:embed="rId5"/>
          <a:srcRect t="6287" b="6287"/>
          <a:stretch>
            <a:fillRect/>
          </a:stretch>
        </p:blipFill>
        <p:spPr>
          <a:xfrm>
            <a:off x="304799" y="0"/>
            <a:ext cx="7772400" cy="4942840"/>
          </a:xfrm>
        </p:spPr>
      </p:pic>
    </p:spTree>
    <p:extLst>
      <p:ext uri="{BB962C8B-B14F-4D97-AF65-F5344CB8AC3E}">
        <p14:creationId xmlns:p14="http://schemas.microsoft.com/office/powerpoint/2010/main" val="329164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scene is a section of narrative that gives the impression of continuous action taking place in a continuous time and place </a:t>
            </a:r>
            <a:endParaRPr lang="en-US" dirty="0"/>
          </a:p>
        </p:txBody>
      </p:sp>
      <p:sp>
        <p:nvSpPr>
          <p:cNvPr id="5" name="Text Placeholder 4"/>
          <p:cNvSpPr>
            <a:spLocks noGrp="1"/>
          </p:cNvSpPr>
          <p:nvPr>
            <p:ph type="body" sz="half" idx="2"/>
          </p:nvPr>
        </p:nvSpPr>
        <p:spPr/>
        <p:txBody>
          <a:bodyPr/>
          <a:lstStyle/>
          <a:p>
            <a:r>
              <a:rPr lang="en-US" dirty="0" smtClean="0"/>
              <a:t>A shot is an uninterrupted strip of exposed motion-picture film or video that represents a subject during an uninterrupted segment of time </a:t>
            </a:r>
            <a:endParaRPr lang="en-US" dirty="0"/>
          </a:p>
        </p:txBody>
      </p:sp>
      <p:pic>
        <p:nvPicPr>
          <p:cNvPr id="7" name="Content Placeholder 6"/>
          <p:cNvPicPr>
            <a:picLocks noGrp="1" noChangeAspect="1"/>
          </p:cNvPicPr>
          <p:nvPr>
            <p:ph sz="quarter" idx="13"/>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t="873" b="873"/>
          <a:stretch>
            <a:fillRect/>
          </a:stretch>
        </p:blipFill>
        <p:spPr/>
      </p:pic>
    </p:spTree>
    <p:extLst>
      <p:ext uri="{BB962C8B-B14F-4D97-AF65-F5344CB8AC3E}">
        <p14:creationId xmlns:p14="http://schemas.microsoft.com/office/powerpoint/2010/main" val="2856855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356" y="615419"/>
            <a:ext cx="7096544" cy="5355313"/>
          </a:xfrm>
          <a:prstGeom prst="rect">
            <a:avLst/>
          </a:prstGeom>
          <a:noFill/>
        </p:spPr>
        <p:txBody>
          <a:bodyPr wrap="square" rtlCol="0">
            <a:spAutoFit/>
          </a:bodyPr>
          <a:lstStyle/>
          <a:p>
            <a:r>
              <a:rPr lang="en-US" dirty="0" smtClean="0"/>
              <a:t>Sound editing in Hollywood film is meant to invisible much like film picture edits</a:t>
            </a:r>
          </a:p>
          <a:p>
            <a:endParaRPr lang="en-US" dirty="0"/>
          </a:p>
          <a:p>
            <a:r>
              <a:rPr lang="en-US" dirty="0" smtClean="0"/>
              <a:t>This is achieved by creating smooth transitions between each cut</a:t>
            </a:r>
          </a:p>
          <a:p>
            <a:endParaRPr lang="en-US" dirty="0"/>
          </a:p>
          <a:p>
            <a:r>
              <a:rPr lang="en-US" dirty="0" smtClean="0"/>
              <a:t>Most significantly this is done by making sure a set or a location is as quiet as possible before filming</a:t>
            </a:r>
          </a:p>
          <a:p>
            <a:endParaRPr lang="en-US" dirty="0"/>
          </a:p>
          <a:p>
            <a:r>
              <a:rPr lang="en-US" dirty="0" smtClean="0"/>
              <a:t>That’s why you have heard a director yell:  “Quiet on the set!”</a:t>
            </a:r>
          </a:p>
          <a:p>
            <a:endParaRPr lang="en-US" dirty="0"/>
          </a:p>
          <a:p>
            <a:r>
              <a:rPr lang="en-US" dirty="0" smtClean="0"/>
              <a:t>Most of the ambient sound that you hear in the final cut is created in post</a:t>
            </a:r>
          </a:p>
          <a:p>
            <a:endParaRPr lang="en-US" dirty="0"/>
          </a:p>
          <a:p>
            <a:r>
              <a:rPr lang="en-US" dirty="0" smtClean="0"/>
              <a:t>For instance: if a film is shot in a classroom—the dialogue will be recorded in total silence.  Later sounds of students laughing, speaking to each other, or moving around books and paper will be edited in later  </a:t>
            </a:r>
          </a:p>
          <a:p>
            <a:endParaRPr lang="en-US" dirty="0"/>
          </a:p>
          <a:p>
            <a:r>
              <a:rPr lang="en-US" dirty="0" smtClean="0"/>
              <a:t>Production sound recorders will also make sure to get a microphone as close as possible to a sound source to eliminate background noise and achieve smooth transitions from cut to cut </a:t>
            </a:r>
            <a:endParaRPr lang="en-US" dirty="0"/>
          </a:p>
        </p:txBody>
      </p:sp>
    </p:spTree>
    <p:extLst>
      <p:ext uri="{BB962C8B-B14F-4D97-AF65-F5344CB8AC3E}">
        <p14:creationId xmlns:p14="http://schemas.microsoft.com/office/powerpoint/2010/main" val="385975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4578" y="1230838"/>
            <a:ext cx="5302768" cy="3416320"/>
          </a:xfrm>
          <a:prstGeom prst="rect">
            <a:avLst/>
          </a:prstGeom>
          <a:noFill/>
        </p:spPr>
        <p:txBody>
          <a:bodyPr wrap="square" rtlCol="0">
            <a:spAutoFit/>
          </a:bodyPr>
          <a:lstStyle/>
          <a:p>
            <a:r>
              <a:rPr lang="en-US" dirty="0" smtClean="0">
                <a:hlinkClick r:id="rId2"/>
              </a:rPr>
              <a:t>Transitions in editing may include cross fades—where one sound dissolves into another </a:t>
            </a:r>
            <a:endParaRPr lang="en-US" dirty="0" smtClean="0"/>
          </a:p>
          <a:p>
            <a:endParaRPr lang="en-US" dirty="0">
              <a:hlinkClick r:id="rId3"/>
            </a:endParaRPr>
          </a:p>
          <a:p>
            <a:r>
              <a:rPr lang="en-US" dirty="0" smtClean="0">
                <a:hlinkClick r:id="rId3"/>
              </a:rPr>
              <a:t>A music or sound bridge (where a sound will continue through multiple image cuts)</a:t>
            </a:r>
            <a:endParaRPr lang="en-US" dirty="0" smtClean="0"/>
          </a:p>
          <a:p>
            <a:endParaRPr lang="en-US" dirty="0"/>
          </a:p>
          <a:p>
            <a:r>
              <a:rPr lang="en-US" dirty="0" smtClean="0">
                <a:hlinkClick r:id="rId4"/>
              </a:rPr>
              <a:t>Another example of a sound bridge</a:t>
            </a:r>
            <a:endParaRPr lang="en-US" dirty="0" smtClean="0"/>
          </a:p>
          <a:p>
            <a:endParaRPr lang="en-US" dirty="0"/>
          </a:p>
          <a:p>
            <a:r>
              <a:rPr lang="en-US" dirty="0" smtClean="0"/>
              <a:t>And through the avoidance of the dreaded Dragnet Edits! </a:t>
            </a:r>
          </a:p>
          <a:p>
            <a:endParaRPr lang="en-US" dirty="0"/>
          </a:p>
          <a:p>
            <a:endParaRPr lang="en-US" dirty="0"/>
          </a:p>
        </p:txBody>
      </p:sp>
    </p:spTree>
    <p:extLst>
      <p:ext uri="{BB962C8B-B14F-4D97-AF65-F5344CB8AC3E}">
        <p14:creationId xmlns:p14="http://schemas.microsoft.com/office/powerpoint/2010/main" val="444562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301145" y="1495266"/>
            <a:ext cx="7772400" cy="4943475"/>
          </a:xfrm>
        </p:spPr>
        <p:txBody>
          <a:bodyPr/>
          <a:lstStyle/>
          <a:p>
            <a:r>
              <a:rPr lang="en-US" sz="2400" b="1" i="1" dirty="0"/>
              <a:t>Dragnet</a:t>
            </a:r>
            <a:r>
              <a:rPr lang="en-US" sz="2400" b="1" dirty="0"/>
              <a:t> edits</a:t>
            </a:r>
            <a:r>
              <a:rPr lang="en-US" sz="2400" dirty="0"/>
              <a:t> – The original </a:t>
            </a:r>
            <a:r>
              <a:rPr lang="en-US" sz="2400" i="1" dirty="0"/>
              <a:t>Dragnet</a:t>
            </a:r>
            <a:r>
              <a:rPr lang="en-US" sz="2400" dirty="0"/>
              <a:t> television series used a certain approach to cutting dialogue scenes. Audio and video edits tended to be made as straight cuts between the actors without any overlaps as they delivered their lines. It followed this formula: cut to actor A – deliver the line; cut to actor B – deliver the line; cut back to actor A and so on. Our brains seem to react better to edits where the change in picture and sound is not always together</a:t>
            </a:r>
            <a:r>
              <a:rPr lang="en-US" sz="2400" dirty="0" smtClean="0"/>
              <a:t>.</a:t>
            </a:r>
          </a:p>
          <a:p>
            <a:endParaRPr lang="en-US" sz="2400" dirty="0"/>
          </a:p>
          <a:p>
            <a:r>
              <a:rPr lang="en-US" sz="2400" dirty="0" smtClean="0"/>
              <a:t> (link) </a:t>
            </a:r>
            <a:r>
              <a:rPr lang="en-US" sz="2400" dirty="0" smtClean="0">
                <a:hlinkClick r:id="rId2"/>
              </a:rPr>
              <a:t>These </a:t>
            </a:r>
            <a:r>
              <a:rPr lang="en-US" sz="2400" dirty="0">
                <a:hlinkClick r:id="rId2"/>
              </a:rPr>
              <a:t>are called split edits, L-cuts or J-cuts.</a:t>
            </a:r>
            <a:endParaRPr lang="en-US" sz="2400" dirty="0"/>
          </a:p>
          <a:p>
            <a:endParaRPr lang="en-US" dirty="0"/>
          </a:p>
        </p:txBody>
      </p:sp>
    </p:spTree>
    <p:extLst>
      <p:ext uri="{BB962C8B-B14F-4D97-AF65-F5344CB8AC3E}">
        <p14:creationId xmlns:p14="http://schemas.microsoft.com/office/powerpoint/2010/main" val="22293039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5169" y="2684275"/>
            <a:ext cx="7345315" cy="646331"/>
          </a:xfrm>
          <a:prstGeom prst="rect">
            <a:avLst/>
          </a:prstGeom>
          <a:noFill/>
        </p:spPr>
        <p:txBody>
          <a:bodyPr wrap="square" rtlCol="0">
            <a:spAutoFit/>
          </a:bodyPr>
          <a:lstStyle/>
          <a:p>
            <a:r>
              <a:rPr lang="en-US" sz="3600" dirty="0" smtClean="0"/>
              <a:t>Diegetic and Non Diegetic Sound </a:t>
            </a:r>
            <a:endParaRPr lang="en-US" sz="3600" dirty="0"/>
          </a:p>
        </p:txBody>
      </p:sp>
    </p:spTree>
    <p:extLst>
      <p:ext uri="{BB962C8B-B14F-4D97-AF65-F5344CB8AC3E}">
        <p14:creationId xmlns:p14="http://schemas.microsoft.com/office/powerpoint/2010/main" val="3492187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369332"/>
          </a:xfrm>
          <a:prstGeom prst="rect">
            <a:avLst/>
          </a:prstGeom>
        </p:spPr>
        <p:txBody>
          <a:bodyPr>
            <a:spAutoFit/>
          </a:bodyPr>
          <a:lstStyle/>
          <a:p>
            <a:r>
              <a:rPr lang="en-US" dirty="0" smtClean="0"/>
              <a:t>The most Dangerous </a:t>
            </a:r>
            <a:endParaRPr lang="en-US" dirty="0"/>
          </a:p>
        </p:txBody>
      </p:sp>
      <p:sp>
        <p:nvSpPr>
          <p:cNvPr id="3" name="Title 2"/>
          <p:cNvSpPr>
            <a:spLocks noGrp="1"/>
          </p:cNvSpPr>
          <p:nvPr>
            <p:ph type="title"/>
          </p:nvPr>
        </p:nvSpPr>
        <p:spPr>
          <a:xfrm>
            <a:off x="301752" y="4953028"/>
            <a:ext cx="7772400" cy="594626"/>
          </a:xfrm>
        </p:spPr>
        <p:txBody>
          <a:bodyPr/>
          <a:lstStyle/>
          <a:p>
            <a:r>
              <a:rPr lang="en-US" dirty="0" smtClean="0">
                <a:hlinkClick r:id="rId2"/>
              </a:rPr>
              <a:t>Link to The Most Dangerous Game </a:t>
            </a:r>
            <a:endParaRPr lang="en-US" dirty="0"/>
          </a:p>
        </p:txBody>
      </p:sp>
      <p:pic>
        <p:nvPicPr>
          <p:cNvPr id="6" name="Picture Placeholder 5"/>
          <p:cNvPicPr>
            <a:picLocks noGrp="1" noChangeAspect="1"/>
          </p:cNvPicPr>
          <p:nvPr>
            <p:ph type="pic" idx="1"/>
          </p:nvPr>
        </p:nvPicPr>
        <p:blipFill>
          <a:blip r:embed="rId3"/>
          <a:srcRect t="-7915" b="-7915"/>
          <a:stretch>
            <a:fillRect/>
          </a:stretch>
        </p:blipFill>
        <p:spPr/>
      </p:pic>
      <p:sp>
        <p:nvSpPr>
          <p:cNvPr id="5" name="Text Placeholder 4"/>
          <p:cNvSpPr>
            <a:spLocks noGrp="1"/>
          </p:cNvSpPr>
          <p:nvPr>
            <p:ph type="body" sz="half" idx="2"/>
          </p:nvPr>
        </p:nvSpPr>
        <p:spPr>
          <a:xfrm>
            <a:off x="0" y="5614302"/>
            <a:ext cx="8340401" cy="1037467"/>
          </a:xfrm>
        </p:spPr>
        <p:txBody>
          <a:bodyPr>
            <a:normAutofit/>
          </a:bodyPr>
          <a:lstStyle/>
          <a:p>
            <a:r>
              <a:rPr lang="en-US" dirty="0" smtClean="0"/>
              <a:t>Diegetic sound is sound that comes from the story of the film.  Things like dialogue, sounds from the scene, or sound effects that are meant to be naturalistic. </a:t>
            </a:r>
          </a:p>
          <a:p>
            <a:r>
              <a:rPr lang="en-US" dirty="0" smtClean="0"/>
              <a:t> Do you only hear diegetic sounds in this scene?</a:t>
            </a:r>
            <a:endParaRPr lang="en-US" dirty="0"/>
          </a:p>
        </p:txBody>
      </p:sp>
    </p:spTree>
    <p:extLst>
      <p:ext uri="{BB962C8B-B14F-4D97-AF65-F5344CB8AC3E}">
        <p14:creationId xmlns:p14="http://schemas.microsoft.com/office/powerpoint/2010/main" val="25078238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 is the answer to that question</a:t>
            </a:r>
            <a:endParaRPr lang="en-US" dirty="0"/>
          </a:p>
        </p:txBody>
      </p:sp>
      <p:sp>
        <p:nvSpPr>
          <p:cNvPr id="6" name="Content Placeholder 5"/>
          <p:cNvSpPr>
            <a:spLocks noGrp="1"/>
          </p:cNvSpPr>
          <p:nvPr>
            <p:ph idx="1"/>
          </p:nvPr>
        </p:nvSpPr>
        <p:spPr/>
        <p:txBody>
          <a:bodyPr/>
          <a:lstStyle/>
          <a:p>
            <a:r>
              <a:rPr lang="en-US" dirty="0" smtClean="0"/>
              <a:t>Most of the sound (the creepy </a:t>
            </a:r>
            <a:r>
              <a:rPr lang="en-US" dirty="0" err="1" smtClean="0"/>
              <a:t>offscreen</a:t>
            </a:r>
            <a:r>
              <a:rPr lang="en-US" dirty="0" smtClean="0"/>
              <a:t> ones even) are diegetic sounds</a:t>
            </a:r>
          </a:p>
          <a:p>
            <a:r>
              <a:rPr lang="en-US" dirty="0" smtClean="0"/>
              <a:t>Even the sound of the tea kettle is diegetic even though it feels like a creepy musical score </a:t>
            </a:r>
          </a:p>
          <a:p>
            <a:r>
              <a:rPr lang="en-US" dirty="0" smtClean="0"/>
              <a:t>The reason why the answer is no, is because there is a subtle score in this scene to increase tension  (yikes) </a:t>
            </a:r>
          </a:p>
          <a:p>
            <a:pPr marL="114300" indent="0">
              <a:buNone/>
            </a:pPr>
            <a:endParaRPr lang="en-US" dirty="0"/>
          </a:p>
        </p:txBody>
      </p:sp>
    </p:spTree>
    <p:extLst>
      <p:ext uri="{BB962C8B-B14F-4D97-AF65-F5344CB8AC3E}">
        <p14:creationId xmlns:p14="http://schemas.microsoft.com/office/powerpoint/2010/main" val="2178988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008" y="1102598"/>
            <a:ext cx="7842860" cy="5355313"/>
          </a:xfrm>
          <a:prstGeom prst="rect">
            <a:avLst/>
          </a:prstGeom>
          <a:noFill/>
        </p:spPr>
        <p:txBody>
          <a:bodyPr wrap="square" rtlCol="0">
            <a:spAutoFit/>
          </a:bodyPr>
          <a:lstStyle/>
          <a:p>
            <a:r>
              <a:rPr lang="en-US" dirty="0" smtClean="0"/>
              <a:t>So what constitutes non-diegetic sound?</a:t>
            </a:r>
          </a:p>
          <a:p>
            <a:endParaRPr lang="en-US" dirty="0"/>
          </a:p>
          <a:p>
            <a:r>
              <a:rPr lang="en-US" dirty="0" smtClean="0"/>
              <a:t>A music score:  So, when you are in love, you may feel like you hear romantic tunes, but love can’t produce music out of thin air in real life.  A romantic music score is non-diegetic sound</a:t>
            </a:r>
            <a:endParaRPr lang="en-US" dirty="0"/>
          </a:p>
          <a:p>
            <a:endParaRPr lang="en-US" dirty="0" smtClean="0"/>
          </a:p>
          <a:p>
            <a:r>
              <a:rPr lang="en-US" dirty="0" smtClean="0"/>
              <a:t>Sound effects that are not naturalistic (for instance: when someone is running and you hear a heart beat.  That could never happen)</a:t>
            </a:r>
          </a:p>
          <a:p>
            <a:endParaRPr lang="en-US" dirty="0"/>
          </a:p>
          <a:p>
            <a:r>
              <a:rPr lang="en-US" dirty="0" smtClean="0"/>
              <a:t>When you are confused, an omniscient voice doesn’t explain everything like in voiceover </a:t>
            </a:r>
          </a:p>
          <a:p>
            <a:endParaRPr lang="en-US" dirty="0"/>
          </a:p>
          <a:p>
            <a:r>
              <a:rPr lang="en-US" dirty="0" smtClean="0"/>
              <a:t>Unlike </a:t>
            </a:r>
            <a:r>
              <a:rPr lang="en-US" dirty="0" err="1" smtClean="0"/>
              <a:t>Sookie</a:t>
            </a:r>
            <a:r>
              <a:rPr lang="en-US" dirty="0" smtClean="0"/>
              <a:t> from True Blood, we can’t really hear people’s thoughts. So hearing people’s thoughts in a film is non-diegetic sound </a:t>
            </a:r>
          </a:p>
          <a:p>
            <a:endParaRPr lang="en-US" dirty="0"/>
          </a:p>
          <a:p>
            <a:r>
              <a:rPr lang="en-US" dirty="0" smtClean="0"/>
              <a:t>We can hear our own thoughts in our head, but they aren’t actually audible in the real world.  Again, non-diegetic sound </a:t>
            </a:r>
          </a:p>
          <a:p>
            <a:endParaRPr lang="en-US" dirty="0"/>
          </a:p>
          <a:p>
            <a:endParaRPr lang="en-US" dirty="0"/>
          </a:p>
        </p:txBody>
      </p:sp>
      <p:sp>
        <p:nvSpPr>
          <p:cNvPr id="5" name="TextBox 4"/>
          <p:cNvSpPr txBox="1"/>
          <p:nvPr/>
        </p:nvSpPr>
        <p:spPr>
          <a:xfrm>
            <a:off x="563008" y="383913"/>
            <a:ext cx="6612094" cy="646331"/>
          </a:xfrm>
          <a:prstGeom prst="rect">
            <a:avLst/>
          </a:prstGeom>
          <a:noFill/>
        </p:spPr>
        <p:txBody>
          <a:bodyPr wrap="square" rtlCol="0">
            <a:spAutoFit/>
          </a:bodyPr>
          <a:lstStyle/>
          <a:p>
            <a:r>
              <a:rPr lang="en-US" sz="3600" dirty="0" smtClean="0">
                <a:hlinkClick r:id="rId2"/>
              </a:rPr>
              <a:t>Link to Non-Diegetic Sound </a:t>
            </a:r>
            <a:endParaRPr lang="en-US" sz="3600" dirty="0"/>
          </a:p>
        </p:txBody>
      </p:sp>
    </p:spTree>
    <p:extLst>
      <p:ext uri="{BB962C8B-B14F-4D97-AF65-F5344CB8AC3E}">
        <p14:creationId xmlns:p14="http://schemas.microsoft.com/office/powerpoint/2010/main" val="1321933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(link) Non</a:t>
            </a:r>
            <a:r>
              <a:rPr lang="en-US" dirty="0">
                <a:hlinkClick r:id="rId2"/>
              </a:rPr>
              <a:t>-Diegetic Sound </a:t>
            </a:r>
            <a:r>
              <a:rPr lang="en-US" dirty="0" smtClean="0"/>
              <a:t>(the movie score) </a:t>
            </a:r>
            <a:endParaRPr lang="en-US" dirty="0"/>
          </a:p>
        </p:txBody>
      </p:sp>
      <p:pic>
        <p:nvPicPr>
          <p:cNvPr id="3" name="Picture 2"/>
          <p:cNvPicPr>
            <a:picLocks noChangeAspect="1"/>
          </p:cNvPicPr>
          <p:nvPr/>
        </p:nvPicPr>
        <p:blipFill>
          <a:blip r:embed="rId3"/>
          <a:stretch>
            <a:fillRect/>
          </a:stretch>
        </p:blipFill>
        <p:spPr>
          <a:xfrm>
            <a:off x="244070" y="1676035"/>
            <a:ext cx="7048872" cy="3952403"/>
          </a:xfrm>
          <a:prstGeom prst="rect">
            <a:avLst/>
          </a:prstGeom>
        </p:spPr>
      </p:pic>
      <p:sp>
        <p:nvSpPr>
          <p:cNvPr id="4" name="TextBox 3"/>
          <p:cNvSpPr txBox="1"/>
          <p:nvPr/>
        </p:nvSpPr>
        <p:spPr>
          <a:xfrm>
            <a:off x="244070" y="5693908"/>
            <a:ext cx="5617006" cy="369332"/>
          </a:xfrm>
          <a:prstGeom prst="rect">
            <a:avLst/>
          </a:prstGeom>
          <a:noFill/>
        </p:spPr>
        <p:txBody>
          <a:bodyPr wrap="square" rtlCol="0">
            <a:spAutoFit/>
          </a:bodyPr>
          <a:lstStyle/>
          <a:p>
            <a:r>
              <a:rPr lang="en-US" dirty="0" smtClean="0"/>
              <a:t>Listen to the story and watch the scene </a:t>
            </a:r>
            <a:endParaRPr lang="en-US" dirty="0"/>
          </a:p>
        </p:txBody>
      </p:sp>
    </p:spTree>
    <p:extLst>
      <p:ext uri="{BB962C8B-B14F-4D97-AF65-F5344CB8AC3E}">
        <p14:creationId xmlns:p14="http://schemas.microsoft.com/office/powerpoint/2010/main" val="40451786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Link to: Leitmotif from Jaws</a:t>
            </a:r>
            <a:endParaRPr lang="en-US" dirty="0"/>
          </a:p>
        </p:txBody>
      </p:sp>
      <p:pic>
        <p:nvPicPr>
          <p:cNvPr id="3" name="Picture 2"/>
          <p:cNvPicPr>
            <a:picLocks noChangeAspect="1"/>
          </p:cNvPicPr>
          <p:nvPr/>
        </p:nvPicPr>
        <p:blipFill>
          <a:blip r:embed="rId3"/>
          <a:stretch>
            <a:fillRect/>
          </a:stretch>
        </p:blipFill>
        <p:spPr>
          <a:xfrm>
            <a:off x="508001" y="1143000"/>
            <a:ext cx="6287398" cy="3536661"/>
          </a:xfrm>
          <a:prstGeom prst="rect">
            <a:avLst/>
          </a:prstGeom>
        </p:spPr>
      </p:pic>
      <p:sp>
        <p:nvSpPr>
          <p:cNvPr id="4" name="TextBox 3"/>
          <p:cNvSpPr txBox="1"/>
          <p:nvPr/>
        </p:nvSpPr>
        <p:spPr>
          <a:xfrm>
            <a:off x="457200" y="4705848"/>
            <a:ext cx="7569200" cy="2031325"/>
          </a:xfrm>
          <a:prstGeom prst="rect">
            <a:avLst/>
          </a:prstGeom>
          <a:noFill/>
        </p:spPr>
        <p:txBody>
          <a:bodyPr wrap="square" rtlCol="0">
            <a:spAutoFit/>
          </a:bodyPr>
          <a:lstStyle/>
          <a:p>
            <a:r>
              <a:rPr lang="en-US" dirty="0" smtClean="0"/>
              <a:t>An audio leitmotif is usually used as an </a:t>
            </a:r>
            <a:r>
              <a:rPr lang="en-US" dirty="0" err="1" smtClean="0"/>
              <a:t>intratextual</a:t>
            </a:r>
            <a:r>
              <a:rPr lang="en-US" dirty="0" smtClean="0"/>
              <a:t> device, meaning it refers to other parts of the film.  Take for example the score from Jaws.  Once you learn to associate the audio with a shark attack, then you only need to hear the music to know the shark is looming nearby.  A leitmotif can also be used </a:t>
            </a:r>
            <a:r>
              <a:rPr lang="en-US" dirty="0" err="1" smtClean="0"/>
              <a:t>intertextually</a:t>
            </a:r>
            <a:r>
              <a:rPr lang="en-US" dirty="0" smtClean="0"/>
              <a:t> when another film uses the Jaws theme to signify danger.  In many cases this type of </a:t>
            </a:r>
            <a:r>
              <a:rPr lang="en-US" dirty="0" err="1" smtClean="0"/>
              <a:t>intertextual</a:t>
            </a:r>
            <a:r>
              <a:rPr lang="en-US" dirty="0" smtClean="0"/>
              <a:t> use of a leitmotif will be humorous.  (Like in </a:t>
            </a:r>
            <a:r>
              <a:rPr lang="en-US" i="1" dirty="0" err="1" smtClean="0"/>
              <a:t>Spaceballs</a:t>
            </a:r>
            <a:r>
              <a:rPr lang="en-US" i="1" dirty="0" smtClean="0"/>
              <a:t>.  </a:t>
            </a:r>
            <a:r>
              <a:rPr lang="en-US" dirty="0" smtClean="0"/>
              <a:t>(Can’t find a clip, sorry) </a:t>
            </a:r>
            <a:endParaRPr lang="en-US" i="1" dirty="0"/>
          </a:p>
        </p:txBody>
      </p:sp>
    </p:spTree>
    <p:extLst>
      <p:ext uri="{BB962C8B-B14F-4D97-AF65-F5344CB8AC3E}">
        <p14:creationId xmlns:p14="http://schemas.microsoft.com/office/powerpoint/2010/main" val="1022219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 What?  </a:t>
            </a:r>
            <a:endParaRPr lang="en-US" dirty="0"/>
          </a:p>
        </p:txBody>
      </p:sp>
      <p:sp>
        <p:nvSpPr>
          <p:cNvPr id="3" name="TextBox 2"/>
          <p:cNvSpPr txBox="1"/>
          <p:nvPr/>
        </p:nvSpPr>
        <p:spPr>
          <a:xfrm>
            <a:off x="707035" y="1417638"/>
            <a:ext cx="3967255" cy="369332"/>
          </a:xfrm>
          <a:prstGeom prst="rect">
            <a:avLst/>
          </a:prstGeom>
          <a:noFill/>
        </p:spPr>
        <p:txBody>
          <a:bodyPr wrap="square" rtlCol="0">
            <a:spAutoFit/>
          </a:bodyPr>
          <a:lstStyle/>
          <a:p>
            <a:r>
              <a:rPr lang="en-US" dirty="0" smtClean="0">
                <a:hlinkClick r:id="rId2"/>
              </a:rPr>
              <a:t>Link: Blazing Saddles Scene</a:t>
            </a:r>
            <a:endParaRPr lang="en-US" dirty="0"/>
          </a:p>
        </p:txBody>
      </p:sp>
      <p:pic>
        <p:nvPicPr>
          <p:cNvPr id="5" name="Picture 4"/>
          <p:cNvPicPr>
            <a:picLocks noChangeAspect="1"/>
          </p:cNvPicPr>
          <p:nvPr/>
        </p:nvPicPr>
        <p:blipFill>
          <a:blip r:embed="rId3"/>
          <a:stretch>
            <a:fillRect/>
          </a:stretch>
        </p:blipFill>
        <p:spPr>
          <a:xfrm>
            <a:off x="707034" y="1892913"/>
            <a:ext cx="7175103" cy="4035995"/>
          </a:xfrm>
          <a:prstGeom prst="rect">
            <a:avLst/>
          </a:prstGeom>
        </p:spPr>
      </p:pic>
    </p:spTree>
    <p:extLst>
      <p:ext uri="{BB962C8B-B14F-4D97-AF65-F5344CB8AC3E}">
        <p14:creationId xmlns:p14="http://schemas.microsoft.com/office/powerpoint/2010/main" val="40949134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Link to Introduction to Editing </a:t>
            </a:r>
            <a:endParaRPr lang="en-US" dirty="0"/>
          </a:p>
        </p:txBody>
      </p:sp>
      <p:sp>
        <p:nvSpPr>
          <p:cNvPr id="3" name="Text Placeholder 2"/>
          <p:cNvSpPr>
            <a:spLocks noGrp="1"/>
          </p:cNvSpPr>
          <p:nvPr>
            <p:ph type="body" sz="half" idx="2"/>
          </p:nvPr>
        </p:nvSpPr>
        <p:spPr/>
        <p:txBody>
          <a:bodyPr>
            <a:normAutofit lnSpcReduction="10000"/>
          </a:bodyPr>
          <a:lstStyle/>
          <a:p>
            <a:r>
              <a:rPr lang="en-US" dirty="0" smtClean="0"/>
              <a:t>Film:  The Cutting Edge: The Magic of Movie Editing  </a:t>
            </a:r>
          </a:p>
          <a:p>
            <a:r>
              <a:rPr lang="en-US" dirty="0" smtClean="0">
                <a:hlinkClick r:id="rId3"/>
              </a:rPr>
              <a:t>Whole movie here with Spanish subtitles </a:t>
            </a:r>
            <a:endParaRPr lang="en-US" dirty="0"/>
          </a:p>
        </p:txBody>
      </p:sp>
      <p:pic>
        <p:nvPicPr>
          <p:cNvPr id="5" name="Content Placeholder 4"/>
          <p:cNvPicPr>
            <a:picLocks noGrp="1" noChangeAspect="1"/>
          </p:cNvPicPr>
          <p:nvPr>
            <p:ph sz="quarter" idx="13"/>
          </p:nvPr>
        </p:nvPicPr>
        <p:blipFill>
          <a:blip r:embed="rId4"/>
          <a:srcRect t="-6613" b="-6613"/>
          <a:stretch>
            <a:fillRect/>
          </a:stretch>
        </p:blipFill>
        <p:spPr/>
      </p:pic>
    </p:spTree>
    <p:extLst>
      <p:ext uri="{BB962C8B-B14F-4D97-AF65-F5344CB8AC3E}">
        <p14:creationId xmlns:p14="http://schemas.microsoft.com/office/powerpoint/2010/main" val="347749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357" y="2827974"/>
            <a:ext cx="7620000" cy="1143000"/>
          </a:xfrm>
        </p:spPr>
        <p:txBody>
          <a:bodyPr/>
          <a:lstStyle/>
          <a:p>
            <a:r>
              <a:rPr lang="en-US" sz="3200" dirty="0" smtClean="0"/>
              <a:t>Yep, that was diegetic sound y’all!! </a:t>
            </a:r>
            <a:r>
              <a:rPr lang="en-US" sz="3200" dirty="0"/>
              <a:t> </a:t>
            </a:r>
            <a:r>
              <a:rPr lang="en-US" sz="3200" dirty="0" smtClean="0"/>
              <a:t> Improbable, but still diegetic.  </a:t>
            </a:r>
            <a:endParaRPr lang="en-US" sz="3200" dirty="0"/>
          </a:p>
        </p:txBody>
      </p:sp>
    </p:spTree>
    <p:extLst>
      <p:ext uri="{BB962C8B-B14F-4D97-AF65-F5344CB8AC3E}">
        <p14:creationId xmlns:p14="http://schemas.microsoft.com/office/powerpoint/2010/main" val="1505372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1614"/>
            <a:ext cx="7620000" cy="1143000"/>
          </a:xfrm>
        </p:spPr>
        <p:txBody>
          <a:bodyPr/>
          <a:lstStyle/>
          <a:p>
            <a:r>
              <a:rPr lang="en-US" sz="3200" dirty="0" smtClean="0"/>
              <a:t>Think about how many ways diegetic music can be used in a scene</a:t>
            </a:r>
            <a:br>
              <a:rPr lang="en-US" sz="3200" dirty="0" smtClean="0"/>
            </a:br>
            <a:r>
              <a:rPr lang="en-US" sz="3200" dirty="0" smtClean="0"/>
              <a:t/>
            </a:r>
            <a:br>
              <a:rPr lang="en-US" sz="3200" dirty="0" smtClean="0"/>
            </a:br>
            <a:r>
              <a:rPr lang="en-US" sz="3200" dirty="0" smtClean="0">
                <a:hlinkClick r:id="rId2"/>
              </a:rPr>
              <a:t>Link to another diner scene: (some mature content)</a:t>
            </a:r>
            <a:r>
              <a:rPr lang="en-US" sz="3200" dirty="0"/>
              <a:t/>
            </a:r>
            <a:br>
              <a:rPr lang="en-US" sz="3200" dirty="0"/>
            </a:br>
            <a:r>
              <a:rPr lang="en-US" sz="3200" dirty="0" smtClean="0"/>
              <a:t> </a:t>
            </a:r>
            <a:endParaRPr lang="en-US" sz="3200" dirty="0"/>
          </a:p>
        </p:txBody>
      </p:sp>
    </p:spTree>
    <p:extLst>
      <p:ext uri="{BB962C8B-B14F-4D97-AF65-F5344CB8AC3E}">
        <p14:creationId xmlns:p14="http://schemas.microsoft.com/office/powerpoint/2010/main" val="76163314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Offscreen</a:t>
            </a:r>
            <a:r>
              <a:rPr lang="en-US" dirty="0" smtClean="0"/>
              <a:t> Sound </a:t>
            </a:r>
            <a:endParaRPr lang="en-US" dirty="0"/>
          </a:p>
        </p:txBody>
      </p:sp>
      <p:sp>
        <p:nvSpPr>
          <p:cNvPr id="3" name="Rectangle 2"/>
          <p:cNvSpPr/>
          <p:nvPr/>
        </p:nvSpPr>
        <p:spPr>
          <a:xfrm>
            <a:off x="457200" y="1532002"/>
            <a:ext cx="6547690" cy="369332"/>
          </a:xfrm>
          <a:prstGeom prst="rect">
            <a:avLst/>
          </a:prstGeom>
        </p:spPr>
        <p:txBody>
          <a:bodyPr wrap="square">
            <a:spAutoFit/>
          </a:bodyPr>
          <a:lstStyle/>
          <a:p>
            <a:r>
              <a:rPr lang="en-US" dirty="0" err="1" smtClean="0"/>
              <a:t>Offscreen</a:t>
            </a:r>
            <a:r>
              <a:rPr lang="en-US" dirty="0" smtClean="0"/>
              <a:t> Sound: </a:t>
            </a:r>
            <a:r>
              <a:rPr lang="en-US" dirty="0" smtClean="0">
                <a:hlinkClick r:id="rId2"/>
              </a:rPr>
              <a:t>Paranormal Activity 1 </a:t>
            </a:r>
            <a:r>
              <a:rPr lang="en-US" dirty="0" smtClean="0"/>
              <a:t>and </a:t>
            </a:r>
            <a:r>
              <a:rPr lang="en-US" dirty="0" smtClean="0">
                <a:hlinkClick r:id="rId3"/>
              </a:rPr>
              <a:t>Paranormal Activity 2 </a:t>
            </a:r>
            <a:endParaRPr lang="en-US" dirty="0"/>
          </a:p>
        </p:txBody>
      </p:sp>
      <p:sp>
        <p:nvSpPr>
          <p:cNvPr id="4" name="TextBox 3"/>
          <p:cNvSpPr txBox="1"/>
          <p:nvPr/>
        </p:nvSpPr>
        <p:spPr>
          <a:xfrm>
            <a:off x="457200" y="2252174"/>
            <a:ext cx="6952517" cy="923330"/>
          </a:xfrm>
          <a:prstGeom prst="rect">
            <a:avLst/>
          </a:prstGeom>
          <a:noFill/>
        </p:spPr>
        <p:txBody>
          <a:bodyPr wrap="square" rtlCol="0">
            <a:spAutoFit/>
          </a:bodyPr>
          <a:lstStyle/>
          <a:p>
            <a:r>
              <a:rPr lang="en-US" dirty="0" smtClean="0"/>
              <a:t>How is </a:t>
            </a:r>
            <a:r>
              <a:rPr lang="en-US" dirty="0" err="1" smtClean="0"/>
              <a:t>offscreen</a:t>
            </a:r>
            <a:r>
              <a:rPr lang="en-US" dirty="0" smtClean="0"/>
              <a:t> sound used in these two scenes?</a:t>
            </a:r>
          </a:p>
          <a:p>
            <a:endParaRPr lang="en-US" dirty="0"/>
          </a:p>
          <a:p>
            <a:r>
              <a:rPr lang="en-US" dirty="0" smtClean="0"/>
              <a:t>Do you think one scene uses </a:t>
            </a:r>
            <a:r>
              <a:rPr lang="en-US" dirty="0" err="1" smtClean="0"/>
              <a:t>offscreen</a:t>
            </a:r>
            <a:r>
              <a:rPr lang="en-US" dirty="0" smtClean="0"/>
              <a:t> sound better than the other?</a:t>
            </a:r>
            <a:endParaRPr lang="en-US" dirty="0"/>
          </a:p>
        </p:txBody>
      </p:sp>
    </p:spTree>
    <p:extLst>
      <p:ext uri="{BB962C8B-B14F-4D97-AF65-F5344CB8AC3E}">
        <p14:creationId xmlns:p14="http://schemas.microsoft.com/office/powerpoint/2010/main" val="18768778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5198364"/>
            <a:ext cx="7772400" cy="594360"/>
          </a:xfrm>
        </p:spPr>
        <p:txBody>
          <a:bodyPr/>
          <a:lstStyle/>
          <a:p>
            <a:r>
              <a:rPr lang="en-US" dirty="0" smtClean="0"/>
              <a:t>Basic Sequence </a:t>
            </a:r>
            <a:endParaRPr lang="en-US" dirty="0"/>
          </a:p>
        </p:txBody>
      </p:sp>
      <p:sp>
        <p:nvSpPr>
          <p:cNvPr id="4" name="Text Placeholder 3"/>
          <p:cNvSpPr>
            <a:spLocks noGrp="1"/>
          </p:cNvSpPr>
          <p:nvPr>
            <p:ph type="body" sz="half" idx="2"/>
          </p:nvPr>
        </p:nvSpPr>
        <p:spPr>
          <a:xfrm>
            <a:off x="213146" y="5791200"/>
            <a:ext cx="7772401" cy="609600"/>
          </a:xfrm>
        </p:spPr>
        <p:txBody>
          <a:bodyPr/>
          <a:lstStyle/>
          <a:p>
            <a:r>
              <a:rPr lang="en-US" dirty="0" smtClean="0"/>
              <a:t>The process begins with the recording of a Master Shot which records the entire scene usually in  a long shot </a:t>
            </a:r>
            <a:endParaRPr lang="en-US" dirty="0"/>
          </a:p>
        </p:txBody>
      </p:sp>
      <p:pic>
        <p:nvPicPr>
          <p:cNvPr id="10" name="Content Placeholder 6"/>
          <p:cNvPicPr>
            <a:picLocks noGrp="1" noChangeAspect="1"/>
          </p:cNvPicPr>
          <p:nvPr>
            <p:ph sz="quarter" idx="13"/>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t="873" b="873"/>
          <a:stretch>
            <a:fillRect/>
          </a:stretch>
        </p:blipFill>
        <p:spPr/>
      </p:pic>
    </p:spTree>
    <p:extLst>
      <p:ext uri="{BB962C8B-B14F-4D97-AF65-F5344CB8AC3E}">
        <p14:creationId xmlns:p14="http://schemas.microsoft.com/office/powerpoint/2010/main" val="2818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263640"/>
            <a:ext cx="7772400" cy="594360"/>
          </a:xfrm>
        </p:spPr>
        <p:txBody>
          <a:bodyPr/>
          <a:lstStyle/>
          <a:p>
            <a:pPr algn="l"/>
            <a:r>
              <a:rPr lang="en-US" dirty="0" smtClean="0"/>
              <a:t>The top left is the master shot again, the top right shot is a medium close-up of the actress continuing the dialogue, the bottom left is a reverse shot or cutaway and the bottom right is another cutaway</a:t>
            </a:r>
            <a:endParaRPr lang="en-US" dirty="0"/>
          </a:p>
        </p:txBody>
      </p:sp>
      <p:pic>
        <p:nvPicPr>
          <p:cNvPr id="5" name="Content Placeholder 4"/>
          <p:cNvPicPr>
            <a:picLocks noGrp="1" noChangeAspect="1"/>
          </p:cNvPicPr>
          <p:nvPr>
            <p:ph sz="quarter" idx="13"/>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l="-8140" r="-8140"/>
          <a:stretch>
            <a:fillRect/>
          </a:stretch>
        </p:blipFill>
        <p:spPr/>
      </p:pic>
    </p:spTree>
    <p:extLst>
      <p:ext uri="{BB962C8B-B14F-4D97-AF65-F5344CB8AC3E}">
        <p14:creationId xmlns:p14="http://schemas.microsoft.com/office/powerpoint/2010/main" val="301093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the process of shooting a scene with multiple shots</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For a “single camera” process each shot or set-up will be filmed all the way through</a:t>
            </a:r>
          </a:p>
          <a:p>
            <a:r>
              <a:rPr lang="en-US" dirty="0" smtClean="0"/>
              <a:t>The master shot is set up, lit and framed.  The scene in its entirety is then shot from that angle.  Multiple takes will be recorded of that particular angle</a:t>
            </a:r>
          </a:p>
          <a:p>
            <a:r>
              <a:rPr lang="en-US" dirty="0" smtClean="0"/>
              <a:t>The same for the second angle</a:t>
            </a:r>
          </a:p>
          <a:p>
            <a:r>
              <a:rPr lang="en-US" dirty="0" smtClean="0"/>
              <a:t>The same for the reverse angle—cutaway</a:t>
            </a:r>
          </a:p>
          <a:p>
            <a:r>
              <a:rPr lang="en-US" dirty="0" smtClean="0"/>
              <a:t>Most likely the same for the second cutaway(bottom right)—unless it is primarily recorded to show the exit of that character </a:t>
            </a:r>
          </a:p>
          <a:p>
            <a:r>
              <a:rPr lang="en-US" dirty="0" smtClean="0"/>
              <a:t>When editors have multiple takes of multiple angles that is called coverage</a:t>
            </a:r>
          </a:p>
          <a:p>
            <a:r>
              <a:rPr lang="en-US" dirty="0" smtClean="0"/>
              <a:t>Coverage allows editors to determine which angles and which takes are strongest for the scene.  With coverage they can also change the length and rhythm of each scene and highlight stronger performances. </a:t>
            </a:r>
          </a:p>
          <a:p>
            <a:endParaRPr lang="en-US" dirty="0"/>
          </a:p>
        </p:txBody>
      </p:sp>
    </p:spTree>
    <p:extLst>
      <p:ext uri="{BB962C8B-B14F-4D97-AF65-F5344CB8AC3E}">
        <p14:creationId xmlns:p14="http://schemas.microsoft.com/office/powerpoint/2010/main" val="3026507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performance emphasized by editing</a:t>
            </a:r>
            <a:endParaRPr lang="en-US" dirty="0"/>
          </a:p>
        </p:txBody>
      </p:sp>
      <p:sp>
        <p:nvSpPr>
          <p:cNvPr id="3" name="Content Placeholder 2"/>
          <p:cNvSpPr>
            <a:spLocks noGrp="1"/>
          </p:cNvSpPr>
          <p:nvPr>
            <p:ph idx="1"/>
          </p:nvPr>
        </p:nvSpPr>
        <p:spPr>
          <a:xfrm>
            <a:off x="195335" y="1600200"/>
            <a:ext cx="4033786" cy="4800600"/>
          </a:xfrm>
        </p:spPr>
        <p:txBody>
          <a:bodyPr>
            <a:normAutofit fontScale="92500" lnSpcReduction="10000"/>
          </a:bodyPr>
          <a:lstStyle/>
          <a:p>
            <a:r>
              <a:rPr lang="en-US" dirty="0"/>
              <a:t>Cameron Crowe and editors Joe </a:t>
            </a:r>
            <a:r>
              <a:rPr lang="en-US" dirty="0"/>
              <a:t>Hutshing</a:t>
            </a:r>
            <a:r>
              <a:rPr lang="en-US" dirty="0"/>
              <a:t> and Saar Klein found that newcomer (at the time)  Kate Hudson could transition from one emotion to another with impressive ease.</a:t>
            </a:r>
          </a:p>
          <a:p>
            <a:r>
              <a:rPr lang="en-US" dirty="0"/>
              <a:t>In many scenes including the one linked below, they chose to keep the camera on her for longer than expected to show those emotional transitions in their entirety</a:t>
            </a:r>
            <a:r>
              <a:rPr lang="en-US" dirty="0" smtClean="0"/>
              <a:t>.</a:t>
            </a:r>
          </a:p>
          <a:p>
            <a:r>
              <a:rPr lang="en-US" dirty="0" smtClean="0"/>
              <a:t>Watch the following clip:  </a:t>
            </a:r>
          </a:p>
          <a:p>
            <a:r>
              <a:rPr lang="en-US" dirty="0" smtClean="0">
                <a:hlinkClick r:id="rId2"/>
              </a:rPr>
              <a:t>Almost Famous (2000)</a:t>
            </a:r>
            <a:endParaRPr lang="en-US" dirty="0" smtClean="0"/>
          </a:p>
          <a:p>
            <a:r>
              <a:rPr lang="en-US" dirty="0" smtClean="0"/>
              <a:t>As you can see, coverage can create some movie magic! </a:t>
            </a:r>
            <a:endParaRPr lang="en-US" dirty="0"/>
          </a:p>
          <a:p>
            <a:pPr marL="114300" indent="0">
              <a:buNone/>
            </a:pPr>
            <a:endParaRPr lang="en-US" dirty="0" smtClean="0"/>
          </a:p>
        </p:txBody>
      </p:sp>
      <p:pic>
        <p:nvPicPr>
          <p:cNvPr id="4" name="Picture 3"/>
          <p:cNvPicPr>
            <a:picLocks noChangeAspect="1"/>
          </p:cNvPicPr>
          <p:nvPr/>
        </p:nvPicPr>
        <p:blipFill>
          <a:blip r:embed="rId3"/>
          <a:stretch>
            <a:fillRect/>
          </a:stretch>
        </p:blipFill>
        <p:spPr>
          <a:xfrm>
            <a:off x="5020650" y="1806976"/>
            <a:ext cx="2804952" cy="4593824"/>
          </a:xfrm>
          <a:prstGeom prst="rect">
            <a:avLst/>
          </a:prstGeom>
        </p:spPr>
      </p:pic>
    </p:spTree>
    <p:extLst>
      <p:ext uri="{BB962C8B-B14F-4D97-AF65-F5344CB8AC3E}">
        <p14:creationId xmlns:p14="http://schemas.microsoft.com/office/powerpoint/2010/main" val="37180334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Hollywood Editing </a:t>
            </a:r>
            <a:endParaRPr lang="en-US" dirty="0"/>
          </a:p>
        </p:txBody>
      </p:sp>
      <p:sp>
        <p:nvSpPr>
          <p:cNvPr id="3" name="Content Placeholder 2"/>
          <p:cNvSpPr>
            <a:spLocks noGrp="1"/>
          </p:cNvSpPr>
          <p:nvPr>
            <p:ph idx="1"/>
          </p:nvPr>
        </p:nvSpPr>
        <p:spPr>
          <a:xfrm>
            <a:off x="457200" y="1600200"/>
            <a:ext cx="7620000" cy="4279021"/>
          </a:xfrm>
        </p:spPr>
        <p:txBody>
          <a:bodyPr/>
          <a:lstStyle/>
          <a:p>
            <a:pPr marL="114300" indent="0">
              <a:buNone/>
            </a:pPr>
            <a:endParaRPr lang="en-US" dirty="0" smtClean="0"/>
          </a:p>
        </p:txBody>
      </p:sp>
      <p:pic>
        <p:nvPicPr>
          <p:cNvPr id="4" name="Picture 3"/>
          <p:cNvPicPr>
            <a:picLocks noChangeAspect="1"/>
          </p:cNvPicPr>
          <p:nvPr/>
        </p:nvPicPr>
        <p:blipFill>
          <a:blip r:embed="rId2"/>
          <a:stretch>
            <a:fillRect/>
          </a:stretch>
        </p:blipFill>
        <p:spPr>
          <a:xfrm>
            <a:off x="707033" y="1600200"/>
            <a:ext cx="5761033" cy="3979062"/>
          </a:xfrm>
          <a:prstGeom prst="rect">
            <a:avLst/>
          </a:prstGeom>
        </p:spPr>
      </p:pic>
      <p:sp>
        <p:nvSpPr>
          <p:cNvPr id="5" name="TextBox 4"/>
          <p:cNvSpPr txBox="1"/>
          <p:nvPr/>
        </p:nvSpPr>
        <p:spPr>
          <a:xfrm>
            <a:off x="430177" y="5622175"/>
            <a:ext cx="7124076" cy="1200329"/>
          </a:xfrm>
          <a:prstGeom prst="rect">
            <a:avLst/>
          </a:prstGeom>
          <a:noFill/>
        </p:spPr>
        <p:txBody>
          <a:bodyPr wrap="square" rtlCol="0">
            <a:spAutoFit/>
          </a:bodyPr>
          <a:lstStyle/>
          <a:p>
            <a:r>
              <a:rPr lang="en-US" dirty="0" smtClean="0"/>
              <a:t>Watch clip: </a:t>
            </a:r>
            <a:r>
              <a:rPr lang="en-US" dirty="0" smtClean="0">
                <a:hlinkClick r:id="rId3"/>
              </a:rPr>
              <a:t>Fast Times at Ridgemont High </a:t>
            </a:r>
            <a:endParaRPr lang="en-US" dirty="0" smtClean="0"/>
          </a:p>
          <a:p>
            <a:r>
              <a:rPr lang="en-US" dirty="0" smtClean="0"/>
              <a:t>The distinctive quality of classical Hollywood Editing is that it is meant to go unnoticed. (invisible edits) </a:t>
            </a:r>
          </a:p>
          <a:p>
            <a:endParaRPr lang="en-US" dirty="0"/>
          </a:p>
        </p:txBody>
      </p:sp>
    </p:spTree>
    <p:extLst>
      <p:ext uri="{BB962C8B-B14F-4D97-AF65-F5344CB8AC3E}">
        <p14:creationId xmlns:p14="http://schemas.microsoft.com/office/powerpoint/2010/main" val="1285843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ways continuity editing can be achieved </a:t>
            </a:r>
            <a:endParaRPr lang="en-US" dirty="0"/>
          </a:p>
        </p:txBody>
      </p:sp>
      <p:sp>
        <p:nvSpPr>
          <p:cNvPr id="3" name="Content Placeholder 2"/>
          <p:cNvSpPr>
            <a:spLocks noGrp="1"/>
          </p:cNvSpPr>
          <p:nvPr>
            <p:ph idx="1"/>
          </p:nvPr>
        </p:nvSpPr>
        <p:spPr>
          <a:xfrm>
            <a:off x="457200" y="1809705"/>
            <a:ext cx="7620000" cy="4800600"/>
          </a:xfrm>
        </p:spPr>
        <p:txBody>
          <a:bodyPr/>
          <a:lstStyle/>
          <a:p>
            <a:r>
              <a:rPr lang="en-US" dirty="0" smtClean="0">
                <a:hlinkClick r:id="rId2"/>
              </a:rPr>
              <a:t>Eyeline match</a:t>
            </a:r>
            <a:r>
              <a:rPr lang="en-US" dirty="0" smtClean="0"/>
              <a:t>: a subject looks at something </a:t>
            </a:r>
            <a:r>
              <a:rPr lang="en-US" dirty="0" smtClean="0"/>
              <a:t>offscreen</a:t>
            </a:r>
            <a:r>
              <a:rPr lang="en-US" dirty="0" smtClean="0"/>
              <a:t>, and the next shot shows what is being looked at from what appears to be the point of view of the looking subject </a:t>
            </a:r>
          </a:p>
          <a:p>
            <a:r>
              <a:rPr lang="en-US" dirty="0" smtClean="0">
                <a:hlinkClick r:id="rId3"/>
              </a:rPr>
              <a:t>The 180 degree system: </a:t>
            </a:r>
            <a:r>
              <a:rPr lang="en-US" dirty="0" smtClean="0"/>
              <a:t> shooting subjects from one side of an imaginary line</a:t>
            </a:r>
          </a:p>
          <a:p>
            <a:r>
              <a:rPr lang="en-US" dirty="0" smtClean="0">
                <a:hlinkClick r:id="rId4"/>
              </a:rPr>
              <a:t>Shot reverse shot: </a:t>
            </a:r>
            <a:r>
              <a:rPr lang="en-US" dirty="0" smtClean="0"/>
              <a:t>a shot from over the first person’s shoulder or to the side of it shows the face of the second person—the next shot is behind the other shoulder of the next person or the side of it.  This indicates that two people are speaking to one another </a:t>
            </a:r>
            <a:endParaRPr lang="en-US" dirty="0"/>
          </a:p>
        </p:txBody>
      </p:sp>
    </p:spTree>
    <p:extLst>
      <p:ext uri="{BB962C8B-B14F-4D97-AF65-F5344CB8AC3E}">
        <p14:creationId xmlns:p14="http://schemas.microsoft.com/office/powerpoint/2010/main" val="10681961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3192</TotalTime>
  <Words>2003</Words>
  <Application>Microsoft Macintosh PowerPoint</Application>
  <PresentationFormat>On-screen Show (4:3)</PresentationFormat>
  <Paragraphs>153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Adjacency</vt:lpstr>
      <vt:lpstr>Editing and Sound</vt:lpstr>
      <vt:lpstr>A scene is a section of narrative that gives the impression of continuous action taking place in a continuous time and place </vt:lpstr>
      <vt:lpstr>Link to Introduction to Editing </vt:lpstr>
      <vt:lpstr>Basic Sequence </vt:lpstr>
      <vt:lpstr>The top left is the master shot again, the top right shot is a medium close-up of the actress continuing the dialogue, the bottom left is a reverse shot or cutaway and the bottom right is another cutaway</vt:lpstr>
      <vt:lpstr>What is the process of shooting a scene with multiple shots</vt:lpstr>
      <vt:lpstr>Strong performance emphasized by editing</vt:lpstr>
      <vt:lpstr>Classical Hollywood Editing </vt:lpstr>
      <vt:lpstr>Examples of ways continuity editing can be achieved </vt:lpstr>
      <vt:lpstr>Action and Reaction </vt:lpstr>
      <vt:lpstr>Parallel Editing </vt:lpstr>
      <vt:lpstr>Soviet Montage </vt:lpstr>
      <vt:lpstr>Link to: Psycho, Shower Scene  </vt:lpstr>
      <vt:lpstr>Fast and Slow Cutting </vt:lpstr>
      <vt:lpstr>Different types of Editing Transitions </vt:lpstr>
      <vt:lpstr>Hollywood Montage </vt:lpstr>
      <vt:lpstr>Sound</vt:lpstr>
      <vt:lpstr>Sound on Film </vt:lpstr>
      <vt:lpstr>A photo of a 35 mm film print featuring all four audio formats (or quad track)- from left to right:Sony Dynamic Digital Sound (SDDS) (blue area to the left of the sprocket holes), Dolby Digital (grey area between the sprocket holes labelled with the Dolby Double-D logo in the middle), analog optical sound (the two white lines to the right of the sprocket holes), and the DTS time code (the dashed line to the far right.)—from Wikipedia </vt:lpstr>
      <vt:lpstr>PowerPoint Presentation</vt:lpstr>
      <vt:lpstr>PowerPoint Presentation</vt:lpstr>
      <vt:lpstr>PowerPoint Presentation</vt:lpstr>
      <vt:lpstr>PowerPoint Presentation</vt:lpstr>
      <vt:lpstr>Link to The Most Dangerous Game </vt:lpstr>
      <vt:lpstr>No, is the answer to that question</vt:lpstr>
      <vt:lpstr>PowerPoint Presentation</vt:lpstr>
      <vt:lpstr>(link) Non-Diegetic Sound (the movie score) </vt:lpstr>
      <vt:lpstr>Link to: Leitmotif from Jaws</vt:lpstr>
      <vt:lpstr>Wait, What?  </vt:lpstr>
      <vt:lpstr>Yep, that was diegetic sound y’all!!   Improbable, but still diegetic.  </vt:lpstr>
      <vt:lpstr>Think about how many ways diegetic music can be used in a scene  Link to another diner scene: (some mature content)  </vt:lpstr>
      <vt:lpstr>Offscreen Sound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Editing and Sound</dc:title>
  <dc:creator>Microsoft Office User</dc:creator>
  <cp:lastModifiedBy>Microsoft Office User</cp:lastModifiedBy>
  <cp:revision>24</cp:revision>
  <dcterms:created xsi:type="dcterms:W3CDTF">2014-01-09T00:41:48Z</dcterms:created>
  <dcterms:modified xsi:type="dcterms:W3CDTF">2014-01-11T05:54:44Z</dcterms:modified>
</cp:coreProperties>
</file>