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8" r:id="rId11"/>
    <p:sldId id="264" r:id="rId12"/>
    <p:sldId id="266" r:id="rId13"/>
    <p:sldId id="265"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51" d="100"/>
          <a:sy n="151"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216B02-DC35-DB43-866C-86BB6B513EF6}"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5362060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6B02-DC35-DB43-866C-86BB6B513EF6}"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3134143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6B02-DC35-DB43-866C-86BB6B513EF6}"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225931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216B02-DC35-DB43-866C-86BB6B513EF6}"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2443676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216B02-DC35-DB43-866C-86BB6B513EF6}" type="datetimeFigureOut">
              <a:rPr lang="en-US" smtClean="0"/>
              <a:t>5/5/14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285104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216B02-DC35-DB43-866C-86BB6B513EF6}" type="datetimeFigureOut">
              <a:rPr lang="en-US" smtClean="0"/>
              <a:t>5/5/14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2554978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216B02-DC35-DB43-866C-86BB6B513EF6}" type="datetimeFigureOut">
              <a:rPr lang="en-US" smtClean="0"/>
              <a:t>5/5/14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162137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216B02-DC35-DB43-866C-86BB6B513EF6}" type="datetimeFigureOut">
              <a:rPr lang="en-US" smtClean="0"/>
              <a:t>5/5/14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16200808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216B02-DC35-DB43-866C-86BB6B513EF6}" type="datetimeFigureOut">
              <a:rPr lang="en-US" smtClean="0"/>
              <a:t>5/5/14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338415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16B02-DC35-DB43-866C-86BB6B513EF6}" type="datetimeFigureOut">
              <a:rPr lang="en-US" smtClean="0"/>
              <a:t>5/5/14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3681121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216B02-DC35-DB43-866C-86BB6B513EF6}" type="datetimeFigureOut">
              <a:rPr lang="en-US" smtClean="0"/>
              <a:t>5/5/14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91D491-2403-7545-AB8E-8C5DB103E00D}" type="slidenum">
              <a:rPr lang="en-US" smtClean="0"/>
              <a:t>‹#›</a:t>
            </a:fld>
            <a:endParaRPr lang="en-US"/>
          </a:p>
        </p:txBody>
      </p:sp>
    </p:spTree>
    <p:extLst>
      <p:ext uri="{BB962C8B-B14F-4D97-AF65-F5344CB8AC3E}">
        <p14:creationId xmlns:p14="http://schemas.microsoft.com/office/powerpoint/2010/main" val="324746880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16B02-DC35-DB43-866C-86BB6B513EF6}" type="datetimeFigureOut">
              <a:rPr lang="en-US" smtClean="0"/>
              <a:t>5/5/14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91D491-2403-7545-AB8E-8C5DB103E00D}" type="slidenum">
              <a:rPr lang="en-US" smtClean="0"/>
              <a:t>‹#›</a:t>
            </a:fld>
            <a:endParaRPr lang="en-US"/>
          </a:p>
        </p:txBody>
      </p:sp>
    </p:spTree>
    <p:extLst>
      <p:ext uri="{BB962C8B-B14F-4D97-AF65-F5344CB8AC3E}">
        <p14:creationId xmlns:p14="http://schemas.microsoft.com/office/powerpoint/2010/main" val="13745189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en.wikipedia.org/wiki/D._W._Griffith" TargetMode="External"/><Relationship Id="rId5" Type="http://schemas.openxmlformats.org/officeDocument/2006/relationships/hyperlink" Target="http://en.wikipedia.org/wiki/The_Birth_of_a_Nation" TargetMode="External"/><Relationship Id="rId6" Type="http://schemas.openxmlformats.org/officeDocument/2006/relationships/hyperlink" Target="http://en.wikipedia.org/wiki/Blackface%23cite_note-43" TargetMode="External"/><Relationship Id="rId7" Type="http://schemas.openxmlformats.org/officeDocument/2006/relationships/hyperlink" Target="http://en.wikipedia.org/wiki/Blackface%23cite_note-44" TargetMode="External"/><Relationship Id="rId8" Type="http://schemas.openxmlformats.org/officeDocument/2006/relationships/hyperlink" Target="http://en.wikipedia.org/wiki/Blackface%23cite_note-45" TargetMode="External"/><Relationship Id="rId9" Type="http://schemas.openxmlformats.org/officeDocument/2006/relationships/hyperlink" Target="http://en.wikipedia.org/wiki/Blackface%23cite_note-46" TargetMode="External"/><Relationship Id="rId1" Type="http://schemas.openxmlformats.org/officeDocument/2006/relationships/slideLayout" Target="../slideLayouts/slideLayout9.xml"/><Relationship Id="rId2" Type="http://schemas.openxmlformats.org/officeDocument/2006/relationships/hyperlink" Target="https://www.youtube.com/watch?v=LSBLcKa85rk"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www.theguardian.com/world/2013/aug/30/dunkin-donuts-racist-thai-advert-blackface" TargetMode="External"/><Relationship Id="rId4" Type="http://schemas.openxmlformats.org/officeDocument/2006/relationships/hyperlink" Target="http://www.theguardian.com/profile/david-dennis" TargetMode="External"/><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CONTEXTS </a:t>
            </a:r>
            <a:endParaRPr lang="en-US" dirty="0"/>
          </a:p>
        </p:txBody>
      </p:sp>
      <p:sp>
        <p:nvSpPr>
          <p:cNvPr id="3" name="Subtitle 2"/>
          <p:cNvSpPr>
            <a:spLocks noGrp="1"/>
          </p:cNvSpPr>
          <p:nvPr>
            <p:ph type="subTitle" idx="1"/>
          </p:nvPr>
        </p:nvSpPr>
        <p:spPr/>
        <p:txBody>
          <a:bodyPr/>
          <a:lstStyle/>
          <a:p>
            <a:r>
              <a:rPr lang="en-US" dirty="0" smtClean="0"/>
              <a:t>ORANGE IS THE NEW BLACK </a:t>
            </a:r>
          </a:p>
          <a:p>
            <a:r>
              <a:rPr lang="en-US" dirty="0" smtClean="0"/>
              <a:t>LA JETEE </a:t>
            </a:r>
            <a:endParaRPr lang="en-US" dirty="0"/>
          </a:p>
        </p:txBody>
      </p:sp>
    </p:spTree>
    <p:extLst>
      <p:ext uri="{BB962C8B-B14F-4D97-AF65-F5344CB8AC3E}">
        <p14:creationId xmlns:p14="http://schemas.microsoft.com/office/powerpoint/2010/main" val="19660072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hlinkClick r:id="rId2"/>
          </p:cNvPr>
          <p:cNvPicPr>
            <a:picLocks noGrp="1" noChangeAspect="1"/>
          </p:cNvPicPr>
          <p:nvPr>
            <p:ph type="pic" idx="1"/>
          </p:nvPr>
        </p:nvPicPr>
        <p:blipFill>
          <a:blip r:embed="rId3"/>
          <a:srcRect/>
          <a:stretch>
            <a:fillRect/>
          </a:stretch>
        </p:blipFill>
        <p:spPr/>
      </p:pic>
      <p:sp>
        <p:nvSpPr>
          <p:cNvPr id="6" name="Text Placeholder 5"/>
          <p:cNvSpPr>
            <a:spLocks noGrp="1"/>
          </p:cNvSpPr>
          <p:nvPr>
            <p:ph type="body" sz="half" idx="2"/>
          </p:nvPr>
        </p:nvSpPr>
        <p:spPr>
          <a:xfrm>
            <a:off x="1792288" y="4727575"/>
            <a:ext cx="5486400" cy="1444625"/>
          </a:xfrm>
        </p:spPr>
        <p:txBody>
          <a:bodyPr>
            <a:normAutofit fontScale="92500" lnSpcReduction="20000"/>
          </a:bodyPr>
          <a:lstStyle/>
          <a:p>
            <a:r>
              <a:rPr lang="en-US" dirty="0" smtClean="0">
                <a:hlinkClick r:id="rId4" tooltip="D. W. Griffith"/>
              </a:rPr>
              <a:t>D. W. Griffith</a:t>
            </a:r>
            <a:r>
              <a:rPr lang="en-US" dirty="0" smtClean="0"/>
              <a:t>'s </a:t>
            </a:r>
            <a:r>
              <a:rPr lang="en-US" i="1" dirty="0" smtClean="0">
                <a:hlinkClick r:id="rId5" tooltip="The Birth of a Nation"/>
              </a:rPr>
              <a:t>The Birth of a Nation</a:t>
            </a:r>
            <a:r>
              <a:rPr lang="en-US" dirty="0" smtClean="0"/>
              <a:t> (1915) used whites in blackface to represent all of its major black characters,</a:t>
            </a:r>
            <a:r>
              <a:rPr lang="en-US" baseline="30000" dirty="0" smtClean="0">
                <a:hlinkClick r:id="rId6"/>
              </a:rPr>
              <a:t>[43]</a:t>
            </a:r>
            <a:r>
              <a:rPr lang="en-US" dirty="0" smtClean="0"/>
              <a:t> but reaction against the film's racism largely put an end to this practice in dramatic film roles. Thereafter, whites in blackface would appear almost exclusively in broad comedies or "ventriloquizing" blackness </a:t>
            </a:r>
            <a:r>
              <a:rPr lang="en-US" baseline="30000" dirty="0" smtClean="0">
                <a:hlinkClick r:id="rId7"/>
              </a:rPr>
              <a:t>[44]</a:t>
            </a:r>
            <a:r>
              <a:rPr lang="en-US" dirty="0" smtClean="0"/>
              <a:t> in the context of a vaudeville or minstrel performance within a film.</a:t>
            </a:r>
            <a:r>
              <a:rPr lang="en-US" baseline="30000" dirty="0" smtClean="0">
                <a:hlinkClick r:id="rId8"/>
              </a:rPr>
              <a:t>[45]</a:t>
            </a:r>
            <a:r>
              <a:rPr lang="en-US" dirty="0" smtClean="0"/>
              <a:t> This stands in contrast to made-up whites routinely playing Native Americans, Asians, Arabs, and so forth, for several more decades.</a:t>
            </a:r>
            <a:r>
              <a:rPr lang="en-US" baseline="30000" dirty="0" smtClean="0">
                <a:hlinkClick r:id="rId9"/>
              </a:rPr>
              <a:t>[46]</a:t>
            </a:r>
            <a:endParaRPr lang="en-US" dirty="0"/>
          </a:p>
        </p:txBody>
      </p:sp>
    </p:spTree>
    <p:extLst>
      <p:ext uri="{BB962C8B-B14F-4D97-AF65-F5344CB8AC3E}">
        <p14:creationId xmlns:p14="http://schemas.microsoft.com/office/powerpoint/2010/main" val="30017118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 Jetee 1962</a:t>
            </a:r>
            <a:endParaRPr lang="en-US" dirty="0"/>
          </a:p>
        </p:txBody>
      </p:sp>
      <p:sp>
        <p:nvSpPr>
          <p:cNvPr id="3" name="Content Placeholder 2"/>
          <p:cNvSpPr>
            <a:spLocks noGrp="1"/>
          </p:cNvSpPr>
          <p:nvPr>
            <p:ph idx="1"/>
          </p:nvPr>
        </p:nvSpPr>
        <p:spPr>
          <a:xfrm>
            <a:off x="0" y="1600200"/>
            <a:ext cx="4114800" cy="4525963"/>
          </a:xfrm>
        </p:spPr>
        <p:txBody>
          <a:bodyPr>
            <a:normAutofit fontScale="77500" lnSpcReduction="20000"/>
          </a:bodyPr>
          <a:lstStyle/>
          <a:p>
            <a:r>
              <a:rPr lang="en-US" dirty="0" smtClean="0"/>
              <a:t>1962 France</a:t>
            </a:r>
          </a:p>
          <a:p>
            <a:r>
              <a:rPr lang="en-US" dirty="0" smtClean="0"/>
              <a:t>People had recent memories of WWI and WWII</a:t>
            </a:r>
          </a:p>
          <a:p>
            <a:r>
              <a:rPr lang="en-US" dirty="0" smtClean="0"/>
              <a:t>Beginning of the Cold War </a:t>
            </a:r>
          </a:p>
          <a:p>
            <a:r>
              <a:rPr lang="en-US" dirty="0" smtClean="0"/>
              <a:t>Threat of Nuclear War</a:t>
            </a:r>
          </a:p>
          <a:p>
            <a:r>
              <a:rPr lang="en-US" dirty="0" smtClean="0"/>
              <a:t>The mental image of WWIII</a:t>
            </a:r>
          </a:p>
          <a:p>
            <a:r>
              <a:rPr lang="en-US" dirty="0" smtClean="0"/>
              <a:t>Imagining a perfect (innocent world) where things are “real”</a:t>
            </a:r>
          </a:p>
          <a:p>
            <a:r>
              <a:rPr lang="en-US" dirty="0" smtClean="0"/>
              <a:t>Draws attention to a world is not real</a:t>
            </a:r>
          </a:p>
        </p:txBody>
      </p:sp>
      <p:pic>
        <p:nvPicPr>
          <p:cNvPr id="4" name="Picture 3"/>
          <p:cNvPicPr>
            <a:picLocks noChangeAspect="1"/>
          </p:cNvPicPr>
          <p:nvPr/>
        </p:nvPicPr>
        <p:blipFill>
          <a:blip r:embed="rId2"/>
          <a:stretch>
            <a:fillRect/>
          </a:stretch>
        </p:blipFill>
        <p:spPr>
          <a:xfrm>
            <a:off x="4105725" y="1600201"/>
            <a:ext cx="5038275" cy="3067050"/>
          </a:xfrm>
          <a:prstGeom prst="rect">
            <a:avLst/>
          </a:prstGeom>
        </p:spPr>
      </p:pic>
    </p:spTree>
    <p:extLst>
      <p:ext uri="{BB962C8B-B14F-4D97-AF65-F5344CB8AC3E}">
        <p14:creationId xmlns:p14="http://schemas.microsoft.com/office/powerpoint/2010/main" val="120781224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your generation view war? </a:t>
            </a:r>
            <a:endParaRPr lang="en-US" dirty="0"/>
          </a:p>
        </p:txBody>
      </p:sp>
      <p:sp>
        <p:nvSpPr>
          <p:cNvPr id="3" name="Content Placeholder 2"/>
          <p:cNvSpPr>
            <a:spLocks noGrp="1"/>
          </p:cNvSpPr>
          <p:nvPr>
            <p:ph idx="1"/>
          </p:nvPr>
        </p:nvSpPr>
        <p:spPr>
          <a:xfrm>
            <a:off x="203200" y="1600200"/>
            <a:ext cx="4225925" cy="4525963"/>
          </a:xfrm>
        </p:spPr>
        <p:txBody>
          <a:bodyPr>
            <a:normAutofit fontScale="70000" lnSpcReduction="20000"/>
          </a:bodyPr>
          <a:lstStyle/>
          <a:p>
            <a:r>
              <a:rPr lang="en-US" dirty="0" smtClean="0"/>
              <a:t>Do you ever think about WWIII</a:t>
            </a:r>
          </a:p>
          <a:p>
            <a:r>
              <a:rPr lang="en-US" dirty="0" smtClean="0"/>
              <a:t>Why or why not?</a:t>
            </a:r>
          </a:p>
          <a:p>
            <a:r>
              <a:rPr lang="en-US" dirty="0" smtClean="0"/>
              <a:t>Suicide rates of veterans from the most recent wars is twice that of the normal population</a:t>
            </a:r>
          </a:p>
          <a:p>
            <a:r>
              <a:rPr lang="en-US" dirty="0" smtClean="0"/>
              <a:t>Afghanistan War 13 years old </a:t>
            </a:r>
          </a:p>
          <a:p>
            <a:r>
              <a:rPr lang="en-US" dirty="0" smtClean="0"/>
              <a:t>Iraq War 2003-2011</a:t>
            </a:r>
          </a:p>
          <a:p>
            <a:r>
              <a:rPr lang="en-US" dirty="0" smtClean="0"/>
              <a:t>How often do you think about these wars?</a:t>
            </a:r>
          </a:p>
          <a:p>
            <a:r>
              <a:rPr lang="en-US" dirty="0" smtClean="0"/>
              <a:t>Do you think these wars have influenced filmmaking? (popular films or indies)</a:t>
            </a:r>
          </a:p>
          <a:p>
            <a:endParaRPr lang="en-US" dirty="0"/>
          </a:p>
        </p:txBody>
      </p:sp>
      <p:pic>
        <p:nvPicPr>
          <p:cNvPr id="4" name="Picture 3"/>
          <p:cNvPicPr>
            <a:picLocks noChangeAspect="1"/>
          </p:cNvPicPr>
          <p:nvPr/>
        </p:nvPicPr>
        <p:blipFill>
          <a:blip r:embed="rId2"/>
          <a:stretch>
            <a:fillRect/>
          </a:stretch>
        </p:blipFill>
        <p:spPr>
          <a:xfrm>
            <a:off x="4810125" y="2108200"/>
            <a:ext cx="4095749" cy="2733252"/>
          </a:xfrm>
          <a:prstGeom prst="rect">
            <a:avLst/>
          </a:prstGeom>
        </p:spPr>
      </p:pic>
    </p:spTree>
    <p:extLst>
      <p:ext uri="{BB962C8B-B14F-4D97-AF65-F5344CB8AC3E}">
        <p14:creationId xmlns:p14="http://schemas.microsoft.com/office/powerpoint/2010/main" val="35915443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Dystopia—Post Apocalyptic </a:t>
            </a:r>
            <a:endParaRPr lang="en-US" dirty="0"/>
          </a:p>
        </p:txBody>
      </p:sp>
      <p:sp>
        <p:nvSpPr>
          <p:cNvPr id="3" name="Content Placeholder 2"/>
          <p:cNvSpPr>
            <a:spLocks noGrp="1"/>
          </p:cNvSpPr>
          <p:nvPr>
            <p:ph idx="1"/>
          </p:nvPr>
        </p:nvSpPr>
        <p:spPr>
          <a:xfrm>
            <a:off x="73731" y="1981200"/>
            <a:ext cx="4035425" cy="4525963"/>
          </a:xfrm>
        </p:spPr>
        <p:txBody>
          <a:bodyPr/>
          <a:lstStyle/>
          <a:p>
            <a:r>
              <a:rPr lang="en-US" dirty="0" smtClean="0"/>
              <a:t>What films fit into this category?</a:t>
            </a:r>
          </a:p>
          <a:p>
            <a:r>
              <a:rPr lang="en-US" dirty="0" smtClean="0"/>
              <a:t>How do you think they fit into historical context?</a:t>
            </a:r>
          </a:p>
          <a:p>
            <a:r>
              <a:rPr lang="en-US" dirty="0" smtClean="0"/>
              <a:t>How do you think they are viewed?</a:t>
            </a:r>
            <a:endParaRPr lang="en-US" dirty="0"/>
          </a:p>
        </p:txBody>
      </p:sp>
      <p:pic>
        <p:nvPicPr>
          <p:cNvPr id="4" name="Picture 3"/>
          <p:cNvPicPr>
            <a:picLocks noChangeAspect="1"/>
          </p:cNvPicPr>
          <p:nvPr/>
        </p:nvPicPr>
        <p:blipFill>
          <a:blip r:embed="rId2"/>
          <a:stretch>
            <a:fillRect/>
          </a:stretch>
        </p:blipFill>
        <p:spPr>
          <a:xfrm>
            <a:off x="4109156" y="1981200"/>
            <a:ext cx="5034844" cy="2832100"/>
          </a:xfrm>
          <a:prstGeom prst="rect">
            <a:avLst/>
          </a:prstGeom>
        </p:spPr>
      </p:pic>
    </p:spTree>
    <p:extLst>
      <p:ext uri="{BB962C8B-B14F-4D97-AF65-F5344CB8AC3E}">
        <p14:creationId xmlns:p14="http://schemas.microsoft.com/office/powerpoint/2010/main" val="31737736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Artistic Conventions </a:t>
            </a:r>
            <a:endParaRPr lang="en-US" dirty="0"/>
          </a:p>
        </p:txBody>
      </p:sp>
      <p:sp>
        <p:nvSpPr>
          <p:cNvPr id="3" name="Content Placeholder 2"/>
          <p:cNvSpPr>
            <a:spLocks noGrp="1"/>
          </p:cNvSpPr>
          <p:nvPr>
            <p:ph idx="1"/>
          </p:nvPr>
        </p:nvSpPr>
        <p:spPr/>
        <p:txBody>
          <a:bodyPr/>
          <a:lstStyle/>
          <a:p>
            <a:r>
              <a:rPr lang="en-US" dirty="0" smtClean="0"/>
              <a:t>A man will show no pain while taking the most ferocious beating, but will wince when a woman tries to clean his wounds</a:t>
            </a:r>
          </a:p>
          <a:p>
            <a:r>
              <a:rPr lang="en-US" dirty="0" smtClean="0"/>
              <a:t>If staying in a haunted house, women should investigate any strange noises alone while wearing their most revealing underwear  </a:t>
            </a:r>
            <a:endParaRPr lang="en-US" dirty="0"/>
          </a:p>
        </p:txBody>
      </p:sp>
    </p:spTree>
    <p:extLst>
      <p:ext uri="{BB962C8B-B14F-4D97-AF65-F5344CB8AC3E}">
        <p14:creationId xmlns:p14="http://schemas.microsoft.com/office/powerpoint/2010/main" val="97216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Artistic Conventions </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Filmic conventions are representations or techniques that both audiences and filmmakers have grown to accept as natural or typical in certain contexts</a:t>
            </a:r>
          </a:p>
          <a:p>
            <a:r>
              <a:rPr lang="en-US" dirty="0" smtClean="0"/>
              <a:t>Filmmakers may follow conventional practices or reject them, as in many Westerns made since the 1950’s</a:t>
            </a:r>
          </a:p>
          <a:p>
            <a:r>
              <a:rPr lang="en-US" dirty="0" smtClean="0"/>
              <a:t>Film conventions may fall out of favor, and unconventional representations or techniques may catch on and become more conventional</a:t>
            </a:r>
          </a:p>
          <a:p>
            <a:r>
              <a:rPr lang="en-US" dirty="0" smtClean="0"/>
              <a:t>Filmmaking conventions do not have inevitable and fixed meanings; usage, which varies over time, establishes their meaning</a:t>
            </a:r>
            <a:endParaRPr lang="en-US" dirty="0"/>
          </a:p>
        </p:txBody>
      </p:sp>
    </p:spTree>
    <p:extLst>
      <p:ext uri="{BB962C8B-B14F-4D97-AF65-F5344CB8AC3E}">
        <p14:creationId xmlns:p14="http://schemas.microsoft.com/office/powerpoint/2010/main" val="68206702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Financial Constraints</a:t>
            </a:r>
            <a:endParaRPr lang="en-US" dirty="0"/>
          </a:p>
        </p:txBody>
      </p:sp>
      <p:sp>
        <p:nvSpPr>
          <p:cNvPr id="3" name="Content Placeholder 2"/>
          <p:cNvSpPr>
            <a:spLocks noGrp="1"/>
          </p:cNvSpPr>
          <p:nvPr>
            <p:ph idx="1"/>
          </p:nvPr>
        </p:nvSpPr>
        <p:spPr/>
        <p:txBody>
          <a:bodyPr/>
          <a:lstStyle/>
          <a:p>
            <a:r>
              <a:rPr lang="en-US" dirty="0" smtClean="0"/>
              <a:t>More money leads to more control by market forces</a:t>
            </a:r>
          </a:p>
          <a:p>
            <a:r>
              <a:rPr lang="en-US" dirty="0" smtClean="0"/>
              <a:t>Less money means limitations on production and post </a:t>
            </a:r>
            <a:endParaRPr lang="en-US" dirty="0"/>
          </a:p>
        </p:txBody>
      </p:sp>
    </p:spTree>
    <p:extLst>
      <p:ext uri="{BB962C8B-B14F-4D97-AF65-F5344CB8AC3E}">
        <p14:creationId xmlns:p14="http://schemas.microsoft.com/office/powerpoint/2010/main" val="367696477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Filmmaking Technology</a:t>
            </a:r>
            <a:endParaRPr lang="en-US" dirty="0"/>
          </a:p>
        </p:txBody>
      </p:sp>
      <p:sp>
        <p:nvSpPr>
          <p:cNvPr id="3" name="Content Placeholder 2"/>
          <p:cNvSpPr>
            <a:spLocks noGrp="1"/>
          </p:cNvSpPr>
          <p:nvPr>
            <p:ph idx="1"/>
          </p:nvPr>
        </p:nvSpPr>
        <p:spPr/>
        <p:txBody>
          <a:bodyPr/>
          <a:lstStyle/>
          <a:p>
            <a:r>
              <a:rPr lang="en-US" dirty="0" smtClean="0"/>
              <a:t>3-D</a:t>
            </a:r>
          </a:p>
          <a:p>
            <a:r>
              <a:rPr lang="en-US" dirty="0" smtClean="0"/>
              <a:t>Digital Filmmaking</a:t>
            </a:r>
          </a:p>
          <a:p>
            <a:endParaRPr lang="en-US" dirty="0"/>
          </a:p>
        </p:txBody>
      </p:sp>
    </p:spTree>
    <p:extLst>
      <p:ext uri="{BB962C8B-B14F-4D97-AF65-F5344CB8AC3E}">
        <p14:creationId xmlns:p14="http://schemas.microsoft.com/office/powerpoint/2010/main" val="32232864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Version of Film Seen </a:t>
            </a:r>
            <a:endParaRPr lang="en-US" dirty="0"/>
          </a:p>
        </p:txBody>
      </p:sp>
      <p:sp>
        <p:nvSpPr>
          <p:cNvPr id="3" name="Content Placeholder 2"/>
          <p:cNvSpPr>
            <a:spLocks noGrp="1"/>
          </p:cNvSpPr>
          <p:nvPr>
            <p:ph idx="1"/>
          </p:nvPr>
        </p:nvSpPr>
        <p:spPr/>
        <p:txBody>
          <a:bodyPr/>
          <a:lstStyle/>
          <a:p>
            <a:r>
              <a:rPr lang="en-US" dirty="0" smtClean="0"/>
              <a:t>Movie Screen</a:t>
            </a:r>
          </a:p>
          <a:p>
            <a:r>
              <a:rPr lang="en-US" dirty="0" smtClean="0"/>
              <a:t>Digital Projection in Theater</a:t>
            </a:r>
          </a:p>
          <a:p>
            <a:r>
              <a:rPr lang="en-US" dirty="0" smtClean="0"/>
              <a:t>High Definition Monitor</a:t>
            </a:r>
          </a:p>
          <a:p>
            <a:r>
              <a:rPr lang="en-US" dirty="0" smtClean="0"/>
              <a:t>Computer </a:t>
            </a:r>
          </a:p>
          <a:p>
            <a:r>
              <a:rPr lang="en-US" dirty="0" smtClean="0"/>
              <a:t>Phone </a:t>
            </a:r>
            <a:endParaRPr lang="en-US" dirty="0"/>
          </a:p>
        </p:txBody>
      </p:sp>
    </p:spTree>
    <p:extLst>
      <p:ext uri="{BB962C8B-B14F-4D97-AF65-F5344CB8AC3E}">
        <p14:creationId xmlns:p14="http://schemas.microsoft.com/office/powerpoint/2010/main" val="291943323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Contexts of Orange is the New Black </a:t>
            </a:r>
            <a:endParaRPr lang="en-US" dirty="0"/>
          </a:p>
        </p:txBody>
      </p:sp>
      <p:sp>
        <p:nvSpPr>
          <p:cNvPr id="3" name="Content Placeholder 2"/>
          <p:cNvSpPr>
            <a:spLocks noGrp="1"/>
          </p:cNvSpPr>
          <p:nvPr>
            <p:ph idx="1"/>
          </p:nvPr>
        </p:nvSpPr>
        <p:spPr/>
        <p:txBody>
          <a:bodyPr/>
          <a:lstStyle/>
          <a:p>
            <a:r>
              <a:rPr lang="en-US" dirty="0" smtClean="0"/>
              <a:t>Netflix</a:t>
            </a:r>
          </a:p>
          <a:p>
            <a:r>
              <a:rPr lang="en-US" dirty="0" smtClean="0"/>
              <a:t>Binge watching</a:t>
            </a:r>
          </a:p>
          <a:p>
            <a:r>
              <a:rPr lang="en-US" dirty="0" smtClean="0"/>
              <a:t>Differing experience </a:t>
            </a:r>
            <a:endParaRPr lang="en-US" dirty="0"/>
          </a:p>
        </p:txBody>
      </p:sp>
    </p:spTree>
    <p:extLst>
      <p:ext uri="{BB962C8B-B14F-4D97-AF65-F5344CB8AC3E}">
        <p14:creationId xmlns:p14="http://schemas.microsoft.com/office/powerpoint/2010/main" val="140313427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is the New Black </a:t>
            </a:r>
            <a:endParaRPr lang="en-US" dirty="0"/>
          </a:p>
        </p:txBody>
      </p:sp>
      <p:sp>
        <p:nvSpPr>
          <p:cNvPr id="3" name="Content Placeholder 2"/>
          <p:cNvSpPr>
            <a:spLocks noGrp="1"/>
          </p:cNvSpPr>
          <p:nvPr>
            <p:ph idx="1"/>
          </p:nvPr>
        </p:nvSpPr>
        <p:spPr>
          <a:xfrm>
            <a:off x="914400" y="5592533"/>
            <a:ext cx="8229600" cy="4525963"/>
          </a:xfrm>
        </p:spPr>
        <p:txBody>
          <a:bodyPr/>
          <a:lstStyle/>
          <a:p>
            <a:r>
              <a:rPr lang="en-US" dirty="0" smtClean="0"/>
              <a:t>How does it fit into historical context?</a:t>
            </a:r>
          </a:p>
          <a:p>
            <a:r>
              <a:rPr lang="en-US" dirty="0" smtClean="0"/>
              <a:t>What does it say about our time?  </a:t>
            </a:r>
            <a:endParaRPr lang="en-US" dirty="0"/>
          </a:p>
        </p:txBody>
      </p:sp>
      <p:pic>
        <p:nvPicPr>
          <p:cNvPr id="4" name="Picture 3"/>
          <p:cNvPicPr>
            <a:picLocks noChangeAspect="1"/>
          </p:cNvPicPr>
          <p:nvPr/>
        </p:nvPicPr>
        <p:blipFill>
          <a:blip r:embed="rId2"/>
          <a:stretch>
            <a:fillRect/>
          </a:stretch>
        </p:blipFill>
        <p:spPr>
          <a:xfrm>
            <a:off x="1539874" y="1227138"/>
            <a:ext cx="5794375" cy="4289195"/>
          </a:xfrm>
          <a:prstGeom prst="rect">
            <a:avLst/>
          </a:prstGeom>
        </p:spPr>
      </p:pic>
    </p:spTree>
    <p:extLst>
      <p:ext uri="{BB962C8B-B14F-4D97-AF65-F5344CB8AC3E}">
        <p14:creationId xmlns:p14="http://schemas.microsoft.com/office/powerpoint/2010/main" val="9960457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CONTEXTLESS?</a:t>
            </a:r>
            <a:endParaRPr lang="en-US" dirty="0"/>
          </a:p>
        </p:txBody>
      </p:sp>
      <p:pic>
        <p:nvPicPr>
          <p:cNvPr id="4" name="Content Placeholder 3"/>
          <p:cNvPicPr>
            <a:picLocks noGrp="1" noChangeAspect="1"/>
          </p:cNvPicPr>
          <p:nvPr>
            <p:ph idx="1"/>
          </p:nvPr>
        </p:nvPicPr>
        <p:blipFill>
          <a:blip r:embed="rId2"/>
          <a:srcRect l="-17375" r="-17375"/>
          <a:stretch>
            <a:fillRect/>
          </a:stretch>
        </p:blipFill>
        <p:spPr>
          <a:xfrm>
            <a:off x="1221678" y="1417638"/>
            <a:ext cx="6686550" cy="3677345"/>
          </a:xfrm>
        </p:spPr>
      </p:pic>
      <p:sp>
        <p:nvSpPr>
          <p:cNvPr id="5" name="TextBox 4"/>
          <p:cNvSpPr txBox="1"/>
          <p:nvPr/>
        </p:nvSpPr>
        <p:spPr>
          <a:xfrm>
            <a:off x="138482" y="5258428"/>
            <a:ext cx="8751919" cy="1754327"/>
          </a:xfrm>
          <a:prstGeom prst="rect">
            <a:avLst/>
          </a:prstGeom>
          <a:noFill/>
        </p:spPr>
        <p:txBody>
          <a:bodyPr wrap="square" rtlCol="0">
            <a:spAutoFit/>
          </a:bodyPr>
          <a:lstStyle/>
          <a:p>
            <a:r>
              <a:rPr lang="en-US" dirty="0" smtClean="0"/>
              <a:t>Here's something I shouldn't have to be saying in 2013:</a:t>
            </a:r>
          </a:p>
          <a:p>
            <a:r>
              <a:rPr lang="en-US" dirty="0" smtClean="0"/>
              <a:t> it's </a:t>
            </a:r>
            <a:r>
              <a:rPr lang="en-US" dirty="0" smtClean="0">
                <a:hlinkClick r:id="rId3"/>
              </a:rPr>
              <a:t>wrong to wear blackface</a:t>
            </a:r>
            <a:r>
              <a:rPr lang="en-US" dirty="0" smtClean="0"/>
              <a:t>. Blackface represents a time when white Americans </a:t>
            </a:r>
          </a:p>
          <a:p>
            <a:r>
              <a:rPr lang="en-US" dirty="0" smtClean="0"/>
              <a:t>would put dark paint on their faces and act out incredibly racist and offensive</a:t>
            </a:r>
          </a:p>
          <a:p>
            <a:r>
              <a:rPr lang="en-US" dirty="0" smtClean="0"/>
              <a:t> stereotypes about African Americans. The symbolism of blackface is incendiary, insensitive and racist. This is a fact. This is not up for debate.   --</a:t>
            </a:r>
            <a:r>
              <a:rPr lang="sv-SE" smtClean="0">
                <a:hlinkClick r:id="rId4"/>
              </a:rPr>
              <a:t>David Dennis</a:t>
            </a:r>
            <a:r>
              <a:rPr lang="sv-SE" smtClean="0"/>
              <a:t> </a:t>
            </a:r>
          </a:p>
          <a:p>
            <a:endParaRPr lang="en-US" dirty="0"/>
          </a:p>
        </p:txBody>
      </p:sp>
    </p:spTree>
    <p:extLst>
      <p:ext uri="{BB962C8B-B14F-4D97-AF65-F5344CB8AC3E}">
        <p14:creationId xmlns:p14="http://schemas.microsoft.com/office/powerpoint/2010/main" val="171589420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5828</TotalTime>
  <Words>543</Words>
  <Application>Microsoft Macintosh PowerPoint</Application>
  <PresentationFormat>On-screen Show (4:3)</PresentationFormat>
  <Paragraphs>56</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CONTEXTS </vt:lpstr>
      <vt:lpstr>Artistic Conventions </vt:lpstr>
      <vt:lpstr>Artistic Conventions </vt:lpstr>
      <vt:lpstr>Financial Constraints</vt:lpstr>
      <vt:lpstr>Filmmaking Technology</vt:lpstr>
      <vt:lpstr>Version of Film Seen </vt:lpstr>
      <vt:lpstr>Contexts of Orange is the New Black </vt:lpstr>
      <vt:lpstr>Orange is the New Black </vt:lpstr>
      <vt:lpstr>CONTEXTLESS?</vt:lpstr>
      <vt:lpstr>PowerPoint Presentation</vt:lpstr>
      <vt:lpstr>La Jetee 1962</vt:lpstr>
      <vt:lpstr>How does your generation view war? </vt:lpstr>
      <vt:lpstr>Dystopia—Post Apocalyptic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CONTEXTS </dc:title>
  <dc:creator>Microsoft Office User</dc:creator>
  <cp:lastModifiedBy>Microsoft Office User</cp:lastModifiedBy>
  <cp:revision>7</cp:revision>
  <dcterms:created xsi:type="dcterms:W3CDTF">2014-04-22T19:29:11Z</dcterms:created>
  <dcterms:modified xsi:type="dcterms:W3CDTF">2014-05-06T21:02:17Z</dcterms:modified>
</cp:coreProperties>
</file>