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</p:sldMasterIdLst>
  <p:sldIdLst>
    <p:sldId id="256" r:id="rId3"/>
    <p:sldId id="257" r:id="rId4"/>
    <p:sldId id="258" r:id="rId5"/>
    <p:sldId id="259" r:id="rId6"/>
    <p:sldId id="278" r:id="rId7"/>
    <p:sldId id="260" r:id="rId8"/>
    <p:sldId id="262" r:id="rId9"/>
    <p:sldId id="263" r:id="rId10"/>
    <p:sldId id="264" r:id="rId11"/>
    <p:sldId id="265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80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C3A25FC-4108-194C-95FC-B3D9D27972D8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B10E1F9-8119-8F44-B44B-81A4C43B65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EG66-Lro7U" TargetMode="External"/><Relationship Id="rId4" Type="http://schemas.openxmlformats.org/officeDocument/2006/relationships/hyperlink" Target="http://www.youtube.com/watch?v=ZyFq-8noV_o" TargetMode="External"/><Relationship Id="rId5" Type="http://schemas.openxmlformats.org/officeDocument/2006/relationships/hyperlink" Target="http://www.youtube.com/watch?v=NyxW1SxFqzk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7QXEK64ba08" TargetMode="External"/><Relationship Id="rId4" Type="http://schemas.openxmlformats.org/officeDocument/2006/relationships/hyperlink" Target="http://www.youtube.com/watch?v=E81T4FUIz-I" TargetMode="External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youtube.com/watch?v=X59SmjMlFJ4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JUztKf6Zuo" TargetMode="External"/><Relationship Id="rId4" Type="http://schemas.openxmlformats.org/officeDocument/2006/relationships/hyperlink" Target="http://www.youtube.com/watch?v=1KUVwKp6MDI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www.youtube.com/watch?v=SD_kjpGzAIw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youtube.com/watch?v=jmEqBdde5H0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hyperlink" Target="http://www.nytimes.com/video/movies/100000002322046/anatomy-of-a-scene-fruitvale-station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ony_Pictures_Classics" TargetMode="External"/><Relationship Id="rId4" Type="http://schemas.openxmlformats.org/officeDocument/2006/relationships/hyperlink" Target="https://en.wikipedia.org/wiki/Fox_Searchlight_Pictures" TargetMode="External"/><Relationship Id="rId5" Type="http://schemas.openxmlformats.org/officeDocument/2006/relationships/hyperlink" Target="https://en.wikipedia.org/wiki/Paramount_Vantage" TargetMode="External"/><Relationship Id="rId6" Type="http://schemas.openxmlformats.org/officeDocument/2006/relationships/hyperlink" Target="https://en.wikipedia.org/wiki/Focus_Features" TargetMode="External"/><Relationship Id="rId7" Type="http://schemas.openxmlformats.org/officeDocument/2006/relationships/hyperlink" Target="https://en.wikipedia.org/wiki/Warner_Independent_Pictures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3" Type="http://schemas.openxmlformats.org/officeDocument/2006/relationships/hyperlink" Target="http://trulyfreefilm.hopeforfilm.com/2013/08/ask-not-what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Relationship Id="rId3" Type="http://schemas.openxmlformats.org/officeDocument/2006/relationships/hyperlink" Target="http://www.youtube.com/watch?v=tlQIu5QocJo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Types of Films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From Classical Hollywood Cinema to Experimental Films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40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7913" b="-2791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0" y="1879600"/>
            <a:ext cx="2726267" cy="4201160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dramatize situations and events that bear upon the child's initiation into new domains of psychosocial </a:t>
            </a:r>
            <a:r>
              <a:rPr lang="en-US" dirty="0" smtClean="0"/>
              <a:t>experience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Show the </a:t>
            </a:r>
            <a:r>
              <a:rPr lang="en-US" dirty="0"/>
              <a:t>adolescent's and </a:t>
            </a:r>
            <a:r>
              <a:rPr lang="en-US" dirty="0" smtClean="0"/>
              <a:t>post-adolescent's </a:t>
            </a:r>
            <a:r>
              <a:rPr lang="en-US" dirty="0"/>
              <a:t>encounters with the pleasures and perils of modern </a:t>
            </a:r>
            <a:r>
              <a:rPr lang="en-US" dirty="0" smtClean="0"/>
              <a:t>life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They depict the formation of identity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many cases coming of age films promote the </a:t>
            </a:r>
            <a:r>
              <a:rPr lang="en-US" dirty="0"/>
              <a:t>cultural fantasies of a commercialistic </a:t>
            </a:r>
            <a:r>
              <a:rPr lang="en-US" dirty="0" smtClean="0"/>
              <a:t>society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Conversely they also have the capacity </a:t>
            </a:r>
            <a:r>
              <a:rPr lang="en-US" dirty="0"/>
              <a:t>for social criticism, irony, and self-reflexivity</a:t>
            </a:r>
            <a:r>
              <a:rPr lang="en-US" dirty="0" smtClean="0"/>
              <a:t>.  Many coming of age films address issues of class and race when “grown-up” Hollywood cinema avoids those issues.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 </a:t>
            </a:r>
            <a:r>
              <a:rPr lang="pl-PL" dirty="0">
                <a:hlinkClick r:id="rId3"/>
              </a:rPr>
              <a:t>http://www.youtube.com/watch?v=BEG66-</a:t>
            </a:r>
            <a:r>
              <a:rPr lang="pl-PL" dirty="0" smtClean="0">
                <a:hlinkClick r:id="rId3"/>
              </a:rPr>
              <a:t>Lro7U</a:t>
            </a:r>
            <a:endParaRPr lang="pl-PL" dirty="0" smtClean="0"/>
          </a:p>
          <a:p>
            <a:pPr marL="285750" indent="-285750">
              <a:buFont typeface="Arial"/>
              <a:buChar char="•"/>
            </a:pPr>
            <a:r>
              <a:rPr lang="pl-PL" dirty="0">
                <a:hlinkClick r:id="rId4"/>
              </a:rPr>
              <a:t>http://www.youtube.com/watch?v=ZyFq-</a:t>
            </a:r>
            <a:r>
              <a:rPr lang="pl-PL" dirty="0" smtClean="0">
                <a:hlinkClick r:id="rId4"/>
              </a:rPr>
              <a:t>8noV_o</a:t>
            </a:r>
            <a:endParaRPr lang="pl-PL" dirty="0" smtClean="0"/>
          </a:p>
          <a:p>
            <a:pPr marL="285750" indent="-285750">
              <a:buFont typeface="Arial"/>
              <a:buChar char="•"/>
            </a:pPr>
            <a:r>
              <a:rPr lang="pl-PL" dirty="0">
                <a:hlinkClick r:id="rId5"/>
              </a:rPr>
              <a:t>http://www.youtube.com/watch?v=</a:t>
            </a:r>
            <a:r>
              <a:rPr lang="pl-PL" dirty="0" smtClean="0">
                <a:hlinkClick r:id="rId5"/>
              </a:rPr>
              <a:t>NyxW1SxFqzk</a:t>
            </a:r>
            <a:r>
              <a:rPr lang="pl-PL" dirty="0" smtClean="0"/>
              <a:t>  (baby </a:t>
            </a:r>
            <a:r>
              <a:rPr lang="pl-PL" dirty="0" err="1" smtClean="0"/>
              <a:t>Kerry</a:t>
            </a:r>
            <a:r>
              <a:rPr lang="pl-PL" dirty="0" smtClean="0"/>
              <a:t> Washington!)  </a:t>
            </a:r>
          </a:p>
          <a:p>
            <a:pPr marL="285750" indent="-285750">
              <a:buFont typeface="Arial"/>
              <a:buChar char="•"/>
            </a:pPr>
            <a:endParaRPr lang="pl-PL" dirty="0"/>
          </a:p>
          <a:p>
            <a:pPr marL="285750" indent="-285750">
              <a:buFont typeface="Arial"/>
              <a:buChar char="•"/>
            </a:pPr>
            <a:endParaRPr lang="pl-PL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of age Film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82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400" dirty="0" smtClean="0">
                <a:hlinkClick r:id="rId2"/>
              </a:rPr>
              <a:t>Italian Neo-realist:  </a:t>
            </a:r>
            <a:r>
              <a:rPr lang="en-US" sz="1400" dirty="0" smtClean="0"/>
              <a:t>(film art of authenticity)</a:t>
            </a:r>
          </a:p>
          <a:p>
            <a:r>
              <a:rPr lang="en-US" sz="1400" dirty="0" smtClean="0">
                <a:hlinkClick r:id="rId3"/>
              </a:rPr>
              <a:t>American neorealist film </a:t>
            </a:r>
            <a:endParaRPr lang="en-US" sz="1400" dirty="0" smtClean="0"/>
          </a:p>
          <a:p>
            <a:r>
              <a:rPr lang="en-US" sz="1400" dirty="0" smtClean="0">
                <a:hlinkClick r:id="rId4"/>
              </a:rPr>
              <a:t>French New Wave Cinema: </a:t>
            </a:r>
            <a:r>
              <a:rPr lang="en-US" sz="1400" dirty="0" smtClean="0"/>
              <a:t>reaction to past French cinema “Grandfather’s Cinema.”  </a:t>
            </a:r>
          </a:p>
          <a:p>
            <a:endParaRPr lang="en-US" sz="1400" dirty="0" smtClean="0"/>
          </a:p>
          <a:p>
            <a:r>
              <a:rPr lang="en-US" sz="1400" dirty="0" smtClean="0"/>
              <a:t>Conventions of all three:</a:t>
            </a:r>
          </a:p>
          <a:p>
            <a:r>
              <a:rPr lang="en-US" sz="1400" dirty="0" smtClean="0"/>
              <a:t>Deal with current subjects</a:t>
            </a:r>
            <a:r>
              <a:rPr lang="en-US" sz="1400" dirty="0"/>
              <a:t> </a:t>
            </a:r>
            <a:r>
              <a:rPr lang="en-US" sz="1400" dirty="0" smtClean="0"/>
              <a:t>(at the time of the film’s creation) </a:t>
            </a:r>
          </a:p>
          <a:p>
            <a:r>
              <a:rPr lang="en-US" sz="1400" dirty="0" smtClean="0"/>
              <a:t>Untraditional techniques.  </a:t>
            </a:r>
          </a:p>
          <a:p>
            <a:r>
              <a:rPr lang="en-US" sz="1400" dirty="0" smtClean="0"/>
              <a:t>Show an awareness of earlier films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Othercinemas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rcRect t="-6242" b="-6242"/>
          <a:stretch>
            <a:fillRect/>
          </a:stretch>
        </p:blipFill>
        <p:spPr>
          <a:xfrm>
            <a:off x="3575050" y="1600200"/>
            <a:ext cx="5111750" cy="4479925"/>
          </a:xfrm>
        </p:spPr>
      </p:pic>
    </p:spTree>
    <p:extLst>
      <p:ext uri="{BB962C8B-B14F-4D97-AF65-F5344CB8AC3E}">
        <p14:creationId xmlns:p14="http://schemas.microsoft.com/office/powerpoint/2010/main" val="5581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9831" b="-9831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Real people</a:t>
            </a:r>
          </a:p>
          <a:p>
            <a:endParaRPr lang="en-US" dirty="0" smtClean="0"/>
          </a:p>
          <a:p>
            <a:r>
              <a:rPr lang="en-US" dirty="0" smtClean="0"/>
              <a:t>Actual Locations</a:t>
            </a:r>
          </a:p>
          <a:p>
            <a:endParaRPr lang="en-US" dirty="0"/>
          </a:p>
          <a:p>
            <a:r>
              <a:rPr lang="en-US" dirty="0" smtClean="0"/>
              <a:t>Little or no supplemental lighting </a:t>
            </a:r>
          </a:p>
          <a:p>
            <a:r>
              <a:rPr lang="en-US" dirty="0" smtClean="0"/>
              <a:t>Natural Lighting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Vittorio De </a:t>
            </a:r>
            <a:r>
              <a:rPr lang="en-US" dirty="0" err="1" smtClean="0"/>
              <a:t>Sica</a:t>
            </a:r>
            <a:r>
              <a:rPr lang="en-US" dirty="0" smtClean="0"/>
              <a:t> strove to create a film art of authenticity feeling that reality could be better conveyed through created situations rather than the direct recording of actual events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neorealism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6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9804" b="-980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Ordinary and believable </a:t>
            </a:r>
          </a:p>
          <a:p>
            <a:endParaRPr lang="en-US" dirty="0"/>
          </a:p>
          <a:p>
            <a:r>
              <a:rPr lang="en-US" dirty="0" smtClean="0"/>
              <a:t>Neorealist films do not attempt to display their psychological complexities</a:t>
            </a:r>
          </a:p>
          <a:p>
            <a:endParaRPr lang="en-US" dirty="0"/>
          </a:p>
          <a:p>
            <a:r>
              <a:rPr lang="en-US" dirty="0" smtClean="0"/>
              <a:t>The focus is on the difficult conditions of Italy during and after World War II</a:t>
            </a:r>
          </a:p>
          <a:p>
            <a:endParaRPr lang="en-US" dirty="0"/>
          </a:p>
          <a:p>
            <a:r>
              <a:rPr lang="en-US" dirty="0" smtClean="0"/>
              <a:t>Italian Neorealist films were more popular in America than in Italy</a:t>
            </a:r>
          </a:p>
          <a:p>
            <a:endParaRPr lang="en-US" dirty="0"/>
          </a:p>
          <a:p>
            <a:r>
              <a:rPr lang="en-US" dirty="0" smtClean="0"/>
              <a:t>In the US these films were seen as an alternative to studio-made classical Hollywood cinema </a:t>
            </a:r>
          </a:p>
          <a:p>
            <a:endParaRPr lang="en-US" dirty="0"/>
          </a:p>
          <a:p>
            <a:r>
              <a:rPr lang="en-US" dirty="0" smtClean="0"/>
              <a:t>Salt of the Earth (1954) American neorealist film in the tradition of Italian neorealism. 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1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3516" b="-1351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Late 50’s and Early 60’s</a:t>
            </a:r>
          </a:p>
          <a:p>
            <a:endParaRPr lang="en-US" dirty="0"/>
          </a:p>
          <a:p>
            <a:r>
              <a:rPr lang="en-US" dirty="0" smtClean="0"/>
              <a:t>Reaction to the carefully scripted products of the French Film industry </a:t>
            </a:r>
          </a:p>
          <a:p>
            <a:endParaRPr lang="en-US" dirty="0"/>
          </a:p>
          <a:p>
            <a:r>
              <a:rPr lang="en-US" dirty="0" smtClean="0"/>
              <a:t>Exploration of more current subjects </a:t>
            </a:r>
          </a:p>
          <a:p>
            <a:endParaRPr lang="en-US" dirty="0"/>
          </a:p>
          <a:p>
            <a:r>
              <a:rPr lang="en-US" dirty="0" smtClean="0"/>
              <a:t>Untraditional techniques </a:t>
            </a:r>
          </a:p>
          <a:p>
            <a:r>
              <a:rPr lang="pl-PL" dirty="0">
                <a:hlinkClick r:id="rId3"/>
              </a:rPr>
              <a:t>http://www.youtube.com/watch?v=</a:t>
            </a:r>
            <a:r>
              <a:rPr lang="pl-PL" dirty="0" smtClean="0">
                <a:hlinkClick r:id="rId3"/>
              </a:rPr>
              <a:t>DJUztKf6Zuo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>
                <a:hlinkClick r:id="rId4"/>
              </a:rPr>
              <a:t>http://</a:t>
            </a:r>
            <a:r>
              <a:rPr lang="pl-PL" dirty="0" err="1">
                <a:hlinkClick r:id="rId4"/>
              </a:rPr>
              <a:t>www.youtube.com</a:t>
            </a:r>
            <a:r>
              <a:rPr lang="pl-PL" dirty="0">
                <a:hlinkClick r:id="rId4"/>
              </a:rPr>
              <a:t>/</a:t>
            </a:r>
            <a:r>
              <a:rPr lang="pl-PL" dirty="0" err="1">
                <a:hlinkClick r:id="rId4"/>
              </a:rPr>
              <a:t>watch?v</a:t>
            </a:r>
            <a:r>
              <a:rPr lang="pl-PL" dirty="0">
                <a:hlinkClick r:id="rId4"/>
              </a:rPr>
              <a:t>=1KUVwKp6MDI</a:t>
            </a:r>
            <a:endParaRPr lang="pl-PL" dirty="0"/>
          </a:p>
          <a:p>
            <a:r>
              <a:rPr lang="en-US" dirty="0" err="1" smtClean="0"/>
              <a:t>Francious</a:t>
            </a:r>
            <a:r>
              <a:rPr lang="en-US" dirty="0" smtClean="0"/>
              <a:t> </a:t>
            </a:r>
            <a:r>
              <a:rPr lang="en-US" dirty="0" err="1" smtClean="0"/>
              <a:t>Truffalt</a:t>
            </a:r>
            <a:r>
              <a:rPr lang="en-US" dirty="0" smtClean="0"/>
              <a:t>, Jean-Luc Godard, </a:t>
            </a:r>
            <a:r>
              <a:rPr lang="en-US" dirty="0" err="1" smtClean="0"/>
              <a:t>Jaques</a:t>
            </a:r>
            <a:r>
              <a:rPr lang="en-US" dirty="0" smtClean="0"/>
              <a:t> </a:t>
            </a:r>
            <a:r>
              <a:rPr lang="en-US" dirty="0" err="1" smtClean="0"/>
              <a:t>Rivette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French New Wave Cinema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08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4664" b="-14664"/>
          <a:stretch>
            <a:fillRect/>
          </a:stretch>
        </p:blipFill>
        <p:spPr>
          <a:xfrm>
            <a:off x="3575050" y="1600200"/>
            <a:ext cx="5111750" cy="447992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Michel in Breathless pays homage to Humphrey Bogart</a:t>
            </a:r>
          </a:p>
          <a:p>
            <a:endParaRPr lang="en-US" dirty="0"/>
          </a:p>
          <a:p>
            <a:r>
              <a:rPr lang="en-US" dirty="0" smtClean="0"/>
              <a:t>The film pays homage to the detective and crime films (noir) of the US.  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Homage in French New wave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93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-27913" b="-2791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Memories, fantasies and mental states are rendered more than in Hollywood films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hlinkClick r:id="rId4"/>
              </a:rPr>
              <a:t>Scene from “8 ½”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Focus on one character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Many times these characters have unclear and shifting goals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Antagonists and problems are not always clear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Many times these films lack closure or have unresolved plotlines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Emphasis isn’t always on clear causes and effects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Unobtrusive techniques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Self reflexive: in part about the film medium or filmmaking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Independent films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442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1946" b="-21946"/>
          <a:stretch>
            <a:fillRect/>
          </a:stretch>
        </p:blipFill>
        <p:spPr>
          <a:xfrm>
            <a:off x="3692525" y="1159933"/>
            <a:ext cx="4748742" cy="397086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Historically these films have been made outside the Hollywood studio system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the late 80’s and early 90’s, after these films were proven to be profitable, studios began producing more Indies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They tend to have lower production budgets than big studio films, but that can increase their profit margin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They tend to be less formulaic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American Indies also tend to express a more individual point of view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American Independents are more likely to deal with controversial topics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American Independent Cinema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92525" y="4876800"/>
            <a:ext cx="468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Anatomy of a Scene: Fruitvale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4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4324" r="-24324"/>
          <a:stretch>
            <a:fillRect/>
          </a:stretch>
        </p:blipFill>
        <p:spPr>
          <a:xfrm>
            <a:off x="3465513" y="1964267"/>
            <a:ext cx="5111750" cy="448056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60400" y="1964267"/>
            <a:ext cx="3008313" cy="44805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IFP: Independent Film Project</a:t>
            </a:r>
          </a:p>
          <a:p>
            <a:r>
              <a:rPr lang="en-US" dirty="0" smtClean="0"/>
              <a:t>AIVF: Association of Independent Video and Filmmakers</a:t>
            </a:r>
          </a:p>
          <a:p>
            <a:r>
              <a:rPr lang="en-US" dirty="0" smtClean="0"/>
              <a:t>Sundance Institute </a:t>
            </a:r>
          </a:p>
          <a:p>
            <a:r>
              <a:rPr lang="en-US" dirty="0">
                <a:hlinkClick r:id="rId3"/>
              </a:rPr>
              <a:t>Sony Pictures Classics 1992</a:t>
            </a:r>
          </a:p>
          <a:p>
            <a:r>
              <a:rPr lang="en-US" dirty="0">
                <a:hlinkClick r:id="rId4"/>
              </a:rPr>
              <a:t>Fox Searchlight Pictures 1995</a:t>
            </a:r>
          </a:p>
          <a:p>
            <a:r>
              <a:rPr lang="en-US" dirty="0">
                <a:hlinkClick r:id="rId5"/>
              </a:rPr>
              <a:t>Paramount Vantage 1998</a:t>
            </a:r>
          </a:p>
          <a:p>
            <a:r>
              <a:rPr lang="en-US" dirty="0">
                <a:hlinkClick r:id="rId6"/>
              </a:rPr>
              <a:t>Focus Features 2002</a:t>
            </a:r>
          </a:p>
          <a:p>
            <a:r>
              <a:rPr lang="en-US" dirty="0">
                <a:hlinkClick r:id="rId7"/>
              </a:rPr>
              <a:t>Warner Independent </a:t>
            </a:r>
            <a:r>
              <a:rPr lang="en-US" dirty="0" smtClean="0">
                <a:hlinkClick r:id="rId7"/>
              </a:rPr>
              <a:t>Pictures</a:t>
            </a:r>
            <a:endParaRPr lang="en-US" dirty="0" smtClean="0"/>
          </a:p>
          <a:p>
            <a:r>
              <a:rPr lang="en-US" dirty="0"/>
              <a:t>The Weinstein Company</a:t>
            </a:r>
            <a:r>
              <a:rPr lang="en-US" b="0" dirty="0"/>
              <a:t> (TWC) </a:t>
            </a:r>
            <a:r>
              <a:rPr lang="en-US" b="0" dirty="0" err="1"/>
              <a:t>i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98252"/>
            <a:ext cx="7865533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Supporters of Indies come from non-profits and from Studios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5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7913" b="-2791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Initial budget for Night of the Living Dead was 6,000.  </a:t>
            </a:r>
          </a:p>
          <a:p>
            <a:r>
              <a:rPr lang="en-US" dirty="0" smtClean="0"/>
              <a:t>Early Indie directors like John Waters, David Lynch, Jim </a:t>
            </a:r>
            <a:r>
              <a:rPr lang="en-US" dirty="0" err="1" smtClean="0"/>
              <a:t>Jarmusch</a:t>
            </a:r>
            <a:r>
              <a:rPr lang="en-US" dirty="0" smtClean="0"/>
              <a:t> and Spike Lee also made films for extremely low budgets</a:t>
            </a:r>
          </a:p>
          <a:p>
            <a:r>
              <a:rPr lang="en-US" dirty="0" smtClean="0"/>
              <a:t>In the early 90’s the studios formed Independent offshoots after the success of Pulp Fiction and others</a:t>
            </a:r>
          </a:p>
          <a:p>
            <a:r>
              <a:rPr lang="en-US" dirty="0" smtClean="0"/>
              <a:t>Now studios have downsized and there are fewer specialty  offshoots</a:t>
            </a:r>
          </a:p>
          <a:p>
            <a:r>
              <a:rPr lang="en-US" dirty="0" smtClean="0"/>
              <a:t>Given the technology available to filmmakers, there has been the possibility of low-no budget types of productions again.  </a:t>
            </a:r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DIY TO INDUSTRY BACK TO DIY AGAIN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512" y="2225340"/>
            <a:ext cx="5678503" cy="319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8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Classical Hollywood Cinema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Mainly in a present world—though not necessarily the time the film was made </a:t>
            </a:r>
          </a:p>
          <a:p>
            <a:r>
              <a:rPr lang="en-US" dirty="0" smtClean="0"/>
              <a:t>It is seen largely from outside the action, through point of view shots, memories, fantasies, dreams, or other mental states are sometimes included</a:t>
            </a:r>
          </a:p>
          <a:p>
            <a:r>
              <a:rPr lang="en-US" dirty="0" smtClean="0"/>
              <a:t>The film focuses on one character or a few distinct individuals</a:t>
            </a:r>
          </a:p>
          <a:p>
            <a:r>
              <a:rPr lang="en-US" dirty="0" smtClean="0"/>
              <a:t>The main characters have a goal or a few goals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86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0148" b="-20148"/>
          <a:stretch>
            <a:fillRect/>
          </a:stretch>
        </p:blipFill>
        <p:spPr>
          <a:xfrm>
            <a:off x="3548239" y="2159000"/>
            <a:ext cx="4300361" cy="376936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Blog: Truly </a:t>
            </a:r>
            <a:r>
              <a:rPr lang="en-US" smtClean="0">
                <a:hlinkClick r:id="rId3"/>
              </a:rPr>
              <a:t>Free Film http</a:t>
            </a:r>
            <a:r>
              <a:rPr lang="en-US" dirty="0">
                <a:hlinkClick r:id="rId3"/>
              </a:rPr>
              <a:t>://trulyfreefilm.hopeforfilm.com/2013/08/ask-not-</a:t>
            </a:r>
            <a:r>
              <a:rPr lang="en-US" dirty="0" smtClean="0">
                <a:hlinkClick r:id="rId3"/>
              </a:rPr>
              <a:t>what.html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Crowd </a:t>
            </a:r>
            <a:r>
              <a:rPr lang="en-US" dirty="0" smtClean="0"/>
              <a:t>Sourcing</a:t>
            </a:r>
          </a:p>
          <a:p>
            <a:endParaRPr lang="en-US" dirty="0"/>
          </a:p>
          <a:p>
            <a:r>
              <a:rPr lang="en-US" dirty="0" smtClean="0"/>
              <a:t>Less Expensive production techniques</a:t>
            </a:r>
          </a:p>
          <a:p>
            <a:endParaRPr lang="en-US" dirty="0"/>
          </a:p>
          <a:p>
            <a:r>
              <a:rPr lang="en-US" dirty="0" smtClean="0"/>
              <a:t>Buzz created on </a:t>
            </a:r>
            <a:r>
              <a:rPr lang="en-US" dirty="0" err="1" smtClean="0"/>
              <a:t>youtube</a:t>
            </a:r>
            <a:r>
              <a:rPr lang="en-US" dirty="0" smtClean="0"/>
              <a:t>, twitter and Facebook</a:t>
            </a:r>
          </a:p>
          <a:p>
            <a:endParaRPr lang="en-US" dirty="0"/>
          </a:p>
          <a:p>
            <a:r>
              <a:rPr lang="en-US" dirty="0" smtClean="0"/>
              <a:t>New possibilities for DIY 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38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5739" b="-15739"/>
          <a:stretch>
            <a:fillRect/>
          </a:stretch>
        </p:blipFill>
        <p:spPr>
          <a:xfrm>
            <a:off x="3575050" y="2175933"/>
            <a:ext cx="5111750" cy="448056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0" y="2377440"/>
            <a:ext cx="3008313" cy="4480560"/>
          </a:xfrm>
        </p:spPr>
        <p:txBody>
          <a:bodyPr/>
          <a:lstStyle/>
          <a:p>
            <a:r>
              <a:rPr lang="en-US" dirty="0" smtClean="0"/>
              <a:t>HBO, SUNDANCE, IFC etc.</a:t>
            </a:r>
          </a:p>
          <a:p>
            <a:endParaRPr lang="en-US" dirty="0"/>
          </a:p>
          <a:p>
            <a:r>
              <a:rPr lang="en-US" dirty="0" smtClean="0"/>
              <a:t>Lena Dunham made webcasts before making independent films</a:t>
            </a:r>
          </a:p>
          <a:p>
            <a:r>
              <a:rPr lang="en-US" dirty="0" smtClean="0"/>
              <a:t>Young writer/filmmaker Lena Dunham was blogging and making online video serials before getting her first film funded.</a:t>
            </a:r>
          </a:p>
          <a:p>
            <a:r>
              <a:rPr lang="en-US" dirty="0" smtClean="0">
                <a:hlinkClick r:id="rId3"/>
              </a:rPr>
              <a:t>Delusional Downtown Divas</a:t>
            </a:r>
            <a:endParaRPr lang="en-US" dirty="0" smtClean="0"/>
          </a:p>
          <a:p>
            <a:r>
              <a:rPr lang="en-US" dirty="0" smtClean="0"/>
              <a:t>That led to her success on the TV show “Girls”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04333"/>
            <a:ext cx="7780866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Cable Television is also a new venue for independent filmmaking voices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7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065696" y="5041348"/>
            <a:ext cx="7404652" cy="3247136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Characters confront antagonists or a series of problems 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The emphasis is on clear causes and effects of actions.  What events happen and why they happen are clear and unambiguous 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The film has closure, a sense of resolution or completion at the end.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The film uses unobtrusive filmmaking techniques 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2084" b="-120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58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67840" r="-6784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521739"/>
            <a:ext cx="8153400" cy="1192695"/>
          </a:xfrm>
        </p:spPr>
        <p:txBody>
          <a:bodyPr>
            <a:normAutofit fontScale="92500"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A genre recognizes that the audience watches a film within the context of other films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Both those they have seen and those they have heard about 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The function of genre is to make films comprehensible and more or less familiar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Film Genres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8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7" r="227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333" y="5164667"/>
            <a:ext cx="8153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you think filmmakers use genre to make films seem more familiar?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3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Action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War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Western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Comedy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Science Fiction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Horror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Mystery/Suspense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Drama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Family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Children’s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</a:t>
            </a:r>
            <a:r>
              <a:rPr lang="en-US" dirty="0" err="1" smtClean="0"/>
              <a:t>hollywood</a:t>
            </a:r>
            <a:r>
              <a:rPr lang="en-US" dirty="0" smtClean="0"/>
              <a:t> films are genre films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-16825" b="-16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1392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51626" b="-5162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Revisionist Westerns of the 50’s and 60’s subverted some of the conventions of the form. 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Revisionist Westerns with outlaw protagonists.  (In this case likable ones.)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Central characters are scornful of business and government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Growing disillusionment of the late 60’s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Revisionist Films: ignore or challenge the fundamental traditions of the western film.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3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0294" b="-1029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“black or dark cinema”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Made during and after WWII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Scenes with dark, shadowy low-key lighting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Many night scenes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Urban settings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Characters motivated by selfishness, greed, cruelty and ambition. 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Femme Fatale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Film Noir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31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3043" b="-2304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0" y="2239618"/>
            <a:ext cx="3008313" cy="448056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Usually characters are unlikely couples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They get acquainted and fall in love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Something happens that challenges their relationship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They get back together before the end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Romantic Comedies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59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19123</TotalTime>
  <Words>1125</Words>
  <Application>Microsoft Macintosh PowerPoint</Application>
  <PresentationFormat>On-screen Show (4:3)</PresentationFormat>
  <Paragraphs>175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Essential</vt:lpstr>
      <vt:lpstr>Clarity</vt:lpstr>
      <vt:lpstr>Types of Films </vt:lpstr>
      <vt:lpstr>Classical Hollywood Cinema</vt:lpstr>
      <vt:lpstr>PowerPoint Presentation</vt:lpstr>
      <vt:lpstr>Film Genres </vt:lpstr>
      <vt:lpstr>Why do you think filmmakers use genre to make films seem more familiar?</vt:lpstr>
      <vt:lpstr>Most hollywood films are genre films</vt:lpstr>
      <vt:lpstr>Westerns </vt:lpstr>
      <vt:lpstr>Film Noir </vt:lpstr>
      <vt:lpstr>Romantic Comedies </vt:lpstr>
      <vt:lpstr>Coming of age Film</vt:lpstr>
      <vt:lpstr>Othercinemas </vt:lpstr>
      <vt:lpstr>Italian neorealism </vt:lpstr>
      <vt:lpstr>Characters </vt:lpstr>
      <vt:lpstr>French New Wave Cinema</vt:lpstr>
      <vt:lpstr>The Homage in French New wave </vt:lpstr>
      <vt:lpstr>European Independent films</vt:lpstr>
      <vt:lpstr>American Independent Cinema </vt:lpstr>
      <vt:lpstr>Supporters of Indies come from non-profits and from Studios</vt:lpstr>
      <vt:lpstr>DIY TO INDUSTRY BACK TO DIY AGAIN </vt:lpstr>
      <vt:lpstr>Alternative Sources</vt:lpstr>
      <vt:lpstr>Cable Television is also a new venue for independent filmmaking voices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Films </dc:title>
  <dc:creator>Microsoft Office User</dc:creator>
  <cp:lastModifiedBy>Microsoft Office User</cp:lastModifiedBy>
  <cp:revision>31</cp:revision>
  <dcterms:created xsi:type="dcterms:W3CDTF">2013-07-31T20:12:40Z</dcterms:created>
  <dcterms:modified xsi:type="dcterms:W3CDTF">2014-04-01T18:04:40Z</dcterms:modified>
</cp:coreProperties>
</file>