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43" r:id="rId1"/>
  </p:sldMasterIdLst>
  <p:sldIdLst>
    <p:sldId id="256" r:id="rId2"/>
    <p:sldId id="257" r:id="rId3"/>
    <p:sldId id="258" r:id="rId4"/>
    <p:sldId id="259" r:id="rId5"/>
    <p:sldId id="266" r:id="rId6"/>
    <p:sldId id="260" r:id="rId7"/>
    <p:sldId id="267" r:id="rId8"/>
    <p:sldId id="262" r:id="rId9"/>
    <p:sldId id="261" r:id="rId10"/>
    <p:sldId id="263" r:id="rId11"/>
    <p:sldId id="264" r:id="rId12"/>
    <p:sldId id="265"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4" autoAdjust="0"/>
    <p:restoredTop sz="94614" autoAdjust="0"/>
  </p:normalViewPr>
  <p:slideViewPr>
    <p:cSldViewPr snapToGrid="0" snapToObjects="1">
      <p:cViewPr>
        <p:scale>
          <a:sx n="125" d="100"/>
          <a:sy n="125" d="100"/>
        </p:scale>
        <p:origin x="-232" y="-5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157319"/>
            <a:ext cx="8915400" cy="877824"/>
          </a:xfrm>
        </p:spPr>
        <p:txBody>
          <a:bodyPr/>
          <a:lstStyle/>
          <a:p>
            <a:r>
              <a:rPr lang="en-US" smtClean="0"/>
              <a:t>Click to edit Master title style</a:t>
            </a:r>
            <a:endParaRPr/>
          </a:p>
        </p:txBody>
      </p:sp>
      <p:sp>
        <p:nvSpPr>
          <p:cNvPr id="3" name="Subtitle 2"/>
          <p:cNvSpPr>
            <a:spLocks noGrp="1"/>
          </p:cNvSpPr>
          <p:nvPr>
            <p:ph type="subTitle" idx="1"/>
          </p:nvPr>
        </p:nvSpPr>
        <p:spPr>
          <a:xfrm>
            <a:off x="914400" y="3034553"/>
            <a:ext cx="8001000" cy="3823447"/>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27714058-D951-C84D-90FD-4746639460E8}" type="datetimeFigureOut">
              <a:rPr lang="en-US" smtClean="0"/>
              <a:t>1/5/14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D2C864-9362-43C7-A136-D9C41D93A96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5487987" y="2048256"/>
            <a:ext cx="3427413" cy="4206240"/>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914400" y="2039112"/>
            <a:ext cx="457200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Clr>
                <a:schemeClr val="accent1"/>
              </a:buClr>
              <a:buFont typeface="Wingdings 2" pitchFamily="18" charset="2"/>
              <a:buNone/>
            </a:pPr>
            <a:r>
              <a:rPr lang="en-US" smtClean="0"/>
              <a:t>Click to edit Master text styles</a:t>
            </a:r>
          </a:p>
        </p:txBody>
      </p:sp>
      <p:sp>
        <p:nvSpPr>
          <p:cNvPr id="5" name="Date Placeholder 4"/>
          <p:cNvSpPr>
            <a:spLocks noGrp="1"/>
          </p:cNvSpPr>
          <p:nvPr>
            <p:ph type="dt" sz="half" idx="10"/>
          </p:nvPr>
        </p:nvSpPr>
        <p:spPr>
          <a:xfrm>
            <a:off x="6580094" y="188259"/>
            <a:ext cx="2133600" cy="365125"/>
          </a:xfrm>
        </p:spPr>
        <p:txBody>
          <a:bodyPr/>
          <a:lstStyle/>
          <a:p>
            <a:fld id="{27714058-D951-C84D-90FD-4746639460E8}" type="datetimeFigureOut">
              <a:rPr lang="en-US" smtClean="0"/>
              <a:t>1/5/14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32BBD9-58BA-0B48-A96F-A6FF1E6F88A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27714058-D951-C84D-90FD-4746639460E8}" type="datetimeFigureOut">
              <a:rPr lang="en-US" smtClean="0"/>
              <a:t>1/5/14</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7988300" cy="2980944"/>
          </a:xfrm>
        </p:spPr>
        <p:txBody>
          <a:bodyPr>
            <a:normAutofit/>
          </a:bodyPr>
          <a:lstStyle>
            <a:lvl1pPr marL="0" indent="0">
              <a:buNone/>
              <a:defRPr sz="1800"/>
            </a:lvl1pPr>
          </a:lstStyle>
          <a:p>
            <a:r>
              <a:rPr lang="en-US" smtClean="0"/>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6580094" y="188259"/>
            <a:ext cx="2133600" cy="365125"/>
          </a:xfrm>
        </p:spPr>
        <p:txBody>
          <a:bodyPr/>
          <a:lstStyle/>
          <a:p>
            <a:fld id="{27714058-D951-C84D-90FD-4746639460E8}" type="datetimeFigureOut">
              <a:rPr lang="en-US" smtClean="0"/>
              <a:t>1/5/14</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3986784" cy="2980944"/>
          </a:xfrm>
        </p:spPr>
        <p:txBody>
          <a:bodyPr>
            <a:normAutofit/>
          </a:bodyPr>
          <a:lstStyle>
            <a:lvl1pPr marL="0" indent="0">
              <a:buNone/>
              <a:defRPr sz="1800"/>
            </a:lvl1pPr>
          </a:lstStyle>
          <a:p>
            <a:r>
              <a:rPr lang="en-US" smtClean="0"/>
              <a:t>Drag picture to placeholder or click icon to add</a:t>
            </a:r>
            <a:endParaRPr/>
          </a:p>
        </p:txBody>
      </p:sp>
      <p:sp>
        <p:nvSpPr>
          <p:cNvPr id="7" name="Picture Placeholder 8"/>
          <p:cNvSpPr>
            <a:spLocks noGrp="1"/>
          </p:cNvSpPr>
          <p:nvPr>
            <p:ph type="pic" sz="quarter" idx="14"/>
          </p:nvPr>
        </p:nvSpPr>
        <p:spPr>
          <a:xfrm>
            <a:off x="4928616" y="1129553"/>
            <a:ext cx="3986784" cy="2980944"/>
          </a:xfrm>
        </p:spPr>
        <p:txBody>
          <a:bodyPr>
            <a:normAutofit/>
          </a:bodyPr>
          <a:lstStyle>
            <a:lvl1pPr marL="0" indent="0">
              <a:buNone/>
              <a:defRPr sz="1800"/>
            </a:lvl1pPr>
          </a:lstStyle>
          <a:p>
            <a:r>
              <a:rPr lang="en-US"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6580094" y="188259"/>
            <a:ext cx="2133600" cy="365125"/>
          </a:xfrm>
        </p:spPr>
        <p:txBody>
          <a:bodyPr/>
          <a:lstStyle/>
          <a:p>
            <a:fld id="{27714058-D951-C84D-90FD-4746639460E8}" type="datetimeFigureOut">
              <a:rPr lang="en-US" smtClean="0"/>
              <a:t>1/5/14</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6601968" cy="2980944"/>
          </a:xfrm>
        </p:spPr>
        <p:txBody>
          <a:bodyPr>
            <a:normAutofit/>
          </a:bodyPr>
          <a:lstStyle>
            <a:lvl1pPr marL="0" indent="0">
              <a:buNone/>
              <a:defRPr sz="1800"/>
            </a:lvl1pPr>
          </a:lstStyle>
          <a:p>
            <a:r>
              <a:rPr lang="en-US" smtClean="0"/>
              <a:t>Drag picture to placeholder or click icon to add</a:t>
            </a:r>
            <a:endParaRPr/>
          </a:p>
        </p:txBody>
      </p:sp>
      <p:sp>
        <p:nvSpPr>
          <p:cNvPr id="7" name="Picture Placeholder 8"/>
          <p:cNvSpPr>
            <a:spLocks noGrp="1"/>
          </p:cNvSpPr>
          <p:nvPr>
            <p:ph type="pic" sz="quarter" idx="14"/>
          </p:nvPr>
        </p:nvSpPr>
        <p:spPr>
          <a:xfrm>
            <a:off x="7543800" y="1129553"/>
            <a:ext cx="1371600" cy="1481328"/>
          </a:xfrm>
        </p:spPr>
        <p:txBody>
          <a:bodyPr>
            <a:normAutofit/>
          </a:bodyPr>
          <a:lstStyle>
            <a:lvl1pPr marL="0" indent="0">
              <a:buNone/>
              <a:defRPr sz="1800"/>
            </a:lvl1pPr>
          </a:lstStyle>
          <a:p>
            <a:r>
              <a:rPr lang="en-US" smtClean="0"/>
              <a:t>Drag picture to placeholder or click icon to add</a:t>
            </a:r>
            <a:endParaRPr/>
          </a:p>
        </p:txBody>
      </p:sp>
      <p:sp>
        <p:nvSpPr>
          <p:cNvPr id="8" name="Picture Placeholder 8"/>
          <p:cNvSpPr>
            <a:spLocks noGrp="1"/>
          </p:cNvSpPr>
          <p:nvPr>
            <p:ph type="pic" sz="quarter" idx="15"/>
          </p:nvPr>
        </p:nvSpPr>
        <p:spPr>
          <a:xfrm>
            <a:off x="7543800" y="2629169"/>
            <a:ext cx="1371600" cy="1481328"/>
          </a:xfrm>
        </p:spPr>
        <p:txBody>
          <a:bodyPr>
            <a:normAutofit/>
          </a:bodyPr>
          <a:lstStyle>
            <a:lvl1pPr marL="0" indent="0">
              <a:buNone/>
              <a:defRPr sz="1800"/>
            </a:lvl1pPr>
          </a:lstStyle>
          <a:p>
            <a:r>
              <a:rPr lang="en-US" smtClean="0"/>
              <a:t>Drag picture to placeholder or click icon to add</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27714058-D951-C84D-90FD-4746639460E8}" type="datetimeFigureOut">
              <a:rPr lang="en-US" smtClean="0"/>
              <a:t>1/5/14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32BBD9-58BA-0B48-A96F-A6FF1E6F88AA}"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87553" y="1129554"/>
            <a:ext cx="914400" cy="5533278"/>
          </a:xfrm>
        </p:spPr>
        <p:txBody>
          <a:bodyPr vert="eaVert" lIns="274320" tIns="685800" bIns="685800"/>
          <a:lstStyle/>
          <a:p>
            <a:r>
              <a:rPr lang="en-US" smtClean="0"/>
              <a:t>Click to edit Master title style</a:t>
            </a:r>
            <a:endParaRPr/>
          </a:p>
        </p:txBody>
      </p:sp>
      <p:sp>
        <p:nvSpPr>
          <p:cNvPr id="3" name="Vertical Text Placeholder 2"/>
          <p:cNvSpPr>
            <a:spLocks noGrp="1"/>
          </p:cNvSpPr>
          <p:nvPr>
            <p:ph type="body" orient="vert" idx="1"/>
          </p:nvPr>
        </p:nvSpPr>
        <p:spPr>
          <a:xfrm>
            <a:off x="1117600" y="1734671"/>
            <a:ext cx="6426200" cy="4542304"/>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27714058-D951-C84D-90FD-4746639460E8}" type="datetimeFigureOut">
              <a:rPr lang="en-US" smtClean="0"/>
              <a:t>1/5/14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32BBD9-58BA-0B48-A96F-A6FF1E6F88A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27714058-D951-C84D-90FD-4746639460E8}" type="datetimeFigureOut">
              <a:rPr lang="en-US" smtClean="0"/>
              <a:t>1/5/14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32BBD9-58BA-0B48-A96F-A6FF1E6F88A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0" y="5025435"/>
            <a:ext cx="8915400" cy="914400"/>
          </a:xfrm>
        </p:spPr>
        <p:txBody>
          <a:bodyPr/>
          <a:lstStyle/>
          <a:p>
            <a:r>
              <a:rPr lang="en-US" smtClean="0"/>
              <a:t>Click to edit Master title style</a:t>
            </a:r>
            <a:endParaRPr/>
          </a:p>
        </p:txBody>
      </p:sp>
      <p:sp>
        <p:nvSpPr>
          <p:cNvPr id="3" name="Subtitle 2"/>
          <p:cNvSpPr>
            <a:spLocks noGrp="1"/>
          </p:cNvSpPr>
          <p:nvPr>
            <p:ph type="subTitle" idx="1"/>
          </p:nvPr>
        </p:nvSpPr>
        <p:spPr>
          <a:xfrm>
            <a:off x="914400" y="5943600"/>
            <a:ext cx="8001000" cy="91440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91440" rIns="274320" bIns="91440" rtlCol="0" anchor="t" anchorCtr="0"/>
          <a:lstStyle>
            <a:lvl1pPr marL="0" indent="0" algn="l" defTabSz="914400" rtl="0" eaLnBrk="1" latinLnBrk="0" hangingPunct="1">
              <a:spcBef>
                <a:spcPts val="300"/>
              </a:spcBef>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27714058-D951-C84D-90FD-4746639460E8}" type="datetimeFigureOut">
              <a:rPr lang="en-US" smtClean="0"/>
              <a:t>1/5/14</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7988300" cy="3886200"/>
          </a:xfrm>
        </p:spPr>
        <p:txBody>
          <a:bodyPr>
            <a:normAutofit/>
          </a:bodyPr>
          <a:lstStyle>
            <a:lvl1pPr marL="0" indent="0">
              <a:buNone/>
              <a:defRPr sz="1800"/>
            </a:lvl1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0" y="3200399"/>
            <a:ext cx="8915400" cy="2286000"/>
          </a:xfrm>
          <a:solidFill>
            <a:schemeClr val="tx2"/>
          </a:solidFill>
        </p:spPr>
        <p:txBody>
          <a:bodyPr vert="horz" lIns="1188720" tIns="45720" rIns="274320" bIns="45720" rtlCol="0" anchor="b" anchorCtr="0">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914400" y="5484607"/>
            <a:ext cx="8001000" cy="77724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ctr" anchorCtr="0">
            <a:normAutofit/>
          </a:bodyPr>
          <a:lstStyle>
            <a:lvl1pPr marL="0" indent="0" algn="l" defTabSz="914400" rtl="0" eaLnBrk="1" latinLnBrk="0" hangingPunct="1">
              <a:spcBef>
                <a:spcPts val="3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714058-D951-C84D-90FD-4746639460E8}" type="datetimeFigureOut">
              <a:rPr lang="en-US" smtClean="0"/>
              <a:t>1/5/14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32BBD9-58BA-0B48-A96F-A6FF1E6F88A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1117600"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5147534"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a:xfrm>
            <a:off x="6580094" y="188259"/>
            <a:ext cx="2133600" cy="365125"/>
          </a:xfrm>
        </p:spPr>
        <p:txBody>
          <a:bodyPr/>
          <a:lstStyle/>
          <a:p>
            <a:fld id="{27714058-D951-C84D-90FD-4746639460E8}" type="datetimeFigureOut">
              <a:rPr lang="en-US" smtClean="0"/>
              <a:t>1/5/14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32BBD9-58BA-0B48-A96F-A6FF1E6F88A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1120588"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20588"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5147534"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47534"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a:xfrm>
            <a:off x="6580094" y="188259"/>
            <a:ext cx="2133600" cy="365125"/>
          </a:xfrm>
        </p:spPr>
        <p:txBody>
          <a:bodyPr/>
          <a:lstStyle/>
          <a:p>
            <a:fld id="{27714058-D951-C84D-90FD-4746639460E8}" type="datetimeFigureOut">
              <a:rPr lang="en-US" smtClean="0"/>
              <a:t>1/5/14</a:t>
            </a:fld>
            <a:endParaRPr lang="en-US"/>
          </a:p>
        </p:txBody>
      </p:sp>
      <p:sp>
        <p:nvSpPr>
          <p:cNvPr id="8" name="Footer Placeholder 7"/>
          <p:cNvSpPr>
            <a:spLocks noGrp="1"/>
          </p:cNvSpPr>
          <p:nvPr>
            <p:ph type="ftr" sz="quarter" idx="11"/>
          </p:nvPr>
        </p:nvSpPr>
        <p:spPr>
          <a:xfrm>
            <a:off x="1120588" y="188259"/>
            <a:ext cx="2895600" cy="365125"/>
          </a:xfrm>
        </p:spPr>
        <p:txBody>
          <a:bodyPr/>
          <a:lstStyle/>
          <a:p>
            <a:endParaRPr lang="en-US"/>
          </a:p>
        </p:txBody>
      </p:sp>
      <p:sp>
        <p:nvSpPr>
          <p:cNvPr id="9" name="Slide Number Placeholder 8"/>
          <p:cNvSpPr>
            <a:spLocks noGrp="1"/>
          </p:cNvSpPr>
          <p:nvPr>
            <p:ph type="sldNum" sz="quarter" idx="12"/>
          </p:nvPr>
        </p:nvSpPr>
        <p:spPr/>
        <p:txBody>
          <a:bodyPr/>
          <a:lstStyle/>
          <a:p>
            <a:fld id="{FB32BBD9-58BA-0B48-A96F-A6FF1E6F88AA}" type="slidenum">
              <a:rPr lang="en-US" smtClean="0"/>
              <a:t>‹#›</a:t>
            </a:fld>
            <a:endParaRPr lang="en-US"/>
          </a:p>
        </p:txBody>
      </p:sp>
      <p:cxnSp>
        <p:nvCxnSpPr>
          <p:cNvPr id="11" name="Straight Connector 10"/>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27714058-D951-C84D-90FD-4746639460E8}" type="datetimeFigureOut">
              <a:rPr lang="en-US" smtClean="0"/>
              <a:t>1/5/14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32BBD9-58BA-0B48-A96F-A6FF1E6F88A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714058-D951-C84D-90FD-4746639460E8}" type="datetimeFigureOut">
              <a:rPr lang="en-US" smtClean="0"/>
              <a:t>1/5/14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32BBD9-58BA-0B48-A96F-A6FF1E6F88A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Content Placeholder 2"/>
          <p:cNvSpPr>
            <a:spLocks noGrp="1"/>
          </p:cNvSpPr>
          <p:nvPr>
            <p:ph idx="1"/>
          </p:nvPr>
        </p:nvSpPr>
        <p:spPr>
          <a:xfrm>
            <a:off x="5147534" y="2590800"/>
            <a:ext cx="3566160" cy="3686175"/>
          </a:xfrm>
        </p:spPr>
        <p:txBody>
          <a:bodyPr/>
          <a:lstStyle>
            <a:lvl1pPr>
              <a:defRPr sz="1800"/>
            </a:lvl1pPr>
            <a:lvl2pPr>
              <a:defRPr sz="1800"/>
            </a:lvl2pPr>
            <a:lvl3pPr>
              <a:defRPr sz="1800"/>
            </a:lvl3pPr>
            <a:lvl4pPr>
              <a:defRPr sz="1800"/>
            </a:lvl4pPr>
            <a:lvl5pPr>
              <a:defRPr sz="1800"/>
            </a:lvl5pPr>
            <a:lvl6pPr marL="2055813" indent="-344488">
              <a:defRPr sz="2000"/>
            </a:lvl6pPr>
            <a:lvl7pPr marL="2055813" indent="-344488">
              <a:defRPr sz="2000"/>
            </a:lvl7pPr>
            <a:lvl8pPr marL="2055813" indent="-344488">
              <a:defRPr sz="2000"/>
            </a:lvl8pPr>
            <a:lvl9pPr marL="2055813" indent="-344488">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900952" y="2039111"/>
            <a:ext cx="356616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580094" y="188259"/>
            <a:ext cx="2133600" cy="365125"/>
          </a:xfrm>
        </p:spPr>
        <p:txBody>
          <a:bodyPr/>
          <a:lstStyle/>
          <a:p>
            <a:fld id="{27714058-D951-C84D-90FD-4746639460E8}" type="datetimeFigureOut">
              <a:rPr lang="en-US" smtClean="0"/>
              <a:t>1/5/14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123856"/>
            <a:ext cx="8913813" cy="914400"/>
          </a:xfrm>
          <a:prstGeom prst="rect">
            <a:avLst/>
          </a:prstGeom>
          <a:solidFill>
            <a:schemeClr val="tx2"/>
          </a:solidFill>
        </p:spPr>
        <p:txBody>
          <a:bodyPr vert="horz" lIns="1188720" tIns="45720" rIns="274320" bIns="45720" rtlCol="0" anchor="ctr">
            <a:normAutofit/>
          </a:bodyPr>
          <a:lstStyle/>
          <a:p>
            <a:r>
              <a:rPr lang="en-US" smtClean="0"/>
              <a:t>Click to edit Master title style</a:t>
            </a:r>
            <a:endParaRPr/>
          </a:p>
        </p:txBody>
      </p:sp>
      <p:sp>
        <p:nvSpPr>
          <p:cNvPr id="3" name="Text Placeholder 2"/>
          <p:cNvSpPr>
            <a:spLocks noGrp="1"/>
          </p:cNvSpPr>
          <p:nvPr>
            <p:ph type="body" idx="1"/>
          </p:nvPr>
        </p:nvSpPr>
        <p:spPr>
          <a:xfrm>
            <a:off x="1114424" y="2595562"/>
            <a:ext cx="7610476" cy="367076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580094" y="188259"/>
            <a:ext cx="2133600" cy="365125"/>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27714058-D951-C84D-90FD-4746639460E8}" type="datetimeFigureOut">
              <a:rPr lang="en-US" smtClean="0"/>
              <a:t>1/5/14</a:t>
            </a:fld>
            <a:endParaRPr lang="en-US"/>
          </a:p>
        </p:txBody>
      </p:sp>
      <p:sp>
        <p:nvSpPr>
          <p:cNvPr id="5" name="Footer Placeholder 4"/>
          <p:cNvSpPr>
            <a:spLocks noGrp="1"/>
          </p:cNvSpPr>
          <p:nvPr>
            <p:ph type="ftr" sz="quarter" idx="3"/>
          </p:nvPr>
        </p:nvSpPr>
        <p:spPr>
          <a:xfrm>
            <a:off x="1120588" y="188259"/>
            <a:ext cx="2895600" cy="365125"/>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789894" y="6569075"/>
            <a:ext cx="457200" cy="365125"/>
          </a:xfrm>
          <a:prstGeom prst="rect">
            <a:avLst/>
          </a:prstGeom>
        </p:spPr>
        <p:txBody>
          <a:bodyPr vert="horz" lIns="91440" tIns="45720" rIns="91440" bIns="45720" rtlCol="0" anchor="ctr"/>
          <a:lstStyle>
            <a:lvl1pPr algn="ctr">
              <a:defRPr sz="800">
                <a:solidFill>
                  <a:schemeClr val="tx1">
                    <a:lumMod val="65000"/>
                    <a:lumOff val="35000"/>
                  </a:schemeClr>
                </a:solidFill>
              </a:defRPr>
            </a:lvl1pPr>
          </a:lstStyle>
          <a:p>
            <a:fld id="{FB32BBD9-58BA-0B48-A96F-A6FF1E6F88AA}" type="slidenum">
              <a:rPr lang="en-US" smtClean="0"/>
              <a:t>‹#›</a:t>
            </a:fld>
            <a:endParaRPr lang="en-US"/>
          </a:p>
        </p:txBody>
      </p:sp>
      <p:sp>
        <p:nvSpPr>
          <p:cNvPr id="7" name="Rectangle 6"/>
          <p:cNvSpPr/>
          <p:nvPr/>
        </p:nvSpPr>
        <p:spPr>
          <a:xfrm>
            <a:off x="914400" y="0"/>
            <a:ext cx="7999413" cy="18288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914400" y="6675120"/>
            <a:ext cx="7999413" cy="18288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 bg1="lt1" tx1="dk1" bg2="lt2" tx2="dk2" accent1="accent1" accent2="accent2" accent3="accent3" accent4="accent4" accent5="accent5" accent6="accent6" hlink="hlink" folHlink="folHlink"/>
  <p:sldLayoutIdLst>
    <p:sldLayoutId id="2147483944" r:id="rId1"/>
    <p:sldLayoutId id="2147483945" r:id="rId2"/>
    <p:sldLayoutId id="2147483946" r:id="rId3"/>
    <p:sldLayoutId id="2147483947" r:id="rId4"/>
    <p:sldLayoutId id="2147483948" r:id="rId5"/>
    <p:sldLayoutId id="2147483949" r:id="rId6"/>
    <p:sldLayoutId id="2147483950" r:id="rId7"/>
    <p:sldLayoutId id="2147483951" r:id="rId8"/>
    <p:sldLayoutId id="2147483952" r:id="rId9"/>
    <p:sldLayoutId id="2147483953" r:id="rId10"/>
    <p:sldLayoutId id="2147483954" r:id="rId11"/>
    <p:sldLayoutId id="2147483955" r:id="rId12"/>
    <p:sldLayoutId id="2147483956" r:id="rId13"/>
    <p:sldLayoutId id="2147483957" r:id="rId14"/>
    <p:sldLayoutId id="2147483958" r:id="rId15"/>
  </p:sldLayoutIdLst>
  <p:txStyles>
    <p:titleStyle>
      <a:lvl1pPr marL="0" indent="0" algn="l"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ts val="20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en.wikipedia.org/wiki/Pierre-Auguste_Renoir"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youtube.com/watch?v=ZP2tqJTSfgU" TargetMode="External"/><Relationship Id="rId3" Type="http://schemas.openxmlformats.org/officeDocument/2006/relationships/hyperlink" Target="http://www.youtube.com/watch?v=29GXaXnVdA8"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Early European Film Movements</a:t>
            </a:r>
            <a:endParaRPr lang="en-US" dirty="0"/>
          </a:p>
        </p:txBody>
      </p:sp>
      <p:sp>
        <p:nvSpPr>
          <p:cNvPr id="3" name="Subtitle 2"/>
          <p:cNvSpPr>
            <a:spLocks noGrp="1"/>
          </p:cNvSpPr>
          <p:nvPr>
            <p:ph type="subTitle" idx="1"/>
          </p:nvPr>
        </p:nvSpPr>
        <p:spPr/>
        <p:txBody>
          <a:bodyPr/>
          <a:lstStyle/>
          <a:p>
            <a:r>
              <a:rPr lang="en-US" dirty="0" smtClean="0"/>
              <a:t>Jean Renoir: Early French Cinema</a:t>
            </a:r>
            <a:endParaRPr lang="en-US" dirty="0"/>
          </a:p>
        </p:txBody>
      </p:sp>
    </p:spTree>
    <p:extLst>
      <p:ext uri="{BB962C8B-B14F-4D97-AF65-F5344CB8AC3E}">
        <p14:creationId xmlns:p14="http://schemas.microsoft.com/office/powerpoint/2010/main" val="11819550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Rules of the Game 1939</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Seems like a country farce</a:t>
            </a:r>
          </a:p>
          <a:p>
            <a:r>
              <a:rPr lang="en-US" dirty="0" smtClean="0"/>
              <a:t>Subtext: “Europe </a:t>
            </a:r>
            <a:r>
              <a:rPr lang="en-US" dirty="0"/>
              <a:t>was going to war. In France, left-wing Popular Front members like Renoir were clashing with Nazi sympathizers. Renoir's portrait of the French ruling class shows them as silly adulterous twits, with the working classes emulating them within their more limited means</a:t>
            </a:r>
            <a:r>
              <a:rPr lang="en-US" dirty="0" smtClean="0"/>
              <a:t>.”—Ebert</a:t>
            </a:r>
          </a:p>
          <a:p>
            <a:r>
              <a:rPr lang="en-US" dirty="0" smtClean="0"/>
              <a:t>Renoir </a:t>
            </a:r>
            <a:r>
              <a:rPr lang="en-US" dirty="0"/>
              <a:t>recalls that a man set fire to his newspaper at the movie's premiere, trying to burn the theater down. Audiences streamed out, the reviews were savage, and the film was a disaster, even before it was banned by the occupying Nazis. The French like to be funny, but they do not much like to be made fun of. "We were dancing on a volcano," Renoir </a:t>
            </a:r>
            <a:r>
              <a:rPr lang="en-US" dirty="0" smtClean="0"/>
              <a:t>said.</a:t>
            </a:r>
            <a:endParaRPr lang="en-US" dirty="0"/>
          </a:p>
        </p:txBody>
      </p:sp>
    </p:spTree>
    <p:extLst>
      <p:ext uri="{BB962C8B-B14F-4D97-AF65-F5344CB8AC3E}">
        <p14:creationId xmlns:p14="http://schemas.microsoft.com/office/powerpoint/2010/main" val="41881506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Non-traditional Plot</a:t>
            </a:r>
            <a:endParaRPr lang="en-US" dirty="0"/>
          </a:p>
        </p:txBody>
      </p:sp>
      <p:sp>
        <p:nvSpPr>
          <p:cNvPr id="9" name="Text Placeholder 8"/>
          <p:cNvSpPr>
            <a:spLocks noGrp="1"/>
          </p:cNvSpPr>
          <p:nvPr>
            <p:ph type="body" sz="half" idx="2"/>
          </p:nvPr>
        </p:nvSpPr>
        <p:spPr>
          <a:xfrm>
            <a:off x="914400" y="2039112"/>
            <a:ext cx="7508240" cy="4224528"/>
          </a:xfrm>
        </p:spPr>
        <p:txBody>
          <a:bodyPr>
            <a:normAutofit/>
          </a:bodyPr>
          <a:lstStyle/>
          <a:p>
            <a:r>
              <a:rPr lang="en-US" dirty="0" smtClean="0"/>
              <a:t>The camera drifts from person to person communicating an experience rather than a plot.  </a:t>
            </a:r>
          </a:p>
          <a:p>
            <a:r>
              <a:rPr lang="en-US" dirty="0" smtClean="0"/>
              <a:t>Ruminations on themes (violence and dishonesty)</a:t>
            </a:r>
          </a:p>
          <a:p>
            <a:r>
              <a:rPr lang="en-US" dirty="0" smtClean="0"/>
              <a:t>Also a melancholy pre-war look at joy:  That </a:t>
            </a:r>
            <a:r>
              <a:rPr lang="en-US" dirty="0"/>
              <a:t>on the brink of war they know what gives them joy but play at denying it, while the world around them is closing down joy, play and denial. </a:t>
            </a:r>
          </a:p>
        </p:txBody>
      </p:sp>
    </p:spTree>
    <p:extLst>
      <p:ext uri="{BB962C8B-B14F-4D97-AF65-F5344CB8AC3E}">
        <p14:creationId xmlns:p14="http://schemas.microsoft.com/office/powerpoint/2010/main" val="26586431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Deep Space </a:t>
            </a:r>
            <a:endParaRPr lang="en-US" dirty="0"/>
          </a:p>
        </p:txBody>
      </p:sp>
      <p:sp>
        <p:nvSpPr>
          <p:cNvPr id="4" name="Text Placeholder 3"/>
          <p:cNvSpPr>
            <a:spLocks noGrp="1"/>
          </p:cNvSpPr>
          <p:nvPr>
            <p:ph type="body" sz="half" idx="2"/>
          </p:nvPr>
        </p:nvSpPr>
        <p:spPr>
          <a:xfrm>
            <a:off x="162560" y="2039112"/>
            <a:ext cx="4572000" cy="4224528"/>
          </a:xfrm>
        </p:spPr>
        <p:txBody>
          <a:bodyPr>
            <a:normAutofit fontScale="70000" lnSpcReduction="20000"/>
          </a:bodyPr>
          <a:lstStyle/>
          <a:p>
            <a:r>
              <a:rPr lang="en-US" dirty="0" smtClean="0"/>
              <a:t>No less visually impressive than Citizen Kane (which was known for deep focus)</a:t>
            </a:r>
          </a:p>
          <a:p>
            <a:r>
              <a:rPr lang="en-US" dirty="0" smtClean="0"/>
              <a:t>Every person within the frame is acting at all times (in the foreground and the background)</a:t>
            </a:r>
          </a:p>
          <a:p>
            <a:r>
              <a:rPr lang="en-US" dirty="0" smtClean="0"/>
              <a:t>Subplots unfold in the background—using deep space to communicate multiple moments at once</a:t>
            </a:r>
          </a:p>
          <a:p>
            <a:r>
              <a:rPr lang="en-US" dirty="0" smtClean="0"/>
              <a:t>There is a freedom there for the viewer, because she can observe the part of the frame that she wants.</a:t>
            </a:r>
          </a:p>
          <a:p>
            <a:r>
              <a:rPr lang="en-US" dirty="0" smtClean="0"/>
              <a:t>The director relinquishes some control over where the audience’s attention will land</a:t>
            </a:r>
          </a:p>
          <a:p>
            <a:r>
              <a:rPr lang="en-US" dirty="0" smtClean="0"/>
              <a:t>That sort of ambiguity, according to </a:t>
            </a:r>
            <a:r>
              <a:rPr lang="en-US" dirty="0" err="1" smtClean="0"/>
              <a:t>Bazin</a:t>
            </a:r>
            <a:r>
              <a:rPr lang="en-US" dirty="0" smtClean="0"/>
              <a:t>, can only be achieved through long takes and deep focus </a:t>
            </a:r>
          </a:p>
          <a:p>
            <a:endParaRPr lang="en-US" dirty="0"/>
          </a:p>
        </p:txBody>
      </p:sp>
      <p:pic>
        <p:nvPicPr>
          <p:cNvPr id="3" name="Picture 2"/>
          <p:cNvPicPr>
            <a:picLocks noChangeAspect="1"/>
          </p:cNvPicPr>
          <p:nvPr/>
        </p:nvPicPr>
        <p:blipFill>
          <a:blip r:embed="rId2"/>
          <a:stretch>
            <a:fillRect/>
          </a:stretch>
        </p:blipFill>
        <p:spPr>
          <a:xfrm>
            <a:off x="4959773" y="2580640"/>
            <a:ext cx="3955627" cy="2966720"/>
          </a:xfrm>
          <a:prstGeom prst="rect">
            <a:avLst/>
          </a:prstGeom>
        </p:spPr>
      </p:pic>
    </p:spTree>
    <p:extLst>
      <p:ext uri="{BB962C8B-B14F-4D97-AF65-F5344CB8AC3E}">
        <p14:creationId xmlns:p14="http://schemas.microsoft.com/office/powerpoint/2010/main" val="338599256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dirty="0" smtClean="0"/>
              <a:t>Jean Renoir: </a:t>
            </a:r>
            <a:r>
              <a:rPr lang="en-US" sz="1800" dirty="0"/>
              <a:t>b. September 15, 1894, Montmartre, Paris, France d. February 12, 1979, Beverly Hills California, U.S.A.</a:t>
            </a:r>
          </a:p>
        </p:txBody>
      </p:sp>
      <p:sp>
        <p:nvSpPr>
          <p:cNvPr id="3" name="Content Placeholder 2"/>
          <p:cNvSpPr>
            <a:spLocks noGrp="1"/>
          </p:cNvSpPr>
          <p:nvPr>
            <p:ph idx="1"/>
          </p:nvPr>
        </p:nvSpPr>
        <p:spPr/>
        <p:txBody>
          <a:bodyPr>
            <a:normAutofit fontScale="85000" lnSpcReduction="20000"/>
          </a:bodyPr>
          <a:lstStyle/>
          <a:p>
            <a:r>
              <a:rPr lang="en-US" dirty="0" smtClean="0"/>
              <a:t>Today his films are considered to be in the canon of the greatest films ever made</a:t>
            </a:r>
          </a:p>
          <a:p>
            <a:r>
              <a:rPr lang="en-US" dirty="0" smtClean="0"/>
              <a:t>At the time they were made, they weren’t considered to be fully realized</a:t>
            </a:r>
          </a:p>
          <a:p>
            <a:r>
              <a:rPr lang="en-US" dirty="0" smtClean="0"/>
              <a:t>The generation of French filmmakers in the 60’s and 70’s identified with his films</a:t>
            </a:r>
          </a:p>
          <a:p>
            <a:r>
              <a:rPr lang="en-US" dirty="0" smtClean="0"/>
              <a:t>Son of the the </a:t>
            </a:r>
            <a:r>
              <a:rPr lang="en-US" dirty="0"/>
              <a:t>painter </a:t>
            </a:r>
            <a:r>
              <a:rPr lang="en-US" dirty="0">
                <a:hlinkClick r:id="rId2"/>
              </a:rPr>
              <a:t>Pierre-Auguste Renoir</a:t>
            </a:r>
            <a:endParaRPr lang="en-US" dirty="0" smtClean="0"/>
          </a:p>
          <a:p>
            <a:r>
              <a:rPr lang="en-US" dirty="0"/>
              <a:t>Renoir's films show strong social and political sensitivity to the inequality of the French class structure and sympathy for the working class. The bleak pessimism and anarchic escapes from bourgeois conventions depicted in his films, are partly a response to the depression of the early 30s</a:t>
            </a:r>
          </a:p>
        </p:txBody>
      </p:sp>
    </p:spTree>
    <p:extLst>
      <p:ext uri="{BB962C8B-B14F-4D97-AF65-F5344CB8AC3E}">
        <p14:creationId xmlns:p14="http://schemas.microsoft.com/office/powerpoint/2010/main" val="4010015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30’s</a:t>
            </a:r>
            <a:endParaRPr lang="en-US" dirty="0"/>
          </a:p>
        </p:txBody>
      </p:sp>
      <p:sp>
        <p:nvSpPr>
          <p:cNvPr id="3" name="Content Placeholder 2"/>
          <p:cNvSpPr>
            <a:spLocks noGrp="1"/>
          </p:cNvSpPr>
          <p:nvPr>
            <p:ph idx="1"/>
          </p:nvPr>
        </p:nvSpPr>
        <p:spPr/>
        <p:txBody>
          <a:bodyPr/>
          <a:lstStyle/>
          <a:p>
            <a:r>
              <a:rPr lang="en-US" dirty="0" smtClean="0"/>
              <a:t>Renoir made many popular films in the early 30’s</a:t>
            </a:r>
          </a:p>
          <a:p>
            <a:r>
              <a:rPr lang="en-US" dirty="0" smtClean="0"/>
              <a:t>Joined the popular front (a group of leftists who were in apposition to Nazi sympathizers)</a:t>
            </a:r>
          </a:p>
          <a:p>
            <a:r>
              <a:rPr lang="en-US" dirty="0" smtClean="0"/>
              <a:t>Made </a:t>
            </a:r>
            <a:r>
              <a:rPr lang="en-US" b="1" i="1" dirty="0" smtClean="0"/>
              <a:t>Grand Illusion 1937 </a:t>
            </a:r>
            <a:r>
              <a:rPr lang="en-US" dirty="0" smtClean="0"/>
              <a:t>and </a:t>
            </a:r>
            <a:r>
              <a:rPr lang="en-US" b="1" i="1" dirty="0" smtClean="0"/>
              <a:t>Rules of the Game 1939</a:t>
            </a:r>
          </a:p>
          <a:p>
            <a:r>
              <a:rPr lang="en-US" i="1" dirty="0" smtClean="0"/>
              <a:t>The former was the only one that was well received at the time</a:t>
            </a:r>
          </a:p>
          <a:p>
            <a:pPr marL="0" indent="0">
              <a:buNone/>
            </a:pPr>
            <a:endParaRPr lang="en-US" dirty="0" smtClean="0"/>
          </a:p>
          <a:p>
            <a:endParaRPr lang="en-US" dirty="0"/>
          </a:p>
        </p:txBody>
      </p:sp>
    </p:spTree>
    <p:extLst>
      <p:ext uri="{BB962C8B-B14F-4D97-AF65-F5344CB8AC3E}">
        <p14:creationId xmlns:p14="http://schemas.microsoft.com/office/powerpoint/2010/main" val="214776594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Bazin</a:t>
            </a:r>
            <a:r>
              <a:rPr lang="en-US" dirty="0" smtClean="0"/>
              <a:t>: </a:t>
            </a:r>
            <a:r>
              <a:rPr lang="en-US" i="1" dirty="0" smtClean="0"/>
              <a:t>“What is Cinema”</a:t>
            </a:r>
            <a:endParaRPr lang="en-US" i="1" dirty="0"/>
          </a:p>
        </p:txBody>
      </p:sp>
      <p:sp>
        <p:nvSpPr>
          <p:cNvPr id="3" name="Content Placeholder 2"/>
          <p:cNvSpPr>
            <a:spLocks noGrp="1"/>
          </p:cNvSpPr>
          <p:nvPr>
            <p:ph idx="1"/>
          </p:nvPr>
        </p:nvSpPr>
        <p:spPr/>
        <p:txBody>
          <a:bodyPr/>
          <a:lstStyle/>
          <a:p>
            <a:r>
              <a:rPr lang="en-US" dirty="0" err="1" smtClean="0"/>
              <a:t>Bazin</a:t>
            </a:r>
            <a:r>
              <a:rPr lang="en-US" dirty="0" smtClean="0"/>
              <a:t> was one of the French theorists of the 60’s and 70’s who developed an appreciation for Renoir’s work</a:t>
            </a:r>
          </a:p>
        </p:txBody>
      </p:sp>
    </p:spTree>
    <p:extLst>
      <p:ext uri="{BB962C8B-B14F-4D97-AF65-F5344CB8AC3E}">
        <p14:creationId xmlns:p14="http://schemas.microsoft.com/office/powerpoint/2010/main" val="136274080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Bazin</a:t>
            </a:r>
            <a:r>
              <a:rPr lang="en-US" dirty="0" smtClean="0"/>
              <a:t> </a:t>
            </a:r>
            <a:r>
              <a:rPr lang="en-US" dirty="0" smtClean="0"/>
              <a:t>asked “What is Cinema?</a:t>
            </a:r>
            <a:r>
              <a:rPr lang="en-US" dirty="0" smtClean="0"/>
              <a:t>” in his famous articl</a:t>
            </a:r>
            <a:r>
              <a:rPr lang="en-US" dirty="0" smtClean="0"/>
              <a:t>e </a:t>
            </a:r>
            <a:endParaRPr lang="en-US" dirty="0"/>
          </a:p>
        </p:txBody>
      </p:sp>
      <p:sp>
        <p:nvSpPr>
          <p:cNvPr id="3" name="Content Placeholder 2"/>
          <p:cNvSpPr>
            <a:spLocks noGrp="1"/>
          </p:cNvSpPr>
          <p:nvPr>
            <p:ph idx="1"/>
          </p:nvPr>
        </p:nvSpPr>
        <p:spPr/>
        <p:txBody>
          <a:bodyPr/>
          <a:lstStyle/>
          <a:p>
            <a:r>
              <a:rPr lang="en-US" dirty="0"/>
              <a:t>How does Cinema relate to our being?</a:t>
            </a:r>
          </a:p>
          <a:p>
            <a:r>
              <a:rPr lang="en-US" dirty="0"/>
              <a:t>How do certain approaches to life and the social being find cinematic expression?</a:t>
            </a:r>
          </a:p>
          <a:p>
            <a:r>
              <a:rPr lang="en-US" dirty="0"/>
              <a:t>How does cinema help us approach the mystery of the human: “the real” that element of our existence toward which we incline </a:t>
            </a:r>
          </a:p>
          <a:p>
            <a:pPr marL="0" indent="0">
              <a:buNone/>
            </a:pPr>
            <a:endParaRPr lang="en-US" dirty="0"/>
          </a:p>
        </p:txBody>
      </p:sp>
    </p:spTree>
    <p:extLst>
      <p:ext uri="{BB962C8B-B14F-4D97-AF65-F5344CB8AC3E}">
        <p14:creationId xmlns:p14="http://schemas.microsoft.com/office/powerpoint/2010/main" val="1254419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Realism</a:t>
            </a:r>
            <a:endParaRPr lang="en-US" dirty="0"/>
          </a:p>
        </p:txBody>
      </p:sp>
      <p:sp>
        <p:nvSpPr>
          <p:cNvPr id="3" name="Content Placeholder 2"/>
          <p:cNvSpPr>
            <a:spLocks noGrp="1"/>
          </p:cNvSpPr>
          <p:nvPr>
            <p:ph idx="1"/>
          </p:nvPr>
        </p:nvSpPr>
        <p:spPr>
          <a:xfrm>
            <a:off x="243840" y="2038256"/>
            <a:ext cx="8481060" cy="4228073"/>
          </a:xfrm>
        </p:spPr>
        <p:txBody>
          <a:bodyPr>
            <a:normAutofit lnSpcReduction="10000"/>
          </a:bodyPr>
          <a:lstStyle/>
          <a:p>
            <a:r>
              <a:rPr lang="en-US" dirty="0" smtClean="0"/>
              <a:t>Opposite end of the spectrum as montage</a:t>
            </a:r>
          </a:p>
          <a:p>
            <a:r>
              <a:rPr lang="en-US" dirty="0" smtClean="0"/>
              <a:t>Soviet Montage sought to construct meaning through editing</a:t>
            </a:r>
          </a:p>
          <a:p>
            <a:r>
              <a:rPr lang="en-US" dirty="0" smtClean="0"/>
              <a:t>The realist aesthetic is about composition and contemplation</a:t>
            </a:r>
          </a:p>
          <a:p>
            <a:r>
              <a:rPr lang="en-US" dirty="0" smtClean="0"/>
              <a:t>The use of deep space (deep focus and long shots) are part of the aesthetic of realism </a:t>
            </a:r>
          </a:p>
          <a:p>
            <a:r>
              <a:rPr lang="en-US" dirty="0" smtClean="0"/>
              <a:t>Soviet Montage directs or restricts the viewer’s attention and limits the viewer’s capacity for contemplation</a:t>
            </a:r>
          </a:p>
          <a:p>
            <a:r>
              <a:rPr lang="en-US" dirty="0" smtClean="0"/>
              <a:t>“Destroys the ambiguity inherent in reality”</a:t>
            </a:r>
          </a:p>
          <a:p>
            <a:r>
              <a:rPr lang="en-US" dirty="0" smtClean="0"/>
              <a:t>Presents a judgment (by the director) on reality itself  </a:t>
            </a:r>
            <a:endParaRPr lang="en-US" dirty="0"/>
          </a:p>
        </p:txBody>
      </p:sp>
    </p:spTree>
    <p:extLst>
      <p:ext uri="{BB962C8B-B14F-4D97-AF65-F5344CB8AC3E}">
        <p14:creationId xmlns:p14="http://schemas.microsoft.com/office/powerpoint/2010/main" val="135600433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Side by Side Comparison </a:t>
            </a:r>
            <a:endParaRPr lang="en-US" dirty="0"/>
          </a:p>
        </p:txBody>
      </p:sp>
      <p:sp>
        <p:nvSpPr>
          <p:cNvPr id="3" name="Content Placeholder 2"/>
          <p:cNvSpPr>
            <a:spLocks noGrp="1"/>
          </p:cNvSpPr>
          <p:nvPr>
            <p:ph idx="1"/>
          </p:nvPr>
        </p:nvSpPr>
        <p:spPr/>
        <p:txBody>
          <a:bodyPr/>
          <a:lstStyle/>
          <a:p>
            <a:r>
              <a:rPr lang="en-US" dirty="0" smtClean="0">
                <a:hlinkClick r:id="rId2"/>
              </a:rPr>
              <a:t>Realist Aesthetic </a:t>
            </a:r>
            <a:r>
              <a:rPr lang="en-US" dirty="0" smtClean="0"/>
              <a:t>  </a:t>
            </a:r>
          </a:p>
          <a:p>
            <a:r>
              <a:rPr lang="en-US" dirty="0" smtClean="0">
                <a:hlinkClick r:id="rId3"/>
              </a:rPr>
              <a:t>Montage Aesthetic </a:t>
            </a:r>
            <a:endParaRPr lang="en-US" dirty="0"/>
          </a:p>
        </p:txBody>
      </p:sp>
    </p:spTree>
    <p:extLst>
      <p:ext uri="{BB962C8B-B14F-4D97-AF65-F5344CB8AC3E}">
        <p14:creationId xmlns:p14="http://schemas.microsoft.com/office/powerpoint/2010/main" val="38524568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Cahier du Cinema</a:t>
            </a:r>
            <a:endParaRPr lang="en-US" dirty="0"/>
          </a:p>
        </p:txBody>
      </p:sp>
      <p:sp>
        <p:nvSpPr>
          <p:cNvPr id="3" name="Content Placeholder 2"/>
          <p:cNvSpPr>
            <a:spLocks noGrp="1"/>
          </p:cNvSpPr>
          <p:nvPr>
            <p:ph idx="1"/>
          </p:nvPr>
        </p:nvSpPr>
        <p:spPr/>
        <p:txBody>
          <a:bodyPr/>
          <a:lstStyle/>
          <a:p>
            <a:r>
              <a:rPr lang="en-US" dirty="0" smtClean="0"/>
              <a:t>Influential </a:t>
            </a:r>
            <a:r>
              <a:rPr lang="en-US" dirty="0"/>
              <a:t>French film magazine founded in 1951 by André </a:t>
            </a:r>
            <a:r>
              <a:rPr lang="en-US" dirty="0" err="1"/>
              <a:t>Bazin</a:t>
            </a:r>
            <a:endParaRPr lang="en-US" dirty="0" smtClean="0"/>
          </a:p>
          <a:p>
            <a:r>
              <a:rPr lang="en-US" dirty="0" smtClean="0"/>
              <a:t>Not only valued the European makers of realist </a:t>
            </a:r>
            <a:r>
              <a:rPr lang="en-US" dirty="0" smtClean="0"/>
              <a:t>works, but </a:t>
            </a:r>
            <a:r>
              <a:rPr lang="en-US" dirty="0" smtClean="0"/>
              <a:t>also, Orson Welles and John Ford</a:t>
            </a:r>
          </a:p>
          <a:p>
            <a:r>
              <a:rPr lang="en-US" dirty="0" smtClean="0"/>
              <a:t>Appreciated the use of </a:t>
            </a:r>
            <a:r>
              <a:rPr lang="en-US" dirty="0" err="1" smtClean="0"/>
              <a:t>mise</a:t>
            </a:r>
            <a:r>
              <a:rPr lang="en-US" dirty="0" smtClean="0"/>
              <a:t> en scene and deep space to communicate ideas</a:t>
            </a:r>
          </a:p>
          <a:p>
            <a:pPr marL="0" indent="0">
              <a:buNone/>
            </a:pPr>
            <a:endParaRPr lang="en-US" dirty="0"/>
          </a:p>
        </p:txBody>
      </p:sp>
    </p:spTree>
    <p:extLst>
      <p:ext uri="{BB962C8B-B14F-4D97-AF65-F5344CB8AC3E}">
        <p14:creationId xmlns:p14="http://schemas.microsoft.com/office/powerpoint/2010/main" val="393659853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Elements of </a:t>
            </a:r>
            <a:r>
              <a:rPr lang="en-US" dirty="0" err="1" smtClean="0"/>
              <a:t>Mise</a:t>
            </a:r>
            <a:r>
              <a:rPr lang="en-US" dirty="0" smtClean="0"/>
              <a:t> en Scene</a:t>
            </a:r>
            <a:endParaRPr lang="en-US" dirty="0"/>
          </a:p>
        </p:txBody>
      </p:sp>
      <p:sp>
        <p:nvSpPr>
          <p:cNvPr id="3" name="Content Placeholder 2"/>
          <p:cNvSpPr>
            <a:spLocks noGrp="1"/>
          </p:cNvSpPr>
          <p:nvPr>
            <p:ph idx="1"/>
          </p:nvPr>
        </p:nvSpPr>
        <p:spPr/>
        <p:txBody>
          <a:bodyPr>
            <a:normAutofit lnSpcReduction="10000"/>
          </a:bodyPr>
          <a:lstStyle/>
          <a:p>
            <a:r>
              <a:rPr lang="en-US" dirty="0" smtClean="0"/>
              <a:t>Set/Location</a:t>
            </a:r>
          </a:p>
          <a:p>
            <a:r>
              <a:rPr lang="en-US" dirty="0" smtClean="0"/>
              <a:t>Staging</a:t>
            </a:r>
          </a:p>
          <a:p>
            <a:r>
              <a:rPr lang="en-US" dirty="0" smtClean="0"/>
              <a:t>Movement</a:t>
            </a:r>
          </a:p>
          <a:p>
            <a:r>
              <a:rPr lang="en-US" dirty="0" smtClean="0"/>
              <a:t>Lighting</a:t>
            </a:r>
          </a:p>
          <a:p>
            <a:r>
              <a:rPr lang="en-US" dirty="0" smtClean="0"/>
              <a:t>Costume</a:t>
            </a:r>
          </a:p>
          <a:p>
            <a:r>
              <a:rPr lang="en-US" dirty="0" smtClean="0"/>
              <a:t>Make-up</a:t>
            </a:r>
          </a:p>
          <a:p>
            <a:r>
              <a:rPr lang="en-US" dirty="0" smtClean="0"/>
              <a:t>Performance</a:t>
            </a:r>
            <a:endParaRPr lang="en-US" dirty="0"/>
          </a:p>
        </p:txBody>
      </p:sp>
    </p:spTree>
    <p:extLst>
      <p:ext uri="{BB962C8B-B14F-4D97-AF65-F5344CB8AC3E}">
        <p14:creationId xmlns:p14="http://schemas.microsoft.com/office/powerpoint/2010/main" val="214031247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Perception">
  <a:themeElements>
    <a:clrScheme name="Perception">
      <a:dk1>
        <a:sysClr val="windowText" lastClr="000000"/>
      </a:dk1>
      <a:lt1>
        <a:sysClr val="window" lastClr="FFFFFF"/>
      </a:lt1>
      <a:dk2>
        <a:srgbClr val="333333"/>
      </a:dk2>
      <a:lt2>
        <a:srgbClr val="BBC0AC"/>
      </a:lt2>
      <a:accent1>
        <a:srgbClr val="A2C816"/>
      </a:accent1>
      <a:accent2>
        <a:srgbClr val="E07602"/>
      </a:accent2>
      <a:accent3>
        <a:srgbClr val="E4C402"/>
      </a:accent3>
      <a:accent4>
        <a:srgbClr val="7DC1EF"/>
      </a:accent4>
      <a:accent5>
        <a:srgbClr val="21449B"/>
      </a:accent5>
      <a:accent6>
        <a:srgbClr val="A2B170"/>
      </a:accent6>
      <a:hlink>
        <a:srgbClr val="8DA440"/>
      </a:hlink>
      <a:folHlink>
        <a:srgbClr val="4C4F3F"/>
      </a:folHlink>
    </a:clrScheme>
    <a:fontScheme name="Perception">
      <a:majorFont>
        <a:latin typeface="Century Gothic"/>
        <a:ea typeface=""/>
        <a:cs typeface=""/>
        <a:font script="Jpan" typeface="メイリオ"/>
      </a:majorFont>
      <a:minorFont>
        <a:latin typeface="Century Gothic"/>
        <a:ea typeface=""/>
        <a:cs typeface=""/>
        <a:font script="Jpan" typeface="メイリオ"/>
      </a:minorFont>
    </a:fontScheme>
    <a:fmtScheme name="Perception">
      <a:fillStyleLst>
        <a:solidFill>
          <a:schemeClr val="phClr"/>
        </a:solidFill>
        <a:solidFill>
          <a:schemeClr val="phClr">
            <a:shade val="90000"/>
          </a:schemeClr>
        </a:solidFill>
        <a:solidFill>
          <a:schemeClr val="phClr">
            <a:shade val="80000"/>
          </a:schemeClr>
        </a:solidFill>
      </a:fillStyleLst>
      <a:lnStyleLst>
        <a:ln w="12700" cap="flat" cmpd="sng" algn="ctr">
          <a:solidFill>
            <a:schemeClr val="phClr">
              <a:satMod val="105000"/>
            </a:schemeClr>
          </a:solidFill>
          <a:prstDash val="solid"/>
        </a:ln>
        <a:ln w="25400" cap="flat" cmpd="sng" algn="ctr">
          <a:solidFill>
            <a:schemeClr val="phClr"/>
          </a:solidFill>
          <a:prstDash val="solid"/>
        </a:ln>
        <a:ln w="25400" cap="flat" cmpd="sng" algn="ctr">
          <a:solidFill>
            <a:schemeClr val="phClr">
              <a:alpha val="80000"/>
            </a:schemeClr>
          </a:solidFill>
          <a:prstDash val="solid"/>
        </a:ln>
      </a:lnStyleLst>
      <a:effectStyleLst>
        <a:effectStyle>
          <a:effectLst/>
        </a:effectStyle>
        <a:effectStyle>
          <a:effectLst/>
          <a:scene3d>
            <a:camera prst="obliqueTopRight"/>
            <a:lightRig rig="threePt" dir="tl"/>
          </a:scene3d>
          <a:sp3d>
            <a:bevelT w="25400" h="25400"/>
          </a:sp3d>
        </a:effectStyle>
        <a:effectStyle>
          <a:effectLst/>
          <a:scene3d>
            <a:camera prst="perspectiveFront" fov="4200000"/>
            <a:lightRig rig="balanced" dir="tl">
              <a:rot lat="0" lon="0" rev="18600000"/>
            </a:lightRig>
          </a:scene3d>
          <a:sp3d prstMaterial="metal">
            <a:bevelT w="63500" h="50800" prst="angle"/>
          </a:sp3d>
        </a:effectStyle>
      </a:effectStyleLst>
      <a:bgFillStyleLst>
        <a:solidFill>
          <a:schemeClr val="phClr">
            <a:tint val="90000"/>
          </a:schemeClr>
        </a:solidFill>
        <a:solidFill>
          <a:schemeClr val="phClr">
            <a:tint val="50000"/>
          </a:schemeClr>
        </a:solidFill>
        <a:solidFill>
          <a:schemeClr val="phClr">
            <a:shade val="60000"/>
          </a:schemeClr>
        </a:soli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Perception.thmx</Template>
  <TotalTime>5524</TotalTime>
  <Words>749</Words>
  <Application>Microsoft Macintosh PowerPoint</Application>
  <PresentationFormat>On-screen Show (4:3)</PresentationFormat>
  <Paragraphs>57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Perception</vt:lpstr>
      <vt:lpstr>Early European Film Movements</vt:lpstr>
      <vt:lpstr>Jean Renoir: b. September 15, 1894, Montmartre, Paris, France d. February 12, 1979, Beverly Hills California, U.S.A.</vt:lpstr>
      <vt:lpstr>30’s</vt:lpstr>
      <vt:lpstr>Bazin: “What is Cinema”</vt:lpstr>
      <vt:lpstr>Bazin asked “What is Cinema?” in his famous article </vt:lpstr>
      <vt:lpstr>Realism</vt:lpstr>
      <vt:lpstr>Side by Side Comparison </vt:lpstr>
      <vt:lpstr>Cahier du Cinema</vt:lpstr>
      <vt:lpstr>Elements of Mise en Scene</vt:lpstr>
      <vt:lpstr>Rules of the Game 1939</vt:lpstr>
      <vt:lpstr>Non-traditional Plot</vt:lpstr>
      <vt:lpstr>Deep Space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Early European Film Movements</dc:title>
  <dc:creator>Microsoft Office User</dc:creator>
  <cp:lastModifiedBy>Microsoft Office User</cp:lastModifiedBy>
  <cp:revision>13</cp:revision>
  <dcterms:created xsi:type="dcterms:W3CDTF">2012-07-16T19:55:02Z</dcterms:created>
  <dcterms:modified xsi:type="dcterms:W3CDTF">2014-01-06T07:34:42Z</dcterms:modified>
</cp:coreProperties>
</file>