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sldIdLst>
    <p:sldId id="256" r:id="rId2"/>
    <p:sldId id="306" r:id="rId3"/>
    <p:sldId id="307" r:id="rId4"/>
    <p:sldId id="308" r:id="rId5"/>
    <p:sldId id="309" r:id="rId6"/>
    <p:sldId id="310" r:id="rId7"/>
    <p:sldId id="311" r:id="rId8"/>
    <p:sldId id="312" r:id="rId9"/>
    <p:sldId id="313" r:id="rId10"/>
    <p:sldId id="314" r:id="rId11"/>
    <p:sldId id="257" r:id="rId12"/>
    <p:sldId id="258" r:id="rId13"/>
    <p:sldId id="259" r:id="rId14"/>
    <p:sldId id="260" r:id="rId15"/>
    <p:sldId id="261" r:id="rId16"/>
    <p:sldId id="262" r:id="rId17"/>
    <p:sldId id="263" r:id="rId18"/>
    <p:sldId id="264" r:id="rId19"/>
    <p:sldId id="265" r:id="rId20"/>
    <p:sldId id="303" r:id="rId21"/>
    <p:sldId id="304" r:id="rId22"/>
    <p:sldId id="305" r:id="rId23"/>
    <p:sldId id="266" r:id="rId24"/>
    <p:sldId id="267" r:id="rId25"/>
    <p:sldId id="269" r:id="rId26"/>
    <p:sldId id="270" r:id="rId27"/>
    <p:sldId id="271" r:id="rId28"/>
    <p:sldId id="273" r:id="rId29"/>
    <p:sldId id="274" r:id="rId30"/>
    <p:sldId id="275" r:id="rId31"/>
    <p:sldId id="272" r:id="rId32"/>
    <p:sldId id="276" r:id="rId33"/>
    <p:sldId id="277" r:id="rId34"/>
    <p:sldId id="278" r:id="rId35"/>
    <p:sldId id="282" r:id="rId36"/>
    <p:sldId id="279" r:id="rId37"/>
    <p:sldId id="281" r:id="rId38"/>
    <p:sldId id="283" r:id="rId39"/>
    <p:sldId id="284" r:id="rId40"/>
    <p:sldId id="280" r:id="rId41"/>
    <p:sldId id="292" r:id="rId42"/>
    <p:sldId id="293" r:id="rId43"/>
    <p:sldId id="294"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0" d="100"/>
          <a:sy n="80" d="100"/>
        </p:scale>
        <p:origin x="-105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printerSettings" Target="printerSettings/printerSettings1.bin"/></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9981203-52F6-3444-9109-5DD3FDF34617}" type="datetimeFigureOut">
              <a:rPr lang="en-US" smtClean="0"/>
              <a:t>4/15/14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6D260A-DCF4-3A47-80BA-C4E5A406968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981203-52F6-3444-9109-5DD3FDF34617}" type="datetimeFigureOut">
              <a:rPr lang="en-US" smtClean="0"/>
              <a:t>4/15/14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6D260A-DCF4-3A47-80BA-C4E5A406968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981203-52F6-3444-9109-5DD3FDF34617}" type="datetimeFigureOut">
              <a:rPr lang="en-US" smtClean="0"/>
              <a:t>4/15/14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6D260A-DCF4-3A47-80BA-C4E5A406968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981203-52F6-3444-9109-5DD3FDF34617}" type="datetimeFigureOut">
              <a:rPr lang="en-US" smtClean="0"/>
              <a:t>4/15/14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6D260A-DCF4-3A47-80BA-C4E5A406968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981203-52F6-3444-9109-5DD3FDF34617}" type="datetimeFigureOut">
              <a:rPr lang="en-US" smtClean="0"/>
              <a:t>4/15/14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6D260A-DCF4-3A47-80BA-C4E5A406968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9981203-52F6-3444-9109-5DD3FDF34617}" type="datetimeFigureOut">
              <a:rPr lang="en-US" smtClean="0"/>
              <a:t>4/15/14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6D260A-DCF4-3A47-80BA-C4E5A406968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981203-52F6-3444-9109-5DD3FDF34617}" type="datetimeFigureOut">
              <a:rPr lang="en-US" smtClean="0"/>
              <a:t>4/15/14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6D260A-DCF4-3A47-80BA-C4E5A406968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981203-52F6-3444-9109-5DD3FDF34617}" type="datetimeFigureOut">
              <a:rPr lang="en-US" smtClean="0"/>
              <a:t>4/15/14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6D260A-DCF4-3A47-80BA-C4E5A406968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981203-52F6-3444-9109-5DD3FDF34617}" type="datetimeFigureOut">
              <a:rPr lang="en-US" smtClean="0"/>
              <a:t>4/15/14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6D260A-DCF4-3A47-80BA-C4E5A406968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981203-52F6-3444-9109-5DD3FDF34617}" type="datetimeFigureOut">
              <a:rPr lang="en-US" smtClean="0"/>
              <a:t>4/15/14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6D260A-DCF4-3A47-80BA-C4E5A406968D}"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A9981203-52F6-3444-9109-5DD3FDF34617}" type="datetimeFigureOut">
              <a:rPr lang="en-US" smtClean="0"/>
              <a:t>4/15/14</a:t>
            </a:fld>
            <a:endParaRPr lang="en-US"/>
          </a:p>
        </p:txBody>
      </p:sp>
      <p:sp>
        <p:nvSpPr>
          <p:cNvPr id="9" name="Slide Number Placeholder 8"/>
          <p:cNvSpPr>
            <a:spLocks noGrp="1"/>
          </p:cNvSpPr>
          <p:nvPr>
            <p:ph type="sldNum" sz="quarter" idx="11"/>
          </p:nvPr>
        </p:nvSpPr>
        <p:spPr/>
        <p:txBody>
          <a:bodyPr/>
          <a:lstStyle/>
          <a:p>
            <a:fld id="{2B6D260A-DCF4-3A47-80BA-C4E5A406968D}"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2B6D260A-DCF4-3A47-80BA-C4E5A406968D}"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A9981203-52F6-3444-9109-5DD3FDF34617}" type="datetimeFigureOut">
              <a:rPr lang="en-US" smtClean="0"/>
              <a:t>4/15/14</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tmyZq2EfrX0" TargetMode="Externa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vimeo.com/19513968"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www.youtube.com/watch?v=or_BGsW7Mgg" TargetMode="External"/><Relationship Id="rId3"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kPQcA2jAvXo" TargetMode="External"/><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hyperlink" Target="http://www.youtube.com/watch?v=WpmILPAcRQo" TargetMode="External"/><Relationship Id="rId3"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jpeg"/><Relationship Id="rId3"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hyperlink" Target="http://www.youtube.com/watch?v=bz-YuegFlEM" TargetMode="External"/><Relationship Id="rId1" Type="http://schemas.openxmlformats.org/officeDocument/2006/relationships/slideLayout" Target="../slideLayouts/slideLayout4.xml"/><Relationship Id="rId2" Type="http://schemas.openxmlformats.org/officeDocument/2006/relationships/hyperlink" Target="http://www.youtube.com/watch?v=NoBTrYRVKnw"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insidetv.ew.com/2013/11/18/breaking-bad-final-script/"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Stories </a:t>
            </a:r>
            <a:endParaRPr lang="en-US" dirty="0"/>
          </a:p>
        </p:txBody>
      </p:sp>
      <p:sp>
        <p:nvSpPr>
          <p:cNvPr id="3" name="Subtitle 2"/>
          <p:cNvSpPr>
            <a:spLocks noGrp="1"/>
          </p:cNvSpPr>
          <p:nvPr>
            <p:ph type="subTitle" idx="1"/>
          </p:nvPr>
        </p:nvSpPr>
        <p:spPr/>
        <p:txBody>
          <a:bodyPr/>
          <a:lstStyle/>
          <a:p>
            <a:r>
              <a:rPr lang="en-US" dirty="0" smtClean="0"/>
              <a:t>Meanings and structures </a:t>
            </a:r>
            <a:endParaRPr lang="en-US" dirty="0"/>
          </a:p>
        </p:txBody>
      </p:sp>
    </p:spTree>
    <p:extLst>
      <p:ext uri="{BB962C8B-B14F-4D97-AF65-F5344CB8AC3E}">
        <p14:creationId xmlns:p14="http://schemas.microsoft.com/office/powerpoint/2010/main" val="21065188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1672" y="65343"/>
            <a:ext cx="7620000" cy="1143000"/>
          </a:xfrm>
        </p:spPr>
        <p:txBody>
          <a:bodyPr/>
          <a:lstStyle/>
          <a:p>
            <a:r>
              <a:rPr lang="en-US" dirty="0" smtClean="0"/>
              <a:t>Adaptations</a:t>
            </a:r>
            <a:endParaRPr lang="en-US" dirty="0"/>
          </a:p>
        </p:txBody>
      </p:sp>
      <p:sp>
        <p:nvSpPr>
          <p:cNvPr id="3" name="Content Placeholder 2"/>
          <p:cNvSpPr>
            <a:spLocks noGrp="1"/>
          </p:cNvSpPr>
          <p:nvPr>
            <p:ph idx="1"/>
          </p:nvPr>
        </p:nvSpPr>
        <p:spPr>
          <a:xfrm>
            <a:off x="545399" y="3450658"/>
            <a:ext cx="7657081" cy="3101460"/>
          </a:xfrm>
        </p:spPr>
        <p:txBody>
          <a:bodyPr>
            <a:normAutofit fontScale="92500"/>
          </a:bodyPr>
          <a:lstStyle/>
          <a:p>
            <a:r>
              <a:rPr lang="en-US" dirty="0"/>
              <a:t>Adapted screenplays come from Novels or other sources of fiction</a:t>
            </a:r>
          </a:p>
          <a:p>
            <a:r>
              <a:rPr lang="en-US" dirty="0"/>
              <a:t>Many times </a:t>
            </a:r>
            <a:r>
              <a:rPr lang="en-US" dirty="0" smtClean="0"/>
              <a:t>viewers do not feel like adaptations live up to their expectations if they have read the book prior to seeing the film</a:t>
            </a:r>
          </a:p>
          <a:p>
            <a:r>
              <a:rPr lang="en-US" dirty="0" smtClean="0"/>
              <a:t>This happens because these viewers have created the book in their mind’s eye and someone else’s vision will never match up </a:t>
            </a:r>
          </a:p>
          <a:p>
            <a:r>
              <a:rPr lang="en-US" dirty="0" smtClean="0"/>
              <a:t>Also, films can’t have all of the content found in a novel, so certain elements are left out </a:t>
            </a:r>
            <a:r>
              <a:rPr lang="en-US" dirty="0" smtClean="0">
                <a:hlinkClick r:id="rId2"/>
              </a:rPr>
              <a:t>(link)</a:t>
            </a:r>
            <a:endParaRPr lang="en-US" dirty="0" smtClean="0"/>
          </a:p>
          <a:p>
            <a:endParaRPr lang="en-US" dirty="0" smtClean="0"/>
          </a:p>
        </p:txBody>
      </p:sp>
      <p:pic>
        <p:nvPicPr>
          <p:cNvPr id="4" name="Picture 3"/>
          <p:cNvPicPr>
            <a:picLocks noChangeAspect="1"/>
          </p:cNvPicPr>
          <p:nvPr/>
        </p:nvPicPr>
        <p:blipFill>
          <a:blip r:embed="rId3"/>
          <a:stretch>
            <a:fillRect/>
          </a:stretch>
        </p:blipFill>
        <p:spPr>
          <a:xfrm>
            <a:off x="2540780" y="1276508"/>
            <a:ext cx="3609593" cy="2174150"/>
          </a:xfrm>
          <a:prstGeom prst="rect">
            <a:avLst/>
          </a:prstGeom>
        </p:spPr>
      </p:pic>
    </p:spTree>
    <p:extLst>
      <p:ext uri="{BB962C8B-B14F-4D97-AF65-F5344CB8AC3E}">
        <p14:creationId xmlns:p14="http://schemas.microsoft.com/office/powerpoint/2010/main" val="702612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 Life vs. Stories </a:t>
            </a:r>
            <a:endParaRPr lang="en-US" dirty="0"/>
          </a:p>
        </p:txBody>
      </p:sp>
      <p:sp>
        <p:nvSpPr>
          <p:cNvPr id="3" name="Content Placeholder 2"/>
          <p:cNvSpPr>
            <a:spLocks noGrp="1"/>
          </p:cNvSpPr>
          <p:nvPr>
            <p:ph idx="1"/>
          </p:nvPr>
        </p:nvSpPr>
        <p:spPr>
          <a:xfrm>
            <a:off x="301752" y="1527048"/>
            <a:ext cx="4902684" cy="4572000"/>
          </a:xfrm>
        </p:spPr>
        <p:txBody>
          <a:bodyPr>
            <a:normAutofit/>
          </a:bodyPr>
          <a:lstStyle/>
          <a:p>
            <a:r>
              <a:rPr lang="en-US" dirty="0" smtClean="0"/>
              <a:t>Real life mixes meaning with the amorphous and random</a:t>
            </a:r>
          </a:p>
          <a:p>
            <a:r>
              <a:rPr lang="en-US" dirty="0" smtClean="0"/>
              <a:t>A story’s ingredients are selected for appropriateness to the story’s meanings and structures</a:t>
            </a:r>
          </a:p>
          <a:p>
            <a:r>
              <a:rPr lang="en-US" dirty="0" smtClean="0"/>
              <a:t>Can be free from redundancy, meaninglessness and inexpressiveness</a:t>
            </a:r>
          </a:p>
          <a:p>
            <a:endParaRPr lang="en-US" dirty="0" smtClean="0"/>
          </a:p>
          <a:p>
            <a:endParaRPr lang="en-US" dirty="0"/>
          </a:p>
        </p:txBody>
      </p:sp>
      <p:pic>
        <p:nvPicPr>
          <p:cNvPr id="4" name="Picture 3"/>
          <p:cNvPicPr>
            <a:picLocks noChangeAspect="1"/>
          </p:cNvPicPr>
          <p:nvPr/>
        </p:nvPicPr>
        <p:blipFill>
          <a:blip r:embed="rId2"/>
          <a:stretch>
            <a:fillRect/>
          </a:stretch>
        </p:blipFill>
        <p:spPr>
          <a:xfrm>
            <a:off x="4024616" y="4283608"/>
            <a:ext cx="3647314" cy="2049443"/>
          </a:xfrm>
          <a:prstGeom prst="rect">
            <a:avLst/>
          </a:prstGeom>
        </p:spPr>
      </p:pic>
    </p:spTree>
    <p:extLst>
      <p:ext uri="{BB962C8B-B14F-4D97-AF65-F5344CB8AC3E}">
        <p14:creationId xmlns:p14="http://schemas.microsoft.com/office/powerpoint/2010/main" val="218397397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Narrative </a:t>
            </a:r>
            <a:endParaRPr lang="en-US" dirty="0"/>
          </a:p>
        </p:txBody>
      </p:sp>
      <p:sp>
        <p:nvSpPr>
          <p:cNvPr id="3" name="Content Placeholder 2"/>
          <p:cNvSpPr>
            <a:spLocks noGrp="1"/>
          </p:cNvSpPr>
          <p:nvPr>
            <p:ph idx="1"/>
          </p:nvPr>
        </p:nvSpPr>
        <p:spPr/>
        <p:txBody>
          <a:bodyPr/>
          <a:lstStyle/>
          <a:p>
            <a:r>
              <a:rPr lang="en-US" dirty="0" smtClean="0"/>
              <a:t>Recounts one or more events</a:t>
            </a:r>
          </a:p>
          <a:p>
            <a:r>
              <a:rPr lang="en-US" dirty="0" smtClean="0"/>
              <a:t>It explores and devises what CAN happen, not what did happen</a:t>
            </a:r>
          </a:p>
          <a:p>
            <a:r>
              <a:rPr lang="en-US" dirty="0" smtClean="0"/>
              <a:t>During the late 1910’s fictional films became so popular that feature films became commonplace and drew large audiences</a:t>
            </a:r>
          </a:p>
          <a:p>
            <a:endParaRPr lang="en-US" dirty="0"/>
          </a:p>
        </p:txBody>
      </p:sp>
    </p:spTree>
    <p:extLst>
      <p:ext uri="{BB962C8B-B14F-4D97-AF65-F5344CB8AC3E}">
        <p14:creationId xmlns:p14="http://schemas.microsoft.com/office/powerpoint/2010/main" val="332700820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Narratives </a:t>
            </a:r>
            <a:endParaRPr lang="en-US" dirty="0"/>
          </a:p>
        </p:txBody>
      </p:sp>
      <p:sp>
        <p:nvSpPr>
          <p:cNvPr id="3" name="Content Placeholder 2"/>
          <p:cNvSpPr>
            <a:spLocks noGrp="1"/>
          </p:cNvSpPr>
          <p:nvPr>
            <p:ph idx="1"/>
          </p:nvPr>
        </p:nvSpPr>
        <p:spPr/>
        <p:txBody>
          <a:bodyPr/>
          <a:lstStyle/>
          <a:p>
            <a:r>
              <a:rPr lang="en-US" dirty="0" smtClean="0"/>
              <a:t>Representation of unified events</a:t>
            </a:r>
          </a:p>
          <a:p>
            <a:r>
              <a:rPr lang="en-US" dirty="0" smtClean="0"/>
              <a:t>Happenings and actions situated in one or more settings</a:t>
            </a:r>
          </a:p>
          <a:p>
            <a:r>
              <a:rPr lang="en-US" dirty="0" smtClean="0"/>
              <a:t>May be arranged chronologically or non-chronologically</a:t>
            </a:r>
          </a:p>
          <a:p>
            <a:r>
              <a:rPr lang="en-US" dirty="0" smtClean="0"/>
              <a:t>May be factual fictional or a blend of the two </a:t>
            </a:r>
          </a:p>
        </p:txBody>
      </p:sp>
    </p:spTree>
    <p:extLst>
      <p:ext uri="{BB962C8B-B14F-4D97-AF65-F5344CB8AC3E}">
        <p14:creationId xmlns:p14="http://schemas.microsoft.com/office/powerpoint/2010/main" val="429433756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Short Films </a:t>
            </a:r>
            <a:endParaRPr lang="en-US" dirty="0"/>
          </a:p>
        </p:txBody>
      </p:sp>
      <p:sp>
        <p:nvSpPr>
          <p:cNvPr id="3" name="Content Placeholder 2"/>
          <p:cNvSpPr>
            <a:spLocks noGrp="1"/>
          </p:cNvSpPr>
          <p:nvPr>
            <p:ph idx="1"/>
          </p:nvPr>
        </p:nvSpPr>
        <p:spPr/>
        <p:txBody>
          <a:bodyPr/>
          <a:lstStyle/>
          <a:p>
            <a:r>
              <a:rPr lang="en-US" dirty="0" smtClean="0"/>
              <a:t>At best, they are not shortened and compressed features </a:t>
            </a:r>
          </a:p>
          <a:p>
            <a:r>
              <a:rPr lang="en-US" dirty="0" smtClean="0"/>
              <a:t>Flexible and expressive form in their own right</a:t>
            </a:r>
          </a:p>
          <a:p>
            <a:r>
              <a:rPr lang="en-US" dirty="0" smtClean="0"/>
              <a:t>May be more compressed, demanding and subtle</a:t>
            </a:r>
          </a:p>
          <a:p>
            <a:r>
              <a:rPr lang="en-US" dirty="0" smtClean="0"/>
              <a:t>Fewer financial pressures to conform to the usual Hollywood format</a:t>
            </a:r>
          </a:p>
          <a:p>
            <a:r>
              <a:rPr lang="en-US" dirty="0" smtClean="0"/>
              <a:t>Watch “Locks” by Ryan </a:t>
            </a:r>
            <a:r>
              <a:rPr lang="en-US" dirty="0" err="1" smtClean="0"/>
              <a:t>Coogler</a:t>
            </a:r>
            <a:r>
              <a:rPr lang="en-US" dirty="0" smtClean="0"/>
              <a:t> </a:t>
            </a:r>
            <a:r>
              <a:rPr lang="en-US" dirty="0" smtClean="0">
                <a:hlinkClick r:id="rId2"/>
              </a:rPr>
              <a:t>(Link)</a:t>
            </a:r>
            <a:endParaRPr lang="en-US" dirty="0" smtClean="0"/>
          </a:p>
        </p:txBody>
      </p:sp>
    </p:spTree>
    <p:extLst>
      <p:ext uri="{BB962C8B-B14F-4D97-AF65-F5344CB8AC3E}">
        <p14:creationId xmlns:p14="http://schemas.microsoft.com/office/powerpoint/2010/main" val="24363737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Qualities of Short Films “Locks” </a:t>
            </a:r>
            <a:endParaRPr lang="en-US" dirty="0"/>
          </a:p>
        </p:txBody>
      </p:sp>
      <p:sp>
        <p:nvSpPr>
          <p:cNvPr id="3" name="Content Placeholder 2"/>
          <p:cNvSpPr>
            <a:spLocks noGrp="1"/>
          </p:cNvSpPr>
          <p:nvPr>
            <p:ph idx="1"/>
          </p:nvPr>
        </p:nvSpPr>
        <p:spPr/>
        <p:txBody>
          <a:bodyPr>
            <a:normAutofit/>
          </a:bodyPr>
          <a:lstStyle/>
          <a:p>
            <a:r>
              <a:rPr lang="en-US" dirty="0" smtClean="0"/>
              <a:t>Brief story time</a:t>
            </a:r>
          </a:p>
          <a:p>
            <a:r>
              <a:rPr lang="en-US" dirty="0" smtClean="0"/>
              <a:t>One goal which the main character does not state explicitly but which viewers can figure out early in the film</a:t>
            </a:r>
          </a:p>
          <a:p>
            <a:r>
              <a:rPr lang="en-US" dirty="0" smtClean="0"/>
              <a:t>One or more obstacles, conflicts, none of them very time-consuming, thwarting the achievement of the goal</a:t>
            </a:r>
          </a:p>
          <a:p>
            <a:r>
              <a:rPr lang="en-US" dirty="0" smtClean="0"/>
              <a:t>Success or failure in reaching the goal</a:t>
            </a:r>
          </a:p>
          <a:p>
            <a:r>
              <a:rPr lang="en-US" dirty="0" smtClean="0"/>
              <a:t>Can be ambiguous</a:t>
            </a:r>
            <a:endParaRPr lang="en-US" dirty="0"/>
          </a:p>
        </p:txBody>
      </p:sp>
    </p:spTree>
    <p:extLst>
      <p:ext uri="{BB962C8B-B14F-4D97-AF65-F5344CB8AC3E}">
        <p14:creationId xmlns:p14="http://schemas.microsoft.com/office/powerpoint/2010/main" val="341780823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 </a:t>
            </a:r>
            <a:endParaRPr lang="en-US" dirty="0"/>
          </a:p>
        </p:txBody>
      </p:sp>
      <p:sp>
        <p:nvSpPr>
          <p:cNvPr id="3" name="Content Placeholder 2"/>
          <p:cNvSpPr>
            <a:spLocks noGrp="1"/>
          </p:cNvSpPr>
          <p:nvPr>
            <p:ph idx="1"/>
          </p:nvPr>
        </p:nvSpPr>
        <p:spPr/>
        <p:txBody>
          <a:bodyPr/>
          <a:lstStyle/>
          <a:p>
            <a:r>
              <a:rPr lang="en-US" dirty="0" smtClean="0"/>
              <a:t>Events of a fictional film are arranged in a meaningful order</a:t>
            </a:r>
          </a:p>
          <a:p>
            <a:r>
              <a:rPr lang="en-US" dirty="0" smtClean="0"/>
              <a:t>Represented over time—chronologically or not</a:t>
            </a:r>
          </a:p>
          <a:p>
            <a:r>
              <a:rPr lang="en-US" dirty="0" smtClean="0"/>
              <a:t>Events are represented in one or more styles</a:t>
            </a:r>
          </a:p>
          <a:p>
            <a:r>
              <a:rPr lang="en-US" dirty="0" smtClean="0"/>
              <a:t>Some scholars call this form</a:t>
            </a:r>
          </a:p>
          <a:p>
            <a:r>
              <a:rPr lang="en-US" dirty="0" smtClean="0"/>
              <a:t>Refers to the arrangement of the parts of a text</a:t>
            </a:r>
          </a:p>
          <a:p>
            <a:pPr marL="0" indent="0">
              <a:buNone/>
            </a:pPr>
            <a:endParaRPr lang="en-US" dirty="0"/>
          </a:p>
        </p:txBody>
      </p:sp>
    </p:spTree>
    <p:extLst>
      <p:ext uri="{BB962C8B-B14F-4D97-AF65-F5344CB8AC3E}">
        <p14:creationId xmlns:p14="http://schemas.microsoft.com/office/powerpoint/2010/main" val="31650429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17440" y="3528354"/>
            <a:ext cx="5867400" cy="1839304"/>
          </a:xfrm>
        </p:spPr>
        <p:txBody>
          <a:bodyPr/>
          <a:lstStyle/>
          <a:p>
            <a:r>
              <a:rPr lang="en-US" dirty="0" smtClean="0"/>
              <a:t>Baxter having to reschedule the use of his apartment is a plotline within the main story</a:t>
            </a:r>
            <a:endParaRPr lang="en-US" dirty="0"/>
          </a:p>
        </p:txBody>
      </p:sp>
      <p:sp>
        <p:nvSpPr>
          <p:cNvPr id="8" name="Text Placeholder 7"/>
          <p:cNvSpPr>
            <a:spLocks noGrp="1"/>
          </p:cNvSpPr>
          <p:nvPr>
            <p:ph type="body" sz="half" idx="2"/>
          </p:nvPr>
        </p:nvSpPr>
        <p:spPr>
          <a:xfrm>
            <a:off x="0" y="5367658"/>
            <a:ext cx="7772400" cy="612648"/>
          </a:xfrm>
        </p:spPr>
        <p:txBody>
          <a:bodyPr>
            <a:normAutofit fontScale="77500" lnSpcReduction="20000"/>
          </a:bodyPr>
          <a:lstStyle/>
          <a:p>
            <a:r>
              <a:rPr lang="en-US" dirty="0" smtClean="0"/>
              <a:t>(the basics of fictional structure): characters, goals, conflicts and resolution</a:t>
            </a:r>
          </a:p>
          <a:p>
            <a:r>
              <a:rPr lang="en-US" dirty="0" smtClean="0"/>
              <a:t>Some functions of beginnings middles and endings</a:t>
            </a:r>
          </a:p>
          <a:p>
            <a:r>
              <a:rPr lang="en-US" dirty="0" smtClean="0"/>
              <a:t>The combining of different brief stories (PLOTLINES) into a larger more complex story </a:t>
            </a:r>
            <a:endParaRPr lang="en-US" dirty="0"/>
          </a:p>
        </p:txBody>
      </p:sp>
      <p:pic>
        <p:nvPicPr>
          <p:cNvPr id="2" name="Picture 1"/>
          <p:cNvPicPr>
            <a:picLocks noChangeAspect="1"/>
          </p:cNvPicPr>
          <p:nvPr/>
        </p:nvPicPr>
        <p:blipFill>
          <a:blip r:embed="rId2"/>
          <a:stretch>
            <a:fillRect/>
          </a:stretch>
        </p:blipFill>
        <p:spPr>
          <a:xfrm>
            <a:off x="617440" y="990600"/>
            <a:ext cx="5957169" cy="2537754"/>
          </a:xfrm>
          <a:prstGeom prst="rect">
            <a:avLst/>
          </a:prstGeom>
        </p:spPr>
      </p:pic>
    </p:spTree>
    <p:extLst>
      <p:ext uri="{BB962C8B-B14F-4D97-AF65-F5344CB8AC3E}">
        <p14:creationId xmlns:p14="http://schemas.microsoft.com/office/powerpoint/2010/main" val="23846295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Unlikely pairing presents a goal and an obstacle </a:t>
            </a:r>
            <a:endParaRPr lang="en-US" dirty="0"/>
          </a:p>
        </p:txBody>
      </p:sp>
      <p:pic>
        <p:nvPicPr>
          <p:cNvPr id="6" name="Picture Placeholder 5"/>
          <p:cNvPicPr>
            <a:picLocks noGrp="1" noChangeAspect="1"/>
          </p:cNvPicPr>
          <p:nvPr>
            <p:ph type="pic" idx="1"/>
          </p:nvPr>
        </p:nvPicPr>
        <p:blipFill>
          <a:blip r:embed="rId2"/>
          <a:srcRect l="9161" r="9161"/>
          <a:stretch>
            <a:fillRect/>
          </a:stretch>
        </p:blipFill>
        <p:spPr/>
      </p:pic>
      <p:sp>
        <p:nvSpPr>
          <p:cNvPr id="4" name="Text Placeholder 3"/>
          <p:cNvSpPr>
            <a:spLocks noGrp="1"/>
          </p:cNvSpPr>
          <p:nvPr>
            <p:ph type="body" sz="half" idx="2"/>
          </p:nvPr>
        </p:nvSpPr>
        <p:spPr/>
        <p:txBody>
          <a:bodyPr>
            <a:normAutofit fontScale="55000" lnSpcReduction="20000"/>
          </a:bodyPr>
          <a:lstStyle/>
          <a:p>
            <a:r>
              <a:rPr lang="en-US" dirty="0" smtClean="0"/>
              <a:t>Characters—usually based on actual people</a:t>
            </a:r>
          </a:p>
          <a:p>
            <a:r>
              <a:rPr lang="en-US" dirty="0" smtClean="0"/>
              <a:t>Even non-humans have human characteristics (anthropomorphism) </a:t>
            </a:r>
          </a:p>
          <a:p>
            <a:r>
              <a:rPr lang="en-US" dirty="0" smtClean="0"/>
              <a:t>Viewers are fascinated with characters who have trouble reaching their goals </a:t>
            </a:r>
          </a:p>
          <a:p>
            <a:r>
              <a:rPr lang="en-US" dirty="0" smtClean="0"/>
              <a:t>Usually at least one goal of the main character becomes clear early in the film, so viewers start to experience identification with the film </a:t>
            </a:r>
            <a:endParaRPr lang="en-US" dirty="0"/>
          </a:p>
        </p:txBody>
      </p:sp>
    </p:spTree>
    <p:extLst>
      <p:ext uri="{BB962C8B-B14F-4D97-AF65-F5344CB8AC3E}">
        <p14:creationId xmlns:p14="http://schemas.microsoft.com/office/powerpoint/2010/main" val="235487066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TV show </a:t>
            </a:r>
            <a:r>
              <a:rPr lang="en-US" i="1" dirty="0" smtClean="0"/>
              <a:t>LOST</a:t>
            </a:r>
            <a:r>
              <a:rPr lang="en-US" dirty="0" smtClean="0"/>
              <a:t> shows the three types of conflict possible in stories </a:t>
            </a:r>
            <a:endParaRPr lang="en-US" dirty="0"/>
          </a:p>
        </p:txBody>
      </p:sp>
      <p:pic>
        <p:nvPicPr>
          <p:cNvPr id="5" name="Picture Placeholder 4"/>
          <p:cNvPicPr>
            <a:picLocks noGrp="1" noChangeAspect="1"/>
          </p:cNvPicPr>
          <p:nvPr>
            <p:ph sz="half" idx="1"/>
          </p:nvPr>
        </p:nvPicPr>
        <p:blipFill>
          <a:blip r:embed="rId2"/>
          <a:srcRect l="20114" r="20114"/>
          <a:stretch>
            <a:fillRect/>
          </a:stretch>
        </p:blipFill>
        <p:spPr/>
      </p:pic>
      <p:sp>
        <p:nvSpPr>
          <p:cNvPr id="4" name="Text Placeholder 3"/>
          <p:cNvSpPr>
            <a:spLocks noGrp="1"/>
          </p:cNvSpPr>
          <p:nvPr>
            <p:ph sz="half" idx="2"/>
          </p:nvPr>
        </p:nvSpPr>
        <p:spPr>
          <a:xfrm>
            <a:off x="4419600" y="1994862"/>
            <a:ext cx="3657600" cy="4590288"/>
          </a:xfrm>
        </p:spPr>
        <p:txBody>
          <a:bodyPr>
            <a:noAutofit/>
          </a:bodyPr>
          <a:lstStyle/>
          <a:p>
            <a:r>
              <a:rPr lang="en-US" sz="1400" dirty="0" smtClean="0"/>
              <a:t>3 main types of conflict </a:t>
            </a:r>
          </a:p>
          <a:p>
            <a:r>
              <a:rPr lang="en-US" sz="1400" dirty="0" smtClean="0"/>
              <a:t>People </a:t>
            </a:r>
            <a:r>
              <a:rPr lang="en-US" sz="1400" dirty="0" err="1" smtClean="0"/>
              <a:t>vs</a:t>
            </a:r>
            <a:r>
              <a:rPr lang="en-US" sz="1400" dirty="0" smtClean="0"/>
              <a:t> People</a:t>
            </a:r>
          </a:p>
          <a:p>
            <a:r>
              <a:rPr lang="en-US" sz="1400" dirty="0" smtClean="0"/>
              <a:t>People </a:t>
            </a:r>
            <a:r>
              <a:rPr lang="en-US" sz="1400" dirty="0" err="1" smtClean="0"/>
              <a:t>vs</a:t>
            </a:r>
            <a:r>
              <a:rPr lang="en-US" sz="1400" dirty="0" smtClean="0"/>
              <a:t> Nature</a:t>
            </a:r>
          </a:p>
          <a:p>
            <a:r>
              <a:rPr lang="en-US" sz="1400" dirty="0" smtClean="0"/>
              <a:t>Characters conflicted in his or her thinking</a:t>
            </a:r>
          </a:p>
          <a:p>
            <a:endParaRPr lang="en-US" sz="1400" dirty="0"/>
          </a:p>
          <a:p>
            <a:endParaRPr lang="en-US" sz="1400" dirty="0" smtClean="0"/>
          </a:p>
          <a:p>
            <a:r>
              <a:rPr lang="en-US" sz="1400" dirty="0" smtClean="0"/>
              <a:t>SPOILER ALERT: How does LOST deal with this conflict?  </a:t>
            </a:r>
            <a:endParaRPr lang="en-US" sz="1400" dirty="0"/>
          </a:p>
        </p:txBody>
      </p:sp>
    </p:spTree>
    <p:extLst>
      <p:ext uri="{BB962C8B-B14F-4D97-AF65-F5344CB8AC3E}">
        <p14:creationId xmlns:p14="http://schemas.microsoft.com/office/powerpoint/2010/main" val="356585339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Components of Fictional Films </a:t>
            </a:r>
            <a:endParaRPr lang="en-US" dirty="0"/>
          </a:p>
        </p:txBody>
      </p:sp>
      <p:sp>
        <p:nvSpPr>
          <p:cNvPr id="3" name="Subtitle 2"/>
          <p:cNvSpPr>
            <a:spLocks noGrp="1"/>
          </p:cNvSpPr>
          <p:nvPr>
            <p:ph type="subTitle" idx="1"/>
          </p:nvPr>
        </p:nvSpPr>
        <p:spPr/>
        <p:txBody>
          <a:bodyPr/>
          <a:lstStyle/>
          <a:p>
            <a:r>
              <a:rPr lang="en-US" dirty="0" smtClean="0"/>
              <a:t>Meanings and Structures </a:t>
            </a:r>
            <a:endParaRPr lang="en-US" dirty="0"/>
          </a:p>
        </p:txBody>
      </p:sp>
    </p:spTree>
    <p:extLst>
      <p:ext uri="{BB962C8B-B14F-4D97-AF65-F5344CB8AC3E}">
        <p14:creationId xmlns:p14="http://schemas.microsoft.com/office/powerpoint/2010/main" val="1992344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People </a:t>
            </a:r>
            <a:r>
              <a:rPr lang="en-US" dirty="0" err="1"/>
              <a:t>vs</a:t>
            </a:r>
            <a:r>
              <a:rPr lang="en-US" dirty="0"/>
              <a:t> </a:t>
            </a:r>
            <a:r>
              <a:rPr lang="en-US" dirty="0" smtClean="0"/>
              <a:t>People </a:t>
            </a:r>
            <a:r>
              <a:rPr lang="en-US" dirty="0" smtClean="0">
                <a:hlinkClick r:id="rId2"/>
              </a:rPr>
              <a:t>(link)</a:t>
            </a:r>
            <a:r>
              <a:rPr lang="en-US" dirty="0"/>
              <a:t/>
            </a:r>
            <a:br>
              <a:rPr lang="en-US" dirty="0"/>
            </a:br>
            <a:endParaRPr lang="en-US" dirty="0"/>
          </a:p>
        </p:txBody>
      </p:sp>
      <p:pic>
        <p:nvPicPr>
          <p:cNvPr id="5" name="Picture Placeholder 4"/>
          <p:cNvPicPr>
            <a:picLocks noGrp="1" noChangeAspect="1"/>
          </p:cNvPicPr>
          <p:nvPr>
            <p:ph sz="half" idx="1"/>
          </p:nvPr>
        </p:nvPicPr>
        <p:blipFill>
          <a:blip r:embed="rId3"/>
          <a:srcRect t="-75500" b="-75500"/>
          <a:stretch>
            <a:fillRect/>
          </a:stretch>
        </p:blipFill>
        <p:spPr>
          <a:xfrm>
            <a:off x="333722" y="618852"/>
            <a:ext cx="3657600" cy="4590288"/>
          </a:xfrm>
        </p:spPr>
      </p:pic>
      <p:sp>
        <p:nvSpPr>
          <p:cNvPr id="6" name="Text Placeholder 5"/>
          <p:cNvSpPr>
            <a:spLocks noGrp="1"/>
          </p:cNvSpPr>
          <p:nvPr>
            <p:ph sz="half" idx="2"/>
          </p:nvPr>
        </p:nvSpPr>
        <p:spPr>
          <a:xfrm>
            <a:off x="4419600" y="1906656"/>
            <a:ext cx="3657600" cy="6702229"/>
          </a:xfrm>
        </p:spPr>
        <p:txBody>
          <a:bodyPr>
            <a:normAutofit/>
          </a:bodyPr>
          <a:lstStyle/>
          <a:p>
            <a:r>
              <a:rPr lang="en-US" sz="2000" dirty="0" smtClean="0"/>
              <a:t>When you have plane crash victims attempting to survive together on an island there is bound to be human on human conflict</a:t>
            </a:r>
          </a:p>
          <a:p>
            <a:r>
              <a:rPr lang="en-US" sz="2000" dirty="0" smtClean="0"/>
              <a:t>The character Sawyer creates a lot of conflict by compulsively calling people nicknames</a:t>
            </a:r>
            <a:endParaRPr lang="en-US" sz="2000" dirty="0"/>
          </a:p>
        </p:txBody>
      </p:sp>
    </p:spTree>
    <p:extLst>
      <p:ext uri="{BB962C8B-B14F-4D97-AF65-F5344CB8AC3E}">
        <p14:creationId xmlns:p14="http://schemas.microsoft.com/office/powerpoint/2010/main" val="1081297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People vs. Themselves </a:t>
            </a:r>
            <a:r>
              <a:rPr lang="en-US" dirty="0" smtClean="0">
                <a:hlinkClick r:id="rId2"/>
              </a:rPr>
              <a:t>(link)</a:t>
            </a:r>
            <a:endParaRPr lang="en-US" dirty="0"/>
          </a:p>
        </p:txBody>
      </p:sp>
      <p:pic>
        <p:nvPicPr>
          <p:cNvPr id="4" name="Content Placeholder 3"/>
          <p:cNvPicPr>
            <a:picLocks noGrp="1" noChangeAspect="1"/>
          </p:cNvPicPr>
          <p:nvPr>
            <p:ph idx="1"/>
          </p:nvPr>
        </p:nvPicPr>
        <p:blipFill>
          <a:blip r:embed="rId3"/>
          <a:srcRect l="-1586" r="-1586"/>
          <a:stretch>
            <a:fillRect/>
          </a:stretch>
        </p:blipFill>
        <p:spPr>
          <a:xfrm>
            <a:off x="1183739" y="1527048"/>
            <a:ext cx="7054019" cy="3792483"/>
          </a:xfrm>
        </p:spPr>
      </p:pic>
      <p:sp>
        <p:nvSpPr>
          <p:cNvPr id="5" name="TextBox 4"/>
          <p:cNvSpPr txBox="1"/>
          <p:nvPr/>
        </p:nvSpPr>
        <p:spPr>
          <a:xfrm>
            <a:off x="284112" y="5611920"/>
            <a:ext cx="8534399" cy="584776"/>
          </a:xfrm>
          <a:prstGeom prst="rect">
            <a:avLst/>
          </a:prstGeom>
          <a:noFill/>
        </p:spPr>
        <p:txBody>
          <a:bodyPr wrap="square" rtlCol="0">
            <a:spAutoFit/>
          </a:bodyPr>
          <a:lstStyle/>
          <a:p>
            <a:r>
              <a:rPr lang="en-US" sz="1600" dirty="0" smtClean="0"/>
              <a:t>Jack’s character has been said to be one of the greatest leaders in TV history.  His role as leader required him to overcome internal conflict.</a:t>
            </a:r>
            <a:endParaRPr lang="en-US" sz="1600" dirty="0"/>
          </a:p>
        </p:txBody>
      </p:sp>
    </p:spTree>
    <p:extLst>
      <p:ext uri="{BB962C8B-B14F-4D97-AF65-F5344CB8AC3E}">
        <p14:creationId xmlns:p14="http://schemas.microsoft.com/office/powerpoint/2010/main" val="24909330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People vs. Nature </a:t>
            </a:r>
            <a:endParaRPr lang="en-US" dirty="0"/>
          </a:p>
        </p:txBody>
      </p:sp>
      <p:sp>
        <p:nvSpPr>
          <p:cNvPr id="3" name="Content Placeholder 2"/>
          <p:cNvSpPr>
            <a:spLocks noGrp="1"/>
          </p:cNvSpPr>
          <p:nvPr>
            <p:ph idx="1"/>
          </p:nvPr>
        </p:nvSpPr>
        <p:spPr>
          <a:xfrm>
            <a:off x="178273" y="4612101"/>
            <a:ext cx="8534400" cy="2107030"/>
          </a:xfrm>
        </p:spPr>
        <p:txBody>
          <a:bodyPr>
            <a:normAutofit/>
          </a:bodyPr>
          <a:lstStyle/>
          <a:p>
            <a:r>
              <a:rPr lang="en-US" dirty="0" smtClean="0"/>
              <a:t>On the show “Lost” there are many mysterious conflicts</a:t>
            </a:r>
          </a:p>
          <a:p>
            <a:r>
              <a:rPr lang="en-US" dirty="0" smtClean="0"/>
              <a:t>One of the main conflicts-is man against nature</a:t>
            </a:r>
          </a:p>
          <a:p>
            <a:r>
              <a:rPr lang="en-US" dirty="0" smtClean="0"/>
              <a:t>This is represented by the characters’ surviving from day to day</a:t>
            </a:r>
            <a:endParaRPr lang="en-US" dirty="0"/>
          </a:p>
        </p:txBody>
      </p:sp>
      <p:pic>
        <p:nvPicPr>
          <p:cNvPr id="4" name="Picture 3"/>
          <p:cNvPicPr>
            <a:picLocks noChangeAspect="1"/>
          </p:cNvPicPr>
          <p:nvPr/>
        </p:nvPicPr>
        <p:blipFill>
          <a:blip r:embed="rId2"/>
          <a:stretch>
            <a:fillRect/>
          </a:stretch>
        </p:blipFill>
        <p:spPr>
          <a:xfrm>
            <a:off x="1586829" y="1511194"/>
            <a:ext cx="5504346" cy="3100907"/>
          </a:xfrm>
          <a:prstGeom prst="rect">
            <a:avLst/>
          </a:prstGeom>
        </p:spPr>
      </p:pic>
    </p:spTree>
    <p:extLst>
      <p:ext uri="{BB962C8B-B14F-4D97-AF65-F5344CB8AC3E}">
        <p14:creationId xmlns:p14="http://schemas.microsoft.com/office/powerpoint/2010/main" val="7033084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Climactic scene from </a:t>
            </a:r>
            <a:r>
              <a:rPr lang="en-US" i="1" dirty="0" smtClean="0">
                <a:hlinkClick r:id="rId2"/>
              </a:rPr>
              <a:t>Dirty Dancing</a:t>
            </a:r>
            <a:endParaRPr lang="en-US" i="1" dirty="0"/>
          </a:p>
        </p:txBody>
      </p:sp>
      <p:pic>
        <p:nvPicPr>
          <p:cNvPr id="5" name="Picture Placeholder 4"/>
          <p:cNvPicPr>
            <a:picLocks noGrp="1" noChangeAspect="1"/>
          </p:cNvPicPr>
          <p:nvPr>
            <p:ph type="pic" idx="1"/>
          </p:nvPr>
        </p:nvPicPr>
        <p:blipFill>
          <a:blip r:embed="rId3"/>
          <a:srcRect l="7997" r="7997"/>
          <a:stretch>
            <a:fillRect/>
          </a:stretch>
        </p:blipFill>
        <p:spPr/>
      </p:pic>
      <p:sp>
        <p:nvSpPr>
          <p:cNvPr id="4" name="Text Placeholder 3"/>
          <p:cNvSpPr>
            <a:spLocks noGrp="1"/>
          </p:cNvSpPr>
          <p:nvPr>
            <p:ph type="body" sz="half" idx="2"/>
          </p:nvPr>
        </p:nvSpPr>
        <p:spPr/>
        <p:txBody>
          <a:bodyPr/>
          <a:lstStyle/>
          <a:p>
            <a:r>
              <a:rPr lang="en-US" dirty="0" smtClean="0"/>
              <a:t>In most movies, especially the popular ones, the major characters don’t just succeed, they do so against enormous odds </a:t>
            </a:r>
            <a:endParaRPr lang="en-US" dirty="0"/>
          </a:p>
        </p:txBody>
      </p:sp>
    </p:spTree>
    <p:extLst>
      <p:ext uri="{BB962C8B-B14F-4D97-AF65-F5344CB8AC3E}">
        <p14:creationId xmlns:p14="http://schemas.microsoft.com/office/powerpoint/2010/main" val="362763660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Beginnings Middles and Ends</a:t>
            </a:r>
            <a:endParaRPr lang="en-US" dirty="0"/>
          </a:p>
        </p:txBody>
      </p:sp>
      <p:sp>
        <p:nvSpPr>
          <p:cNvPr id="6" name="Content Placeholder 5"/>
          <p:cNvSpPr>
            <a:spLocks noGrp="1"/>
          </p:cNvSpPr>
          <p:nvPr>
            <p:ph idx="1"/>
          </p:nvPr>
        </p:nvSpPr>
        <p:spPr/>
        <p:txBody>
          <a:bodyPr/>
          <a:lstStyle/>
          <a:p>
            <a:r>
              <a:rPr lang="en-US" dirty="0" smtClean="0"/>
              <a:t>Exposition</a:t>
            </a:r>
          </a:p>
          <a:p>
            <a:r>
              <a:rPr lang="en-US" dirty="0" smtClean="0"/>
              <a:t>Conflict </a:t>
            </a:r>
          </a:p>
          <a:p>
            <a:r>
              <a:rPr lang="en-US" dirty="0" smtClean="0"/>
              <a:t>Resolution</a:t>
            </a:r>
            <a:endParaRPr lang="en-US" dirty="0"/>
          </a:p>
        </p:txBody>
      </p:sp>
      <p:pic>
        <p:nvPicPr>
          <p:cNvPr id="8" name="Picture 7"/>
          <p:cNvPicPr>
            <a:picLocks noChangeAspect="1"/>
          </p:cNvPicPr>
          <p:nvPr/>
        </p:nvPicPr>
        <p:blipFill>
          <a:blip r:embed="rId2"/>
          <a:stretch>
            <a:fillRect/>
          </a:stretch>
        </p:blipFill>
        <p:spPr>
          <a:xfrm>
            <a:off x="2661291" y="1728242"/>
            <a:ext cx="6144381" cy="4263448"/>
          </a:xfrm>
          <a:prstGeom prst="rect">
            <a:avLst/>
          </a:prstGeom>
        </p:spPr>
      </p:pic>
    </p:spTree>
    <p:extLst>
      <p:ext uri="{BB962C8B-B14F-4D97-AF65-F5344CB8AC3E}">
        <p14:creationId xmlns:p14="http://schemas.microsoft.com/office/powerpoint/2010/main" val="159173172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758" y="276082"/>
            <a:ext cx="7772400" cy="594626"/>
          </a:xfrm>
        </p:spPr>
        <p:txBody>
          <a:bodyPr/>
          <a:lstStyle/>
          <a:p>
            <a:r>
              <a:rPr lang="en-US" dirty="0" smtClean="0"/>
              <a:t>BEGINNING </a:t>
            </a:r>
            <a:endParaRPr lang="en-US" dirty="0"/>
          </a:p>
        </p:txBody>
      </p:sp>
      <p:pic>
        <p:nvPicPr>
          <p:cNvPr id="6" name="Picture Placeholder 5"/>
          <p:cNvPicPr>
            <a:picLocks noGrp="1" noChangeAspect="1"/>
          </p:cNvPicPr>
          <p:nvPr>
            <p:ph type="pic" idx="1"/>
          </p:nvPr>
        </p:nvPicPr>
        <p:blipFill>
          <a:blip r:embed="rId2"/>
          <a:srcRect l="11458" r="11458"/>
          <a:stretch>
            <a:fillRect/>
          </a:stretch>
        </p:blipFill>
        <p:spPr>
          <a:xfrm>
            <a:off x="546831" y="1323087"/>
            <a:ext cx="5847309" cy="3792849"/>
          </a:xfrm>
        </p:spPr>
      </p:pic>
      <p:sp>
        <p:nvSpPr>
          <p:cNvPr id="4" name="Text Placeholder 3"/>
          <p:cNvSpPr>
            <a:spLocks noGrp="1"/>
          </p:cNvSpPr>
          <p:nvPr>
            <p:ph type="body" sz="half" idx="2"/>
          </p:nvPr>
        </p:nvSpPr>
        <p:spPr>
          <a:xfrm>
            <a:off x="301752" y="5467343"/>
            <a:ext cx="7772400" cy="612648"/>
          </a:xfrm>
        </p:spPr>
        <p:txBody>
          <a:bodyPr>
            <a:normAutofit fontScale="25000" lnSpcReduction="20000"/>
          </a:bodyPr>
          <a:lstStyle/>
          <a:p>
            <a:pPr marL="685800" indent="-685800" algn="l">
              <a:buFont typeface="Arial"/>
              <a:buChar char="•"/>
            </a:pPr>
            <a:r>
              <a:rPr lang="en-US" sz="5000" dirty="0" smtClean="0"/>
              <a:t>Establishing Shot or Shots </a:t>
            </a:r>
          </a:p>
          <a:p>
            <a:pPr marL="685800" indent="-685800" algn="l">
              <a:buFont typeface="Arial"/>
              <a:buChar char="•"/>
            </a:pPr>
            <a:r>
              <a:rPr lang="en-US" sz="5000" dirty="0" smtClean="0"/>
              <a:t>Exposition</a:t>
            </a:r>
          </a:p>
          <a:p>
            <a:pPr marL="685800" indent="-685800" algn="l">
              <a:buFont typeface="Arial"/>
              <a:buChar char="•"/>
            </a:pPr>
            <a:r>
              <a:rPr lang="en-US" sz="5000" dirty="0" smtClean="0"/>
              <a:t>Introduced Minimally (little tidbits)</a:t>
            </a:r>
          </a:p>
          <a:p>
            <a:pPr marL="685800" indent="-685800" algn="l">
              <a:buFont typeface="Arial"/>
              <a:buChar char="•"/>
            </a:pPr>
            <a:r>
              <a:rPr lang="en-US" sz="5000" dirty="0" smtClean="0"/>
              <a:t>Introduce the major characters and encourage viewers to infer their goals </a:t>
            </a:r>
          </a:p>
          <a:p>
            <a:pPr marL="685800" indent="-685800" algn="l">
              <a:buFont typeface="Arial"/>
              <a:buChar char="•"/>
            </a:pPr>
            <a:r>
              <a:rPr lang="en-US" sz="5000" dirty="0" smtClean="0"/>
              <a:t>Often a character’s need or desire at the story’s beginning largely determines the story’s ending </a:t>
            </a:r>
          </a:p>
          <a:p>
            <a:pPr marL="285750" indent="-285750" algn="l">
              <a:buFont typeface="Arial"/>
              <a:buChar char="•"/>
            </a:pPr>
            <a:endParaRPr lang="en-US" dirty="0" smtClean="0"/>
          </a:p>
          <a:p>
            <a:pPr marL="285750" indent="-285750" algn="l">
              <a:buFont typeface="Arial"/>
              <a:buChar char="•"/>
            </a:pPr>
            <a:endParaRPr lang="en-US" dirty="0"/>
          </a:p>
        </p:txBody>
      </p:sp>
    </p:spTree>
    <p:extLst>
      <p:ext uri="{BB962C8B-B14F-4D97-AF65-F5344CB8AC3E}">
        <p14:creationId xmlns:p14="http://schemas.microsoft.com/office/powerpoint/2010/main" val="25309698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9050" y="4181069"/>
            <a:ext cx="7772400" cy="594626"/>
          </a:xfrm>
        </p:spPr>
        <p:txBody>
          <a:bodyPr/>
          <a:lstStyle/>
          <a:p>
            <a:r>
              <a:rPr lang="en-US" dirty="0" smtClean="0"/>
              <a:t>Middle: Introduction of Obstacles </a:t>
            </a:r>
            <a:endParaRPr lang="en-US" dirty="0"/>
          </a:p>
        </p:txBody>
      </p:sp>
      <p:sp>
        <p:nvSpPr>
          <p:cNvPr id="4" name="Text Placeholder 3"/>
          <p:cNvSpPr>
            <a:spLocks noGrp="1"/>
          </p:cNvSpPr>
          <p:nvPr>
            <p:ph type="body" sz="half" idx="2"/>
          </p:nvPr>
        </p:nvSpPr>
        <p:spPr>
          <a:xfrm>
            <a:off x="301751" y="4749175"/>
            <a:ext cx="5801599" cy="1672205"/>
          </a:xfrm>
        </p:spPr>
        <p:txBody>
          <a:bodyPr/>
          <a:lstStyle/>
          <a:p>
            <a:pPr algn="l"/>
            <a:r>
              <a:rPr lang="en-US" dirty="0" smtClean="0"/>
              <a:t>Includes a series of obstacles that prevent or delay the main characters from achieving their goals </a:t>
            </a:r>
          </a:p>
          <a:p>
            <a:endParaRPr lang="en-US" dirty="0" smtClean="0"/>
          </a:p>
          <a:p>
            <a:endParaRPr lang="en-US" dirty="0"/>
          </a:p>
        </p:txBody>
      </p:sp>
      <p:pic>
        <p:nvPicPr>
          <p:cNvPr id="3" name="Picture 2"/>
          <p:cNvPicPr>
            <a:picLocks noChangeAspect="1"/>
          </p:cNvPicPr>
          <p:nvPr/>
        </p:nvPicPr>
        <p:blipFill>
          <a:blip r:embed="rId2"/>
          <a:stretch>
            <a:fillRect/>
          </a:stretch>
        </p:blipFill>
        <p:spPr>
          <a:xfrm>
            <a:off x="548451" y="567212"/>
            <a:ext cx="6060502" cy="3399563"/>
          </a:xfrm>
          <a:prstGeom prst="rect">
            <a:avLst/>
          </a:prstGeom>
        </p:spPr>
      </p:pic>
    </p:spTree>
    <p:extLst>
      <p:ext uri="{BB962C8B-B14F-4D97-AF65-F5344CB8AC3E}">
        <p14:creationId xmlns:p14="http://schemas.microsoft.com/office/powerpoint/2010/main" val="161153343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36250"/>
            <a:ext cx="7772400" cy="594626"/>
          </a:xfrm>
        </p:spPr>
        <p:txBody>
          <a:bodyPr/>
          <a:lstStyle/>
          <a:p>
            <a:r>
              <a:rPr lang="en-US" dirty="0" smtClean="0"/>
              <a:t>What do obstacles reveal about this character? </a:t>
            </a:r>
            <a:endParaRPr lang="en-US" dirty="0"/>
          </a:p>
        </p:txBody>
      </p:sp>
      <p:pic>
        <p:nvPicPr>
          <p:cNvPr id="6" name="Picture Placeholder 5"/>
          <p:cNvPicPr>
            <a:picLocks noGrp="1" noChangeAspect="1"/>
          </p:cNvPicPr>
          <p:nvPr>
            <p:ph type="pic" idx="1"/>
          </p:nvPr>
        </p:nvPicPr>
        <p:blipFill>
          <a:blip r:embed="rId2"/>
          <a:srcRect t="5111" b="5111"/>
          <a:stretch>
            <a:fillRect/>
          </a:stretch>
        </p:blipFill>
        <p:spPr>
          <a:xfrm>
            <a:off x="670310" y="352823"/>
            <a:ext cx="5891673" cy="3821626"/>
          </a:xfrm>
        </p:spPr>
      </p:pic>
      <p:sp>
        <p:nvSpPr>
          <p:cNvPr id="4" name="Text Placeholder 3"/>
          <p:cNvSpPr>
            <a:spLocks noGrp="1"/>
          </p:cNvSpPr>
          <p:nvPr>
            <p:ph type="body" sz="half" idx="2"/>
          </p:nvPr>
        </p:nvSpPr>
        <p:spPr>
          <a:xfrm>
            <a:off x="178274" y="4830876"/>
            <a:ext cx="7772400" cy="2027124"/>
          </a:xfrm>
        </p:spPr>
        <p:txBody>
          <a:bodyPr>
            <a:normAutofit/>
          </a:bodyPr>
          <a:lstStyle/>
          <a:p>
            <a:pPr algn="l"/>
            <a:r>
              <a:rPr lang="en-US" dirty="0" smtClean="0"/>
              <a:t>In Dealing with the impediments to reaching their goals, the central characters in films reveal their natures and the consequences of their decisions </a:t>
            </a:r>
          </a:p>
          <a:p>
            <a:pPr algn="l"/>
            <a:endParaRPr lang="en-US" dirty="0"/>
          </a:p>
          <a:p>
            <a:pPr algn="l"/>
            <a:r>
              <a:rPr lang="en-US" dirty="0" smtClean="0"/>
              <a:t>The middle section of a film tests the filmmaker’s inventiveness and skill in creating satisfying surprise and suspense in using other ways to keep the audience involved with the story</a:t>
            </a:r>
            <a:endParaRPr lang="en-US" dirty="0"/>
          </a:p>
        </p:txBody>
      </p:sp>
    </p:spTree>
    <p:extLst>
      <p:ext uri="{BB962C8B-B14F-4D97-AF65-F5344CB8AC3E}">
        <p14:creationId xmlns:p14="http://schemas.microsoft.com/office/powerpoint/2010/main" val="40034601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Endings </a:t>
            </a:r>
            <a:endParaRPr lang="en-US" dirty="0"/>
          </a:p>
        </p:txBody>
      </p:sp>
      <p:pic>
        <p:nvPicPr>
          <p:cNvPr id="6" name="Picture Placeholder 5"/>
          <p:cNvPicPr>
            <a:picLocks noGrp="1" noChangeAspect="1"/>
          </p:cNvPicPr>
          <p:nvPr>
            <p:ph sz="half" idx="1"/>
          </p:nvPr>
        </p:nvPicPr>
        <p:blipFill>
          <a:blip r:embed="rId2"/>
          <a:srcRect t="-40033" b="-40033"/>
          <a:stretch>
            <a:fillRect/>
          </a:stretch>
        </p:blipFill>
        <p:spPr/>
      </p:pic>
      <p:sp>
        <p:nvSpPr>
          <p:cNvPr id="4" name="Text Placeholder 3"/>
          <p:cNvSpPr>
            <a:spLocks noGrp="1"/>
          </p:cNvSpPr>
          <p:nvPr>
            <p:ph sz="half" idx="2"/>
          </p:nvPr>
        </p:nvSpPr>
        <p:spPr/>
        <p:txBody>
          <a:bodyPr>
            <a:normAutofit fontScale="70000" lnSpcReduction="20000"/>
          </a:bodyPr>
          <a:lstStyle/>
          <a:p>
            <a:r>
              <a:rPr lang="en-US" dirty="0" smtClean="0"/>
              <a:t>Narrative Endings show the consequences of the major previous events</a:t>
            </a:r>
          </a:p>
          <a:p>
            <a:r>
              <a:rPr lang="en-US" dirty="0" smtClean="0"/>
              <a:t>Sometimes Hollywood endings are improbable, because of how unpopular sad endings are with audiences</a:t>
            </a:r>
          </a:p>
          <a:p>
            <a:r>
              <a:rPr lang="en-US" dirty="0" smtClean="0"/>
              <a:t>“Maybe the reason why people seem to find it harder to take unhappy endings in movies than in plays and novels is that a good movie engages you so heavily that you find unhappy endings almost unbearable.”  </a:t>
            </a:r>
          </a:p>
          <a:p>
            <a:r>
              <a:rPr lang="en-US" dirty="0" smtClean="0"/>
              <a:t>--Stanley Kubrick</a:t>
            </a:r>
          </a:p>
          <a:p>
            <a:endParaRPr lang="en-US" dirty="0" smtClean="0"/>
          </a:p>
          <a:p>
            <a:endParaRPr lang="en-US" dirty="0"/>
          </a:p>
        </p:txBody>
      </p:sp>
    </p:spTree>
    <p:extLst>
      <p:ext uri="{BB962C8B-B14F-4D97-AF65-F5344CB8AC3E}">
        <p14:creationId xmlns:p14="http://schemas.microsoft.com/office/powerpoint/2010/main" val="163021957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Audiences do not always respond well to lack of closure.  </a:t>
            </a:r>
            <a:endParaRPr lang="en-US" dirty="0"/>
          </a:p>
        </p:txBody>
      </p:sp>
      <p:pic>
        <p:nvPicPr>
          <p:cNvPr id="5" name="Picture Placeholder 4"/>
          <p:cNvPicPr>
            <a:picLocks noGrp="1" noChangeAspect="1"/>
          </p:cNvPicPr>
          <p:nvPr>
            <p:ph sz="half" idx="1"/>
          </p:nvPr>
        </p:nvPicPr>
        <p:blipFill>
          <a:blip r:embed="rId2"/>
          <a:srcRect t="-63076" b="-63076"/>
          <a:stretch>
            <a:fillRect/>
          </a:stretch>
        </p:blipFill>
        <p:spPr/>
      </p:pic>
      <p:sp>
        <p:nvSpPr>
          <p:cNvPr id="4" name="Text Placeholder 3"/>
          <p:cNvSpPr>
            <a:spLocks noGrp="1"/>
          </p:cNvSpPr>
          <p:nvPr>
            <p:ph sz="half" idx="2"/>
          </p:nvPr>
        </p:nvSpPr>
        <p:spPr>
          <a:xfrm>
            <a:off x="4419600" y="1783168"/>
            <a:ext cx="3657600" cy="4590288"/>
          </a:xfrm>
        </p:spPr>
        <p:txBody>
          <a:bodyPr>
            <a:normAutofit fontScale="70000" lnSpcReduction="20000"/>
          </a:bodyPr>
          <a:lstStyle/>
          <a:p>
            <a:r>
              <a:rPr lang="en-US" dirty="0" smtClean="0"/>
              <a:t>Films (or TV shows) with closure end by showing the consequences of events that viewers have become curious about </a:t>
            </a:r>
          </a:p>
          <a:p>
            <a:r>
              <a:rPr lang="en-US" dirty="0" smtClean="0"/>
              <a:t>Closure supplies viewers with answers and completion that real life so often withholds</a:t>
            </a:r>
          </a:p>
          <a:p>
            <a:r>
              <a:rPr lang="en-US" dirty="0" smtClean="0"/>
              <a:t>Films and TV can lack closure—that is, be open ended leaving the fate of significant character unknowable </a:t>
            </a:r>
          </a:p>
          <a:p>
            <a:r>
              <a:rPr lang="en-US" dirty="0" smtClean="0"/>
              <a:t>More conventional films and </a:t>
            </a:r>
            <a:r>
              <a:rPr lang="en-US" dirty="0" err="1" smtClean="0"/>
              <a:t>tv</a:t>
            </a:r>
            <a:r>
              <a:rPr lang="en-US" dirty="0" smtClean="0"/>
              <a:t> tend to have closure, </a:t>
            </a:r>
            <a:r>
              <a:rPr lang="en-US" dirty="0" err="1" smtClean="0"/>
              <a:t>becaue</a:t>
            </a:r>
            <a:r>
              <a:rPr lang="en-US" dirty="0" smtClean="0"/>
              <a:t> it is more popular</a:t>
            </a:r>
          </a:p>
        </p:txBody>
      </p:sp>
    </p:spTree>
    <p:extLst>
      <p:ext uri="{BB962C8B-B14F-4D97-AF65-F5344CB8AC3E}">
        <p14:creationId xmlns:p14="http://schemas.microsoft.com/office/powerpoint/2010/main" val="56546244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Narrative</a:t>
            </a:r>
            <a:endParaRPr lang="en-US" dirty="0"/>
          </a:p>
        </p:txBody>
      </p:sp>
      <p:sp>
        <p:nvSpPr>
          <p:cNvPr id="5" name="Content Placeholder 4"/>
          <p:cNvSpPr>
            <a:spLocks noGrp="1"/>
          </p:cNvSpPr>
          <p:nvPr>
            <p:ph idx="1"/>
          </p:nvPr>
        </p:nvSpPr>
        <p:spPr/>
        <p:txBody>
          <a:bodyPr/>
          <a:lstStyle/>
          <a:p>
            <a:r>
              <a:rPr lang="en-US" dirty="0" smtClean="0"/>
              <a:t>Always recounts one or more events</a:t>
            </a:r>
          </a:p>
          <a:p>
            <a:r>
              <a:rPr lang="en-US" dirty="0" smtClean="0"/>
              <a:t>Doesn’t mirror what happens</a:t>
            </a:r>
          </a:p>
          <a:p>
            <a:r>
              <a:rPr lang="en-US" dirty="0" smtClean="0"/>
              <a:t>Explores and devises what happens</a:t>
            </a:r>
          </a:p>
          <a:p>
            <a:endParaRPr lang="en-US" dirty="0" smtClean="0"/>
          </a:p>
          <a:p>
            <a:endParaRPr lang="en-US" dirty="0"/>
          </a:p>
        </p:txBody>
      </p:sp>
    </p:spTree>
    <p:extLst>
      <p:ext uri="{BB962C8B-B14F-4D97-AF65-F5344CB8AC3E}">
        <p14:creationId xmlns:p14="http://schemas.microsoft.com/office/powerpoint/2010/main" val="7823082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No Country for Old Men 2007  (Lack of closure used to express a nihilistic view) </a:t>
            </a:r>
            <a:endParaRPr lang="en-US" sz="3200" dirty="0"/>
          </a:p>
        </p:txBody>
      </p:sp>
      <p:pic>
        <p:nvPicPr>
          <p:cNvPr id="5" name="Picture Placeholder 4"/>
          <p:cNvPicPr>
            <a:picLocks noGrp="1" noChangeAspect="1"/>
          </p:cNvPicPr>
          <p:nvPr>
            <p:ph sz="half" idx="1"/>
          </p:nvPr>
        </p:nvPicPr>
        <p:blipFill>
          <a:blip r:embed="rId2"/>
          <a:srcRect t="-73539" b="-73539"/>
          <a:stretch>
            <a:fillRect/>
          </a:stretch>
        </p:blipFill>
        <p:spPr/>
      </p:pic>
      <p:sp>
        <p:nvSpPr>
          <p:cNvPr id="4" name="Text Placeholder 3"/>
          <p:cNvSpPr>
            <a:spLocks noGrp="1"/>
          </p:cNvSpPr>
          <p:nvPr>
            <p:ph sz="half" idx="2"/>
          </p:nvPr>
        </p:nvSpPr>
        <p:spPr>
          <a:xfrm>
            <a:off x="4419600" y="1889015"/>
            <a:ext cx="3657600" cy="4590288"/>
          </a:xfrm>
        </p:spPr>
        <p:txBody>
          <a:bodyPr>
            <a:normAutofit fontScale="85000" lnSpcReduction="20000"/>
          </a:bodyPr>
          <a:lstStyle/>
          <a:p>
            <a:r>
              <a:rPr lang="en-US" dirty="0"/>
              <a:t>This country is hard on people ... You can't stop what's </a:t>
            </a:r>
            <a:r>
              <a:rPr lang="en-US" dirty="0" err="1"/>
              <a:t>comin</a:t>
            </a:r>
            <a:r>
              <a:rPr lang="en-US" dirty="0"/>
              <a:t>'.' ... As such, the West is now a world where there is no rhyme or reason, and those within it are never held accountable. It has become a country without meaning and without any inherent value. The country, in short, has collapsed into nihilism."[19]</a:t>
            </a:r>
          </a:p>
        </p:txBody>
      </p:sp>
    </p:spTree>
    <p:extLst>
      <p:ext uri="{BB962C8B-B14F-4D97-AF65-F5344CB8AC3E}">
        <p14:creationId xmlns:p14="http://schemas.microsoft.com/office/powerpoint/2010/main" val="185903766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Last Shots can </a:t>
            </a:r>
            <a:r>
              <a:rPr lang="en-US" dirty="0"/>
              <a:t>serve any number of important functions</a:t>
            </a:r>
            <a:br>
              <a:rPr lang="en-US" dirty="0"/>
            </a:br>
            <a:endParaRPr lang="en-US" dirty="0"/>
          </a:p>
        </p:txBody>
      </p:sp>
      <p:pic>
        <p:nvPicPr>
          <p:cNvPr id="5" name="Picture Placeholder 4"/>
          <p:cNvPicPr>
            <a:picLocks noGrp="1" noChangeAspect="1"/>
          </p:cNvPicPr>
          <p:nvPr>
            <p:ph sz="half" idx="1"/>
          </p:nvPr>
        </p:nvPicPr>
        <p:blipFill>
          <a:blip r:embed="rId2"/>
          <a:srcRect l="27597" r="27597"/>
          <a:stretch>
            <a:fillRect/>
          </a:stretch>
        </p:blipFill>
        <p:spPr/>
      </p:pic>
      <p:sp>
        <p:nvSpPr>
          <p:cNvPr id="4" name="Text Placeholder 3"/>
          <p:cNvSpPr>
            <a:spLocks noGrp="1"/>
          </p:cNvSpPr>
          <p:nvPr>
            <p:ph sz="half" idx="2"/>
          </p:nvPr>
        </p:nvSpPr>
        <p:spPr/>
        <p:txBody>
          <a:bodyPr>
            <a:normAutofit fontScale="92500" lnSpcReduction="20000"/>
          </a:bodyPr>
          <a:lstStyle/>
          <a:p>
            <a:r>
              <a:rPr lang="en-US" dirty="0" smtClean="0"/>
              <a:t>Contributing to film’s closure</a:t>
            </a:r>
          </a:p>
          <a:p>
            <a:r>
              <a:rPr lang="en-US" dirty="0" smtClean="0"/>
              <a:t>Extracting the viewer from the film’s world </a:t>
            </a:r>
          </a:p>
          <a:p>
            <a:r>
              <a:rPr lang="en-US" dirty="0" smtClean="0"/>
              <a:t>Techniques used: image increasingly going out of focus, a cut to black, a fade out, freeze frame, reaction shot, slow motion, may pull back or up into the air, zoom out</a:t>
            </a:r>
            <a:endParaRPr lang="en-US" dirty="0"/>
          </a:p>
        </p:txBody>
      </p:sp>
    </p:spTree>
    <p:extLst>
      <p:ext uri="{BB962C8B-B14F-4D97-AF65-F5344CB8AC3E}">
        <p14:creationId xmlns:p14="http://schemas.microsoft.com/office/powerpoint/2010/main" val="326662226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PLOTLINES </a:t>
            </a:r>
            <a:endParaRPr lang="en-US" dirty="0"/>
          </a:p>
        </p:txBody>
      </p:sp>
      <p:sp>
        <p:nvSpPr>
          <p:cNvPr id="4" name="Text Placeholder 3"/>
          <p:cNvSpPr>
            <a:spLocks noGrp="1"/>
          </p:cNvSpPr>
          <p:nvPr>
            <p:ph sz="half" idx="2"/>
          </p:nvPr>
        </p:nvSpPr>
        <p:spPr/>
        <p:txBody>
          <a:bodyPr>
            <a:normAutofit fontScale="92500" lnSpcReduction="20000"/>
          </a:bodyPr>
          <a:lstStyle/>
          <a:p>
            <a:r>
              <a:rPr lang="en-US" dirty="0" smtClean="0"/>
              <a:t>Brief narrative –</a:t>
            </a:r>
          </a:p>
          <a:p>
            <a:r>
              <a:rPr lang="en-US" dirty="0" smtClean="0"/>
              <a:t>A series of related events situated in one or more settings—</a:t>
            </a:r>
          </a:p>
          <a:p>
            <a:r>
              <a:rPr lang="en-US" dirty="0" smtClean="0"/>
              <a:t>That usually involves only a few characters</a:t>
            </a:r>
          </a:p>
          <a:p>
            <a:r>
              <a:rPr lang="en-US" dirty="0" smtClean="0"/>
              <a:t>A plotline can function as a complete short narrative as it typically does in a short film </a:t>
            </a:r>
          </a:p>
          <a:p>
            <a:r>
              <a:rPr lang="en-US" dirty="0" smtClean="0"/>
              <a:t>A feature film usually has two or more plotlines</a:t>
            </a:r>
          </a:p>
          <a:p>
            <a:endParaRPr lang="en-US" dirty="0" smtClean="0"/>
          </a:p>
        </p:txBody>
      </p:sp>
      <p:pic>
        <p:nvPicPr>
          <p:cNvPr id="6" name="Content Placeholder 5"/>
          <p:cNvPicPr>
            <a:picLocks noGrp="1" noChangeAspect="1"/>
          </p:cNvPicPr>
          <p:nvPr>
            <p:ph sz="half" idx="1"/>
          </p:nvPr>
        </p:nvPicPr>
        <p:blipFill>
          <a:blip r:embed="rId2"/>
          <a:srcRect t="-65965" b="-65965"/>
          <a:stretch>
            <a:fillRect/>
          </a:stretch>
        </p:blipFill>
        <p:spPr>
          <a:xfrm>
            <a:off x="457200" y="274638"/>
            <a:ext cx="3657600" cy="4589463"/>
          </a:xfrm>
        </p:spPr>
      </p:pic>
      <p:sp>
        <p:nvSpPr>
          <p:cNvPr id="7" name="Rectangle 6"/>
          <p:cNvSpPr/>
          <p:nvPr/>
        </p:nvSpPr>
        <p:spPr>
          <a:xfrm>
            <a:off x="457200" y="3793840"/>
            <a:ext cx="4114799" cy="1754327"/>
          </a:xfrm>
          <a:prstGeom prst="rect">
            <a:avLst/>
          </a:prstGeom>
        </p:spPr>
        <p:txBody>
          <a:bodyPr wrap="square">
            <a:spAutoFit/>
          </a:bodyPr>
          <a:lstStyle/>
          <a:p>
            <a:r>
              <a:rPr lang="en-US" dirty="0"/>
              <a:t>"As far as boyfriends go, </a:t>
            </a:r>
            <a:r>
              <a:rPr lang="en-US" dirty="0" err="1"/>
              <a:t>Paulie</a:t>
            </a:r>
            <a:r>
              <a:rPr lang="en-US" dirty="0"/>
              <a:t> </a:t>
            </a:r>
            <a:r>
              <a:rPr lang="en-US" dirty="0" err="1"/>
              <a:t>Bleeker</a:t>
            </a:r>
            <a:r>
              <a:rPr lang="en-US" dirty="0"/>
              <a:t> is totally boss. He is the cheese to my macaroni</a:t>
            </a:r>
            <a:r>
              <a:rPr lang="en-US" dirty="0" smtClean="0"/>
              <a:t>.”</a:t>
            </a:r>
          </a:p>
          <a:p>
            <a:endParaRPr lang="en-US" dirty="0"/>
          </a:p>
          <a:p>
            <a:r>
              <a:rPr lang="en-US" dirty="0" smtClean="0"/>
              <a:t>The story of </a:t>
            </a:r>
            <a:r>
              <a:rPr lang="en-US" dirty="0" err="1" smtClean="0"/>
              <a:t>Paulie</a:t>
            </a:r>
            <a:r>
              <a:rPr lang="en-US" dirty="0" smtClean="0"/>
              <a:t> and Juno is secondary to the story of Juno’s pregnancy</a:t>
            </a:r>
            <a:endParaRPr lang="en-US" dirty="0"/>
          </a:p>
        </p:txBody>
      </p:sp>
    </p:spTree>
    <p:extLst>
      <p:ext uri="{BB962C8B-B14F-4D97-AF65-F5344CB8AC3E}">
        <p14:creationId xmlns:p14="http://schemas.microsoft.com/office/powerpoint/2010/main" val="265213961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Alternating or consecutive plotlines </a:t>
            </a:r>
            <a:endParaRPr lang="en-US" dirty="0"/>
          </a:p>
        </p:txBody>
      </p:sp>
      <p:pic>
        <p:nvPicPr>
          <p:cNvPr id="5" name="Picture Placeholder 4"/>
          <p:cNvPicPr>
            <a:picLocks noGrp="1" noChangeAspect="1"/>
          </p:cNvPicPr>
          <p:nvPr>
            <p:ph type="pic" idx="1"/>
          </p:nvPr>
        </p:nvPicPr>
        <p:blipFill>
          <a:blip r:embed="rId2"/>
          <a:srcRect t="2996" b="2996"/>
          <a:stretch>
            <a:fillRect/>
          </a:stretch>
        </p:blipFill>
        <p:spPr/>
      </p:pic>
      <p:sp>
        <p:nvSpPr>
          <p:cNvPr id="4" name="Text Placeholder 3"/>
          <p:cNvSpPr>
            <a:spLocks noGrp="1"/>
          </p:cNvSpPr>
          <p:nvPr>
            <p:ph type="body" sz="half" idx="2"/>
          </p:nvPr>
        </p:nvSpPr>
        <p:spPr/>
        <p:txBody>
          <a:bodyPr>
            <a:normAutofit fontScale="55000" lnSpcReduction="20000"/>
          </a:bodyPr>
          <a:lstStyle/>
          <a:p>
            <a:r>
              <a:rPr lang="en-US" dirty="0" smtClean="0"/>
              <a:t>Consecutive, but with large gaps of story time between them</a:t>
            </a:r>
          </a:p>
          <a:p>
            <a:r>
              <a:rPr lang="en-US" dirty="0" smtClean="0"/>
              <a:t>Multiple alternating plotlines (relationships between different time periods) </a:t>
            </a:r>
          </a:p>
          <a:p>
            <a:r>
              <a:rPr lang="en-US" dirty="0" smtClean="0"/>
              <a:t>Multiple simultaneous plotlines to increase suspense </a:t>
            </a:r>
          </a:p>
          <a:p>
            <a:r>
              <a:rPr lang="en-US" dirty="0" smtClean="0"/>
              <a:t>Can show how life’s occurrences may have unexpected connections and unanticipated consequences </a:t>
            </a:r>
            <a:endParaRPr lang="en-US" dirty="0"/>
          </a:p>
        </p:txBody>
      </p:sp>
    </p:spTree>
    <p:extLst>
      <p:ext uri="{BB962C8B-B14F-4D97-AF65-F5344CB8AC3E}">
        <p14:creationId xmlns:p14="http://schemas.microsoft.com/office/powerpoint/2010/main" val="381381371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Chronological Time vs. Non-chronological time </a:t>
            </a:r>
            <a:endParaRPr lang="en-US" dirty="0"/>
          </a:p>
        </p:txBody>
      </p:sp>
      <p:sp>
        <p:nvSpPr>
          <p:cNvPr id="5" name="Text Placeholder 4"/>
          <p:cNvSpPr>
            <a:spLocks noGrp="1"/>
          </p:cNvSpPr>
          <p:nvPr>
            <p:ph type="body" idx="1"/>
          </p:nvPr>
        </p:nvSpPr>
        <p:spPr/>
        <p:txBody>
          <a:bodyPr/>
          <a:lstStyle/>
          <a:p>
            <a:r>
              <a:rPr lang="en-US" dirty="0" smtClean="0"/>
              <a:t>Plot </a:t>
            </a:r>
            <a:endParaRPr lang="en-US" dirty="0"/>
          </a:p>
        </p:txBody>
      </p:sp>
      <p:sp>
        <p:nvSpPr>
          <p:cNvPr id="6" name="Content Placeholder 5"/>
          <p:cNvSpPr>
            <a:spLocks noGrp="1"/>
          </p:cNvSpPr>
          <p:nvPr>
            <p:ph sz="half" idx="2"/>
          </p:nvPr>
        </p:nvSpPr>
        <p:spPr>
          <a:xfrm>
            <a:off x="301752" y="2471383"/>
            <a:ext cx="4040188" cy="2484877"/>
          </a:xfrm>
        </p:spPr>
        <p:txBody>
          <a:bodyPr/>
          <a:lstStyle/>
          <a:p>
            <a:r>
              <a:rPr lang="en-US" dirty="0" smtClean="0"/>
              <a:t>The selection and arrangement of a story’s events </a:t>
            </a:r>
            <a:endParaRPr lang="en-US" dirty="0"/>
          </a:p>
        </p:txBody>
      </p:sp>
      <p:sp>
        <p:nvSpPr>
          <p:cNvPr id="7" name="Text Placeholder 6"/>
          <p:cNvSpPr>
            <a:spLocks noGrp="1"/>
          </p:cNvSpPr>
          <p:nvPr>
            <p:ph type="body" sz="quarter" idx="3"/>
          </p:nvPr>
        </p:nvSpPr>
        <p:spPr/>
        <p:txBody>
          <a:bodyPr/>
          <a:lstStyle/>
          <a:p>
            <a:r>
              <a:rPr lang="en-US" dirty="0" err="1" smtClean="0"/>
              <a:t>Fabula</a:t>
            </a:r>
            <a:r>
              <a:rPr lang="en-US" dirty="0" smtClean="0"/>
              <a:t> </a:t>
            </a:r>
            <a:endParaRPr lang="en-US" dirty="0"/>
          </a:p>
        </p:txBody>
      </p:sp>
      <p:sp>
        <p:nvSpPr>
          <p:cNvPr id="8" name="Content Placeholder 7"/>
          <p:cNvSpPr>
            <a:spLocks noGrp="1"/>
          </p:cNvSpPr>
          <p:nvPr>
            <p:ph sz="quarter" idx="4"/>
          </p:nvPr>
        </p:nvSpPr>
        <p:spPr/>
        <p:txBody>
          <a:bodyPr/>
          <a:lstStyle/>
          <a:p>
            <a:r>
              <a:rPr lang="en-US" dirty="0"/>
              <a:t>the reconstruction of the events of a non-chronological narrative into chronological order </a:t>
            </a:r>
          </a:p>
        </p:txBody>
      </p:sp>
    </p:spTree>
    <p:extLst>
      <p:ext uri="{BB962C8B-B14F-4D97-AF65-F5344CB8AC3E}">
        <p14:creationId xmlns:p14="http://schemas.microsoft.com/office/powerpoint/2010/main" val="393607958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Completely non-chronological plotlines </a:t>
            </a:r>
            <a:endParaRPr lang="en-US" dirty="0"/>
          </a:p>
        </p:txBody>
      </p:sp>
      <p:pic>
        <p:nvPicPr>
          <p:cNvPr id="12" name="Picture Placeholder 11"/>
          <p:cNvPicPr>
            <a:picLocks noGrp="1" noChangeAspect="1"/>
          </p:cNvPicPr>
          <p:nvPr>
            <p:ph sz="half" idx="1"/>
          </p:nvPr>
        </p:nvPicPr>
        <p:blipFill>
          <a:blip r:embed="rId2">
            <a:extLst>
              <a:ext uri="{BEBA8EAE-BF5A-486C-A8C5-ECC9F3942E4B}">
                <a14:imgProps xmlns:a14="http://schemas.microsoft.com/office/drawing/2010/main">
                  <a14:imgLayer r:embed="rId3">
                    <a14:imgEffect>
                      <a14:artisticTexturizer/>
                    </a14:imgEffect>
                  </a14:imgLayer>
                </a14:imgProps>
              </a:ext>
            </a:extLst>
          </a:blip>
          <a:srcRect t="-39240" b="-39240"/>
          <a:stretch>
            <a:fillRect/>
          </a:stretch>
        </p:blipFill>
        <p:spPr/>
      </p:pic>
      <p:sp>
        <p:nvSpPr>
          <p:cNvPr id="11" name="Text Placeholder 10"/>
          <p:cNvSpPr>
            <a:spLocks noGrp="1"/>
          </p:cNvSpPr>
          <p:nvPr>
            <p:ph sz="half" idx="2"/>
          </p:nvPr>
        </p:nvSpPr>
        <p:spPr/>
        <p:txBody>
          <a:bodyPr>
            <a:normAutofit fontScale="70000" lnSpcReduction="20000"/>
          </a:bodyPr>
          <a:lstStyle/>
          <a:p>
            <a:r>
              <a:rPr lang="en-US" dirty="0" smtClean="0"/>
              <a:t>Can be frustrating for the viewer </a:t>
            </a:r>
          </a:p>
          <a:p>
            <a:r>
              <a:rPr lang="en-US" dirty="0" smtClean="0"/>
              <a:t>Human inclination  to try to sort through events and make sense of time is deep-seated</a:t>
            </a:r>
          </a:p>
          <a:p>
            <a:r>
              <a:rPr lang="en-US" dirty="0" smtClean="0"/>
              <a:t>Many viewers will attempt to construct </a:t>
            </a:r>
            <a:r>
              <a:rPr lang="en-US" dirty="0" err="1" smtClean="0"/>
              <a:t>fabulas</a:t>
            </a:r>
            <a:r>
              <a:rPr lang="en-US" dirty="0" smtClean="0"/>
              <a:t> out of non-chronological plots like Mulholland Drive, Lost Highway </a:t>
            </a:r>
            <a:r>
              <a:rPr lang="en-US" dirty="0" err="1" smtClean="0"/>
              <a:t>etc</a:t>
            </a:r>
            <a:endParaRPr lang="en-US" dirty="0" smtClean="0"/>
          </a:p>
          <a:p>
            <a:r>
              <a:rPr lang="en-US" dirty="0" smtClean="0"/>
              <a:t>May be problematic, because certain events may not even be present, past, or future, but imagined ones </a:t>
            </a:r>
          </a:p>
          <a:p>
            <a:r>
              <a:rPr lang="en-US" dirty="0" smtClean="0"/>
              <a:t>A film like Pulp Fiction is constructed, so that making a complete </a:t>
            </a:r>
            <a:r>
              <a:rPr lang="en-US" dirty="0" err="1" smtClean="0"/>
              <a:t>fabula</a:t>
            </a:r>
            <a:r>
              <a:rPr lang="en-US" dirty="0" smtClean="0"/>
              <a:t> is possible </a:t>
            </a:r>
            <a:endParaRPr lang="en-US" dirty="0"/>
          </a:p>
        </p:txBody>
      </p:sp>
    </p:spTree>
    <p:extLst>
      <p:ext uri="{BB962C8B-B14F-4D97-AF65-F5344CB8AC3E}">
        <p14:creationId xmlns:p14="http://schemas.microsoft.com/office/powerpoint/2010/main" val="246649786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hlinkClick r:id="rId2"/>
          </p:cNvPr>
          <p:cNvPicPr>
            <a:picLocks noGrp="1" noChangeAspect="1"/>
          </p:cNvPicPr>
          <p:nvPr>
            <p:ph sz="half" idx="1"/>
          </p:nvPr>
        </p:nvPicPr>
        <p:blipFill>
          <a:blip r:embed="rId3"/>
          <a:srcRect t="-63100" b="-63100"/>
          <a:stretch>
            <a:fillRect/>
          </a:stretch>
        </p:blipFill>
        <p:spPr>
          <a:xfrm>
            <a:off x="457200" y="2012503"/>
            <a:ext cx="3657600" cy="4590288"/>
          </a:xfrm>
        </p:spPr>
      </p:pic>
      <p:sp>
        <p:nvSpPr>
          <p:cNvPr id="4" name="Text Placeholder 3"/>
          <p:cNvSpPr>
            <a:spLocks noGrp="1"/>
          </p:cNvSpPr>
          <p:nvPr>
            <p:ph sz="half" idx="2"/>
          </p:nvPr>
        </p:nvSpPr>
        <p:spPr>
          <a:xfrm>
            <a:off x="4419600" y="2031555"/>
            <a:ext cx="3657600" cy="4590288"/>
          </a:xfrm>
        </p:spPr>
        <p:txBody>
          <a:bodyPr>
            <a:normAutofit fontScale="77500" lnSpcReduction="20000"/>
          </a:bodyPr>
          <a:lstStyle/>
          <a:p>
            <a:r>
              <a:rPr lang="en-US" dirty="0" smtClean="0"/>
              <a:t>All Films have three main tenses: Present future and past </a:t>
            </a:r>
          </a:p>
          <a:p>
            <a:r>
              <a:rPr lang="en-US" dirty="0" smtClean="0"/>
              <a:t>In Easy Rider, a cutaway shot gives a brief glimpse of the future </a:t>
            </a:r>
          </a:p>
          <a:p>
            <a:r>
              <a:rPr lang="en-US" dirty="0" smtClean="0">
                <a:hlinkClick r:id="rId2"/>
              </a:rPr>
              <a:t>Flash forwards </a:t>
            </a:r>
            <a:r>
              <a:rPr lang="en-US" dirty="0" smtClean="0"/>
              <a:t>can only be recognized retrospectively </a:t>
            </a:r>
          </a:p>
          <a:p>
            <a:r>
              <a:rPr lang="en-US" dirty="0" smtClean="0">
                <a:hlinkClick r:id="rId4"/>
              </a:rPr>
              <a:t>Flashbacks are much more common</a:t>
            </a:r>
            <a:endParaRPr lang="en-US" dirty="0" smtClean="0"/>
          </a:p>
          <a:p>
            <a:r>
              <a:rPr lang="en-US" dirty="0" smtClean="0"/>
              <a:t>A Flashback briefly interrupts a chronological progression of events to show what influences a character </a:t>
            </a:r>
          </a:p>
          <a:p>
            <a:endParaRPr lang="en-US" dirty="0" smtClean="0"/>
          </a:p>
          <a:p>
            <a:endParaRPr lang="en-US" dirty="0"/>
          </a:p>
          <a:p>
            <a:endParaRPr lang="en-US" dirty="0"/>
          </a:p>
        </p:txBody>
      </p:sp>
      <p:sp>
        <p:nvSpPr>
          <p:cNvPr id="3" name="Title 2"/>
          <p:cNvSpPr>
            <a:spLocks noGrp="1"/>
          </p:cNvSpPr>
          <p:nvPr>
            <p:ph type="title"/>
          </p:nvPr>
        </p:nvSpPr>
        <p:spPr/>
        <p:txBody>
          <a:bodyPr/>
          <a:lstStyle/>
          <a:p>
            <a:r>
              <a:rPr lang="en-US" sz="2800" dirty="0"/>
              <a:t>Time: Present-time, Flash-Forwards and Flashbacks   “A film should have a beginning, middle and end, </a:t>
            </a:r>
            <a:r>
              <a:rPr lang="en-US" sz="2800" dirty="0" err="1"/>
              <a:t>bu</a:t>
            </a:r>
            <a:r>
              <a:rPr lang="en-US" sz="2800" dirty="0"/>
              <a:t> not necessarily in that order.” Jean-</a:t>
            </a:r>
            <a:r>
              <a:rPr lang="en-US" sz="2800" dirty="0" err="1"/>
              <a:t>luc</a:t>
            </a:r>
            <a:r>
              <a:rPr lang="en-US" sz="2800" dirty="0"/>
              <a:t> Goddard</a:t>
            </a:r>
          </a:p>
        </p:txBody>
      </p:sp>
    </p:spTree>
    <p:extLst>
      <p:ext uri="{BB962C8B-B14F-4D97-AF65-F5344CB8AC3E}">
        <p14:creationId xmlns:p14="http://schemas.microsoft.com/office/powerpoint/2010/main" val="422555900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Running Time vs. Story time </a:t>
            </a:r>
            <a:endParaRPr lang="en-US" dirty="0"/>
          </a:p>
        </p:txBody>
      </p:sp>
      <p:pic>
        <p:nvPicPr>
          <p:cNvPr id="5" name="Picture Placeholder 4"/>
          <p:cNvPicPr>
            <a:picLocks noGrp="1" noChangeAspect="1"/>
          </p:cNvPicPr>
          <p:nvPr>
            <p:ph sz="half" idx="1"/>
          </p:nvPr>
        </p:nvPicPr>
        <p:blipFill>
          <a:blip r:embed="rId2"/>
          <a:srcRect t="-65520" b="-65520"/>
          <a:stretch>
            <a:fillRect/>
          </a:stretch>
        </p:blipFill>
        <p:spPr/>
      </p:pic>
      <p:sp>
        <p:nvSpPr>
          <p:cNvPr id="4" name="Text Placeholder 3"/>
          <p:cNvSpPr>
            <a:spLocks noGrp="1"/>
          </p:cNvSpPr>
          <p:nvPr>
            <p:ph sz="half" idx="2"/>
          </p:nvPr>
        </p:nvSpPr>
        <p:spPr/>
        <p:txBody>
          <a:bodyPr>
            <a:normAutofit/>
          </a:bodyPr>
          <a:lstStyle/>
          <a:p>
            <a:r>
              <a:rPr lang="en-US" dirty="0" smtClean="0"/>
              <a:t>Running time:  the amount of time it takes to watch a film </a:t>
            </a:r>
          </a:p>
          <a:p>
            <a:r>
              <a:rPr lang="en-US" dirty="0" smtClean="0"/>
              <a:t>Story time: the amount of time covered in a film’s narrative or story </a:t>
            </a:r>
          </a:p>
          <a:p>
            <a:r>
              <a:rPr lang="en-US" dirty="0" smtClean="0"/>
              <a:t>Rarely does a movie’s running time seem to equal its story time </a:t>
            </a:r>
          </a:p>
          <a:p>
            <a:endParaRPr lang="en-US" dirty="0"/>
          </a:p>
        </p:txBody>
      </p:sp>
    </p:spTree>
    <p:extLst>
      <p:ext uri="{BB962C8B-B14F-4D97-AF65-F5344CB8AC3E}">
        <p14:creationId xmlns:p14="http://schemas.microsoft.com/office/powerpoint/2010/main" val="360292878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Style </a:t>
            </a:r>
            <a:endParaRPr lang="en-US" dirty="0"/>
          </a:p>
        </p:txBody>
      </p:sp>
      <p:sp>
        <p:nvSpPr>
          <p:cNvPr id="6" name="Subtitle 5"/>
          <p:cNvSpPr>
            <a:spLocks noGrp="1"/>
          </p:cNvSpPr>
          <p:nvPr>
            <p:ph idx="1"/>
          </p:nvPr>
        </p:nvSpPr>
        <p:spPr/>
        <p:txBody>
          <a:bodyPr/>
          <a:lstStyle/>
          <a:p>
            <a:r>
              <a:rPr lang="en-US" dirty="0" smtClean="0"/>
              <a:t>Refers to the way a text, such as film represents its subjects.  Possible styles include: Farce, Black comedy, fantasy realism, magic realism, socialist realism, and parody </a:t>
            </a:r>
          </a:p>
          <a:p>
            <a:endParaRPr lang="en-US" dirty="0"/>
          </a:p>
          <a:p>
            <a:r>
              <a:rPr lang="en-US" dirty="0" smtClean="0"/>
              <a:t>A style can be used in any genre (type of fictional film) </a:t>
            </a:r>
          </a:p>
          <a:p>
            <a:endParaRPr lang="en-US" dirty="0"/>
          </a:p>
          <a:p>
            <a:endParaRPr lang="en-US" dirty="0" smtClean="0"/>
          </a:p>
          <a:p>
            <a:endParaRPr lang="en-US" dirty="0"/>
          </a:p>
        </p:txBody>
      </p:sp>
    </p:spTree>
    <p:extLst>
      <p:ext uri="{BB962C8B-B14F-4D97-AF65-F5344CB8AC3E}">
        <p14:creationId xmlns:p14="http://schemas.microsoft.com/office/powerpoint/2010/main" val="39252337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Styles </a:t>
            </a:r>
            <a:endParaRPr lang="en-US" dirty="0"/>
          </a:p>
        </p:txBody>
      </p:sp>
      <p:sp>
        <p:nvSpPr>
          <p:cNvPr id="5" name="Content Placeholder 4"/>
          <p:cNvSpPr>
            <a:spLocks noGrp="1"/>
          </p:cNvSpPr>
          <p:nvPr>
            <p:ph idx="1"/>
          </p:nvPr>
        </p:nvSpPr>
        <p:spPr/>
        <p:txBody>
          <a:bodyPr/>
          <a:lstStyle/>
          <a:p>
            <a:r>
              <a:rPr lang="en-US" dirty="0" smtClean="0"/>
              <a:t>Satire: representation that indirectly exposes and perhaps ridicules individuals for their shortcomings</a:t>
            </a:r>
          </a:p>
          <a:p>
            <a:r>
              <a:rPr lang="en-US" dirty="0" smtClean="0"/>
              <a:t>Black Comedy: considers the humor in subjects that wouldn’t usually be considered funny</a:t>
            </a:r>
          </a:p>
          <a:p>
            <a:r>
              <a:rPr lang="en-US" dirty="0" smtClean="0"/>
              <a:t>Magic Realism: wildly improbable or impossible events in an otherwise realistic narrative </a:t>
            </a:r>
          </a:p>
          <a:p>
            <a:pPr marL="0" indent="0">
              <a:buNone/>
            </a:pPr>
            <a:endParaRPr lang="en-US" dirty="0" smtClean="0"/>
          </a:p>
        </p:txBody>
      </p:sp>
    </p:spTree>
    <p:extLst>
      <p:ext uri="{BB962C8B-B14F-4D97-AF65-F5344CB8AC3E}">
        <p14:creationId xmlns:p14="http://schemas.microsoft.com/office/powerpoint/2010/main" val="210100005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7620000" cy="1143000"/>
          </a:xfrm>
        </p:spPr>
        <p:txBody>
          <a:bodyPr/>
          <a:lstStyle/>
          <a:p>
            <a:r>
              <a:rPr lang="en-US" dirty="0" smtClean="0"/>
              <a:t>Screenplay </a:t>
            </a:r>
            <a:endParaRPr lang="en-US" dirty="0"/>
          </a:p>
        </p:txBody>
      </p:sp>
      <p:sp>
        <p:nvSpPr>
          <p:cNvPr id="3" name="Content Placeholder 2"/>
          <p:cNvSpPr>
            <a:spLocks noGrp="1"/>
          </p:cNvSpPr>
          <p:nvPr>
            <p:ph idx="1"/>
          </p:nvPr>
        </p:nvSpPr>
        <p:spPr>
          <a:xfrm>
            <a:off x="0" y="1600200"/>
            <a:ext cx="4129132" cy="4800600"/>
          </a:xfrm>
        </p:spPr>
        <p:txBody>
          <a:bodyPr/>
          <a:lstStyle/>
          <a:p>
            <a:r>
              <a:rPr lang="en-US" dirty="0" smtClean="0"/>
              <a:t>The earliest version of a script</a:t>
            </a:r>
          </a:p>
          <a:p>
            <a:r>
              <a:rPr lang="en-US" dirty="0" smtClean="0"/>
              <a:t>Written before the filming begins and supplies the film with settings, actions, vocals including dialogue and structure  </a:t>
            </a:r>
          </a:p>
          <a:p>
            <a:r>
              <a:rPr lang="en-US" dirty="0" smtClean="0">
                <a:hlinkClick r:id="rId2"/>
              </a:rPr>
              <a:t>Link to actors reading screenplay</a:t>
            </a:r>
            <a:endParaRPr lang="en-US" dirty="0"/>
          </a:p>
        </p:txBody>
      </p:sp>
    </p:spTree>
    <p:extLst>
      <p:ext uri="{BB962C8B-B14F-4D97-AF65-F5344CB8AC3E}">
        <p14:creationId xmlns:p14="http://schemas.microsoft.com/office/powerpoint/2010/main" val="4580826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Implicit Meanings </a:t>
            </a:r>
            <a:endParaRPr lang="en-US" dirty="0"/>
          </a:p>
        </p:txBody>
      </p:sp>
      <p:sp>
        <p:nvSpPr>
          <p:cNvPr id="6" name="Content Placeholder 5"/>
          <p:cNvSpPr>
            <a:spLocks noGrp="1"/>
          </p:cNvSpPr>
          <p:nvPr>
            <p:ph idx="1"/>
          </p:nvPr>
        </p:nvSpPr>
        <p:spPr/>
        <p:txBody>
          <a:bodyPr/>
          <a:lstStyle/>
          <a:p>
            <a:r>
              <a:rPr lang="en-US" dirty="0" smtClean="0"/>
              <a:t>A generalization that a viewer or reader makes about a text (such as a film) or a subject in a text </a:t>
            </a:r>
            <a:endParaRPr lang="en-US" dirty="0"/>
          </a:p>
          <a:p>
            <a:r>
              <a:rPr lang="en-US" dirty="0" smtClean="0"/>
              <a:t>Satire and other styles are conveyed implicitly </a:t>
            </a:r>
          </a:p>
          <a:p>
            <a:r>
              <a:rPr lang="en-US" dirty="0" smtClean="0"/>
              <a:t>It is up to the readers or viewers to figure out (in satire) what behavior is satirized and what in general is implied about the behavior </a:t>
            </a:r>
          </a:p>
          <a:p>
            <a:endParaRPr lang="en-US" dirty="0"/>
          </a:p>
        </p:txBody>
      </p:sp>
    </p:spTree>
    <p:extLst>
      <p:ext uri="{BB962C8B-B14F-4D97-AF65-F5344CB8AC3E}">
        <p14:creationId xmlns:p14="http://schemas.microsoft.com/office/powerpoint/2010/main" val="339618327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Some films indirectly criticized the political climate</a:t>
            </a:r>
            <a:endParaRPr lang="en-US" dirty="0"/>
          </a:p>
        </p:txBody>
      </p:sp>
      <p:pic>
        <p:nvPicPr>
          <p:cNvPr id="9" name="Picture Placeholder 8"/>
          <p:cNvPicPr>
            <a:picLocks noGrp="1" noChangeAspect="1"/>
          </p:cNvPicPr>
          <p:nvPr>
            <p:ph sz="half" idx="1"/>
          </p:nvPr>
        </p:nvPicPr>
        <p:blipFill>
          <a:blip r:embed="rId2"/>
          <a:srcRect l="10152" r="10152"/>
          <a:stretch>
            <a:fillRect/>
          </a:stretch>
        </p:blipFill>
        <p:spPr/>
      </p:pic>
      <p:sp>
        <p:nvSpPr>
          <p:cNvPr id="8" name="Text Placeholder 7"/>
          <p:cNvSpPr>
            <a:spLocks noGrp="1"/>
          </p:cNvSpPr>
          <p:nvPr>
            <p:ph sz="half" idx="2"/>
          </p:nvPr>
        </p:nvSpPr>
        <p:spPr/>
        <p:txBody>
          <a:bodyPr>
            <a:normAutofit fontScale="70000" lnSpcReduction="20000"/>
          </a:bodyPr>
          <a:lstStyle/>
          <a:p>
            <a:r>
              <a:rPr lang="en-US" dirty="0" smtClean="0"/>
              <a:t>Imitation of Life, Douglas </a:t>
            </a:r>
            <a:r>
              <a:rPr lang="en-US" dirty="0" err="1" smtClean="0"/>
              <a:t>Sirk</a:t>
            </a:r>
            <a:r>
              <a:rPr lang="en-US" dirty="0" smtClean="0"/>
              <a:t>  (1959)</a:t>
            </a:r>
          </a:p>
          <a:p>
            <a:r>
              <a:rPr lang="en-US" dirty="0" smtClean="0"/>
              <a:t>High Noon (1952) both acted on their principles and refused to give in to intimidating forces</a:t>
            </a:r>
          </a:p>
          <a:p>
            <a:r>
              <a:rPr lang="en-US" dirty="0" smtClean="0"/>
              <a:t>Invasion of the Body Snatchers (1956) shows a gradual, unobtrusive invasion of alien life forms that take on the appearance of people, but not their emotions and then replace them.  (spreading menace to society and the passivity of the era)  </a:t>
            </a:r>
            <a:endParaRPr lang="en-US" dirty="0"/>
          </a:p>
        </p:txBody>
      </p:sp>
    </p:spTree>
    <p:extLst>
      <p:ext uri="{BB962C8B-B14F-4D97-AF65-F5344CB8AC3E}">
        <p14:creationId xmlns:p14="http://schemas.microsoft.com/office/powerpoint/2010/main" val="41462443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Artistic Conventions </a:t>
            </a:r>
            <a:endParaRPr lang="en-US" dirty="0"/>
          </a:p>
        </p:txBody>
      </p:sp>
      <p:sp>
        <p:nvSpPr>
          <p:cNvPr id="6" name="Content Placeholder 5"/>
          <p:cNvSpPr>
            <a:spLocks noGrp="1"/>
          </p:cNvSpPr>
          <p:nvPr>
            <p:ph idx="1"/>
          </p:nvPr>
        </p:nvSpPr>
        <p:spPr/>
        <p:txBody>
          <a:bodyPr>
            <a:normAutofit/>
          </a:bodyPr>
          <a:lstStyle/>
          <a:p>
            <a:r>
              <a:rPr lang="en-US" dirty="0" smtClean="0"/>
              <a:t>Filmic conventions are representations or techniques that both filmmakers and audiences have grown to accept as natural or typical in certain contexts </a:t>
            </a:r>
          </a:p>
          <a:p>
            <a:r>
              <a:rPr lang="en-US" dirty="0" smtClean="0"/>
              <a:t>Filmmakers may follow conventional practices or they may reject them </a:t>
            </a:r>
          </a:p>
          <a:p>
            <a:r>
              <a:rPr lang="en-US" dirty="0" smtClean="0"/>
              <a:t>Film conventions may fall out of favor and unconventional representations or techniques may become conventional</a:t>
            </a:r>
          </a:p>
          <a:p>
            <a:r>
              <a:rPr lang="en-US" dirty="0" smtClean="0"/>
              <a:t>Filmmaking conventions do not have inevitable and fixed meanings; usage which varies over time, establishes their meanings </a:t>
            </a:r>
            <a:endParaRPr lang="en-US" dirty="0"/>
          </a:p>
        </p:txBody>
      </p:sp>
    </p:spTree>
    <p:extLst>
      <p:ext uri="{BB962C8B-B14F-4D97-AF65-F5344CB8AC3E}">
        <p14:creationId xmlns:p14="http://schemas.microsoft.com/office/powerpoint/2010/main" val="13965025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Financial constraints</a:t>
            </a:r>
            <a:endParaRPr lang="en-US" dirty="0"/>
          </a:p>
        </p:txBody>
      </p:sp>
      <p:sp>
        <p:nvSpPr>
          <p:cNvPr id="3" name="Content Placeholder 2"/>
          <p:cNvSpPr>
            <a:spLocks noGrp="1"/>
          </p:cNvSpPr>
          <p:nvPr>
            <p:ph idx="1"/>
          </p:nvPr>
        </p:nvSpPr>
        <p:spPr/>
        <p:txBody>
          <a:bodyPr/>
          <a:lstStyle/>
          <a:p>
            <a:r>
              <a:rPr lang="en-US" dirty="0" smtClean="0"/>
              <a:t>Generally, the greater the finances needed to make and promote a movie, the greater are the pressures to make a movie with such popular characteristics as chases, fights, explosions and other spectacular sights, romance or sex, heartthrobs, and a happy ending</a:t>
            </a:r>
          </a:p>
          <a:p>
            <a:r>
              <a:rPr lang="en-US" dirty="0" smtClean="0"/>
              <a:t>In general the smaller the budget the greater is the control that a filmmaker has over their work, and the more individualistic it is likely to be</a:t>
            </a:r>
            <a:endParaRPr lang="en-US" dirty="0"/>
          </a:p>
        </p:txBody>
      </p:sp>
    </p:spTree>
    <p:extLst>
      <p:ext uri="{BB962C8B-B14F-4D97-AF65-F5344CB8AC3E}">
        <p14:creationId xmlns:p14="http://schemas.microsoft.com/office/powerpoint/2010/main" val="1066659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l="-28440" r="-28440"/>
          <a:stretch>
            <a:fillRect/>
          </a:stretch>
        </p:blipFill>
        <p:spPr>
          <a:xfrm>
            <a:off x="174145" y="229335"/>
            <a:ext cx="8308769" cy="6171465"/>
          </a:xfrm>
          <a:prstGeom prst="rect">
            <a:avLst/>
          </a:prstGeom>
        </p:spPr>
      </p:pic>
    </p:spTree>
    <p:extLst>
      <p:ext uri="{BB962C8B-B14F-4D97-AF65-F5344CB8AC3E}">
        <p14:creationId xmlns:p14="http://schemas.microsoft.com/office/powerpoint/2010/main" val="1773413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Storyboard</a:t>
            </a:r>
            <a:endParaRPr lang="en-US" dirty="0"/>
          </a:p>
        </p:txBody>
      </p:sp>
      <p:sp>
        <p:nvSpPr>
          <p:cNvPr id="3" name="Content Placeholder 2"/>
          <p:cNvSpPr>
            <a:spLocks noGrp="1"/>
          </p:cNvSpPr>
          <p:nvPr>
            <p:ph idx="1"/>
          </p:nvPr>
        </p:nvSpPr>
        <p:spPr/>
        <p:txBody>
          <a:bodyPr/>
          <a:lstStyle/>
          <a:p>
            <a:r>
              <a:rPr lang="en-US" dirty="0" smtClean="0"/>
              <a:t>Are a series of drawings or photographs of each shot of a planned film</a:t>
            </a:r>
          </a:p>
          <a:p>
            <a:r>
              <a:rPr lang="en-US" dirty="0" smtClean="0"/>
              <a:t>They are often accompanied by brief descriptions or notes</a:t>
            </a:r>
          </a:p>
          <a:p>
            <a:r>
              <a:rPr lang="en-US" dirty="0" smtClean="0"/>
              <a:t>They allow filmmakers to see how a finished film might look before the laborious and costly professes of filming and editing begin </a:t>
            </a:r>
          </a:p>
        </p:txBody>
      </p:sp>
    </p:spTree>
    <p:extLst>
      <p:ext uri="{BB962C8B-B14F-4D97-AF65-F5344CB8AC3E}">
        <p14:creationId xmlns:p14="http://schemas.microsoft.com/office/powerpoint/2010/main" val="3951071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1752" y="5642344"/>
            <a:ext cx="7772400" cy="594626"/>
          </a:xfrm>
        </p:spPr>
        <p:txBody>
          <a:bodyPr/>
          <a:lstStyle/>
          <a:p>
            <a:r>
              <a:rPr lang="en-US" dirty="0" smtClean="0"/>
              <a:t>Storyboard from the Dark Knight</a:t>
            </a:r>
            <a:endParaRPr lang="en-US" dirty="0"/>
          </a:p>
        </p:txBody>
      </p:sp>
      <p:pic>
        <p:nvPicPr>
          <p:cNvPr id="7" name="Picture Placeholder 6"/>
          <p:cNvPicPr>
            <a:picLocks noGrp="1" noChangeAspect="1"/>
          </p:cNvPicPr>
          <p:nvPr>
            <p:ph type="pic" idx="1"/>
          </p:nvPr>
        </p:nvPicPr>
        <p:blipFill>
          <a:blip r:embed="rId2"/>
          <a:srcRect l="-24816" r="-24816"/>
          <a:stretch>
            <a:fillRect/>
          </a:stretch>
        </p:blipFill>
        <p:spPr>
          <a:xfrm>
            <a:off x="0" y="155944"/>
            <a:ext cx="8458200" cy="5486400"/>
          </a:xfrm>
        </p:spPr>
      </p:pic>
    </p:spTree>
    <p:extLst>
      <p:ext uri="{BB962C8B-B14F-4D97-AF65-F5344CB8AC3E}">
        <p14:creationId xmlns:p14="http://schemas.microsoft.com/office/powerpoint/2010/main" val="2706841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Texts </a:t>
            </a:r>
            <a:endParaRPr lang="en-US" dirty="0"/>
          </a:p>
        </p:txBody>
      </p:sp>
      <p:sp>
        <p:nvSpPr>
          <p:cNvPr id="3" name="Content Placeholder 2"/>
          <p:cNvSpPr>
            <a:spLocks noGrp="1"/>
          </p:cNvSpPr>
          <p:nvPr>
            <p:ph idx="1"/>
          </p:nvPr>
        </p:nvSpPr>
        <p:spPr/>
        <p:txBody>
          <a:bodyPr/>
          <a:lstStyle/>
          <a:p>
            <a:r>
              <a:rPr lang="en-US" dirty="0" smtClean="0"/>
              <a:t>Things that people produce or modify to create meaning</a:t>
            </a:r>
            <a:endParaRPr lang="en-US" dirty="0"/>
          </a:p>
        </p:txBody>
      </p:sp>
    </p:spTree>
    <p:extLst>
      <p:ext uri="{BB962C8B-B14F-4D97-AF65-F5344CB8AC3E}">
        <p14:creationId xmlns:p14="http://schemas.microsoft.com/office/powerpoint/2010/main" val="814585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vs. Fiction </a:t>
            </a:r>
            <a:endParaRPr lang="en-US" dirty="0"/>
          </a:p>
        </p:txBody>
      </p:sp>
      <p:sp>
        <p:nvSpPr>
          <p:cNvPr id="3" name="Content Placeholder 2"/>
          <p:cNvSpPr>
            <a:spLocks noGrp="1"/>
          </p:cNvSpPr>
          <p:nvPr>
            <p:ph idx="1"/>
          </p:nvPr>
        </p:nvSpPr>
        <p:spPr/>
        <p:txBody>
          <a:bodyPr/>
          <a:lstStyle/>
          <a:p>
            <a:r>
              <a:rPr lang="en-US" dirty="0" smtClean="0"/>
              <a:t>In order for a story to be told in a compelling way, even historical elements have to be fictionalized</a:t>
            </a:r>
          </a:p>
          <a:p>
            <a:r>
              <a:rPr lang="en-US" dirty="0" smtClean="0"/>
              <a:t>This creates some ethical </a:t>
            </a:r>
            <a:r>
              <a:rPr lang="en-US" dirty="0" smtClean="0"/>
              <a:t>dilemmas</a:t>
            </a:r>
            <a:r>
              <a:rPr lang="en-US" dirty="0" smtClean="0"/>
              <a:t>, because </a:t>
            </a:r>
            <a:r>
              <a:rPr lang="en-US" smtClean="0"/>
              <a:t>some </a:t>
            </a:r>
            <a:r>
              <a:rPr lang="en-US" smtClean="0"/>
              <a:t>viewers </a:t>
            </a:r>
            <a:r>
              <a:rPr lang="en-US" dirty="0" smtClean="0"/>
              <a:t>may believe a historical film as the truth</a:t>
            </a:r>
          </a:p>
          <a:p>
            <a:r>
              <a:rPr lang="en-US" dirty="0" smtClean="0"/>
              <a:t>Original screenplays are narratives written primarily for film </a:t>
            </a:r>
          </a:p>
          <a:p>
            <a:pPr marL="114300" indent="0">
              <a:buNone/>
            </a:pPr>
            <a:endParaRPr lang="en-US" dirty="0" smtClean="0"/>
          </a:p>
        </p:txBody>
      </p:sp>
    </p:spTree>
    <p:extLst>
      <p:ext uri="{BB962C8B-B14F-4D97-AF65-F5344CB8AC3E}">
        <p14:creationId xmlns:p14="http://schemas.microsoft.com/office/powerpoint/2010/main" val="419613033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Adjacency.thmx</Template>
  <TotalTime>3270</TotalTime>
  <Words>1981</Words>
  <Application>Microsoft Macintosh PowerPoint</Application>
  <PresentationFormat>On-screen Show (4:3)</PresentationFormat>
  <Paragraphs>180</Paragraphs>
  <Slides>43</Slides>
  <Notes>0</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Adjacency</vt:lpstr>
      <vt:lpstr>Stories </vt:lpstr>
      <vt:lpstr>Components of Fictional Films </vt:lpstr>
      <vt:lpstr>Narrative</vt:lpstr>
      <vt:lpstr>Screenplay </vt:lpstr>
      <vt:lpstr>PowerPoint Presentation</vt:lpstr>
      <vt:lpstr>Storyboard</vt:lpstr>
      <vt:lpstr>Storyboard from the Dark Knight</vt:lpstr>
      <vt:lpstr>Texts </vt:lpstr>
      <vt:lpstr>History vs. Fiction </vt:lpstr>
      <vt:lpstr>Adaptations</vt:lpstr>
      <vt:lpstr>Real Life vs. Stories </vt:lpstr>
      <vt:lpstr>Narrative </vt:lpstr>
      <vt:lpstr>Narratives </vt:lpstr>
      <vt:lpstr>Short Films </vt:lpstr>
      <vt:lpstr>Qualities of Short Films “Locks” </vt:lpstr>
      <vt:lpstr>Structure </vt:lpstr>
      <vt:lpstr>Baxter having to reschedule the use of his apartment is a plotline within the main story</vt:lpstr>
      <vt:lpstr>Unlikely pairing presents a goal and an obstacle </vt:lpstr>
      <vt:lpstr>The TV show LOST shows the three types of conflict possible in stories </vt:lpstr>
      <vt:lpstr>People vs People (link) </vt:lpstr>
      <vt:lpstr>People vs. Themselves (link)</vt:lpstr>
      <vt:lpstr>People vs. Nature </vt:lpstr>
      <vt:lpstr>Climactic scene from Dirty Dancing</vt:lpstr>
      <vt:lpstr>Beginnings Middles and Ends</vt:lpstr>
      <vt:lpstr>BEGINNING </vt:lpstr>
      <vt:lpstr>Middle: Introduction of Obstacles </vt:lpstr>
      <vt:lpstr>What do obstacles reveal about this character? </vt:lpstr>
      <vt:lpstr>Endings </vt:lpstr>
      <vt:lpstr>Audiences do not always respond well to lack of closure.  </vt:lpstr>
      <vt:lpstr>No Country for Old Men 2007  (Lack of closure used to express a nihilistic view) </vt:lpstr>
      <vt:lpstr>Last Shots can serve any number of important functions </vt:lpstr>
      <vt:lpstr>PLOTLINES </vt:lpstr>
      <vt:lpstr>Alternating or consecutive plotlines </vt:lpstr>
      <vt:lpstr>Chronological Time vs. Non-chronological time </vt:lpstr>
      <vt:lpstr>Completely non-chronological plotlines </vt:lpstr>
      <vt:lpstr>Time: Present-time, Flash-Forwards and Flashbacks   “A film should have a beginning, middle and end, bu not necessarily in that order.” Jean-luc Goddard</vt:lpstr>
      <vt:lpstr>Running Time vs. Story time </vt:lpstr>
      <vt:lpstr>Style </vt:lpstr>
      <vt:lpstr>Styles </vt:lpstr>
      <vt:lpstr>Implicit Meanings </vt:lpstr>
      <vt:lpstr>Some films indirectly criticized the political climate</vt:lpstr>
      <vt:lpstr>Artistic Conventions </vt:lpstr>
      <vt:lpstr>Financial constraints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Stories </dc:title>
  <dc:creator>Microsoft Office User</dc:creator>
  <cp:lastModifiedBy>Microsoft Office User</cp:lastModifiedBy>
  <cp:revision>35</cp:revision>
  <dcterms:created xsi:type="dcterms:W3CDTF">2013-08-12T18:43:36Z</dcterms:created>
  <dcterms:modified xsi:type="dcterms:W3CDTF">2014-04-15T18:15:52Z</dcterms:modified>
</cp:coreProperties>
</file>