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1" r:id="rId2"/>
    <p:sldId id="257" r:id="rId3"/>
    <p:sldId id="262" r:id="rId4"/>
    <p:sldId id="276" r:id="rId5"/>
    <p:sldId id="279" r:id="rId6"/>
    <p:sldId id="280" r:id="rId7"/>
    <p:sldId id="281" r:id="rId8"/>
    <p:sldId id="282" r:id="rId9"/>
    <p:sldId id="263" r:id="rId10"/>
    <p:sldId id="266" r:id="rId11"/>
    <p:sldId id="277" r:id="rId12"/>
    <p:sldId id="264" r:id="rId13"/>
    <p:sldId id="269" r:id="rId14"/>
    <p:sldId id="270" r:id="rId15"/>
    <p:sldId id="271" r:id="rId16"/>
    <p:sldId id="272" r:id="rId17"/>
    <p:sldId id="273" r:id="rId18"/>
    <p:sldId id="275" r:id="rId19"/>
    <p:sldId id="274" r:id="rId20"/>
    <p:sldId id="283" r:id="rId21"/>
    <p:sldId id="278" r:id="rId2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706" autoAdjust="0"/>
  </p:normalViewPr>
  <p:slideViewPr>
    <p:cSldViewPr snapToGrid="0">
      <p:cViewPr varScale="1">
        <p:scale>
          <a:sx n="115" d="100"/>
          <a:sy n="115" d="100"/>
        </p:scale>
        <p:origin x="144" y="22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59041DB8-B66F-4DC8-A96E-33677E0F90FF}" type="datetimeFigureOut">
              <a:rPr lang="en-US" smtClean="0"/>
              <a:t>4/5/2022</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EB49C4A-65AC-492D-9701-81B46C3AD0E4}" type="datetimeFigureOut">
              <a:rPr lang="en-US" smtClean="0"/>
              <a:t>4/5/2022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3"/>
            <a:ext cx="5505450" cy="3137535"/>
          </a:xfrm>
          <a:prstGeom prst="rect">
            <a:avLst/>
          </a:prstGeom>
        </p:spPr>
        <p:txBody>
          <a:bodyPr vert="horz" lIns="92446" tIns="46223" rIns="92446" bIns="4622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a:t>
            </a:fld>
            <a:endParaRPr lang="en-US"/>
          </a:p>
        </p:txBody>
      </p:sp>
    </p:spTree>
    <p:extLst>
      <p:ext uri="{BB962C8B-B14F-4D97-AF65-F5344CB8AC3E}">
        <p14:creationId xmlns:p14="http://schemas.microsoft.com/office/powerpoint/2010/main" val="1039058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a:p>
        </p:txBody>
      </p:sp>
    </p:spTree>
    <p:extLst>
      <p:ext uri="{BB962C8B-B14F-4D97-AF65-F5344CB8AC3E}">
        <p14:creationId xmlns:p14="http://schemas.microsoft.com/office/powerpoint/2010/main" val="5621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114489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a:p>
        </p:txBody>
      </p:sp>
    </p:spTree>
    <p:extLst>
      <p:ext uri="{BB962C8B-B14F-4D97-AF65-F5344CB8AC3E}">
        <p14:creationId xmlns:p14="http://schemas.microsoft.com/office/powerpoint/2010/main" val="350564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19</a:t>
            </a:fld>
            <a:endParaRPr lang="en-US"/>
          </a:p>
        </p:txBody>
      </p:sp>
    </p:spTree>
    <p:extLst>
      <p:ext uri="{BB962C8B-B14F-4D97-AF65-F5344CB8AC3E}">
        <p14:creationId xmlns:p14="http://schemas.microsoft.com/office/powerpoint/2010/main" val="217949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418702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98943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370329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282260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a:p>
        </p:txBody>
      </p:sp>
    </p:spTree>
    <p:extLst>
      <p:ext uri="{BB962C8B-B14F-4D97-AF65-F5344CB8AC3E}">
        <p14:creationId xmlns:p14="http://schemas.microsoft.com/office/powerpoint/2010/main" val="289364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377862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217026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4/5/2022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4/5/2022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4/5/2022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4/5/2022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4/5/2022</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4/5/2022</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4/5/2022</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4/5/2022</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4/5/2022</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nhardy@csus.edu" TargetMode="External"/><Relationship Id="rId2" Type="http://schemas.openxmlformats.org/officeDocument/2006/relationships/hyperlink" Target="mailto:matthew.basinger@csus.edu"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44" y="770502"/>
            <a:ext cx="9604310" cy="3383280"/>
          </a:xfrm>
        </p:spPr>
        <p:txBody>
          <a:bodyPr>
            <a:normAutofit/>
          </a:bodyPr>
          <a:lstStyle/>
          <a:p>
            <a:r>
              <a:rPr lang="en-US" sz="4800" dirty="0" smtClean="0"/>
              <a:t>Using APDB Data to Create Faculty and Course Reports and Dashboards for University Reporting</a:t>
            </a:r>
            <a:endParaRPr lang="en-US" sz="4800" dirty="0"/>
          </a:p>
        </p:txBody>
      </p:sp>
      <p:sp>
        <p:nvSpPr>
          <p:cNvPr id="3" name="Subtitle 2"/>
          <p:cNvSpPr>
            <a:spLocks noGrp="1"/>
          </p:cNvSpPr>
          <p:nvPr>
            <p:ph type="subTitle" idx="1"/>
          </p:nvPr>
        </p:nvSpPr>
        <p:spPr>
          <a:xfrm>
            <a:off x="1293844" y="5432564"/>
            <a:ext cx="10453313" cy="1425436"/>
          </a:xfrm>
        </p:spPr>
        <p:txBody>
          <a:bodyPr>
            <a:normAutofit/>
          </a:bodyPr>
          <a:lstStyle/>
          <a:p>
            <a:r>
              <a:rPr lang="en-US" dirty="0" smtClean="0"/>
              <a:t>Nancy </a:t>
            </a:r>
            <a:r>
              <a:rPr lang="en-US" dirty="0" smtClean="0"/>
              <a:t>Hardy, Academic Planning Database Coordinator</a:t>
            </a:r>
          </a:p>
          <a:p>
            <a:endParaRPr lang="en-US" dirty="0" smtClean="0"/>
          </a:p>
          <a:p>
            <a:r>
              <a:rPr lang="en-US" dirty="0" smtClean="0"/>
              <a:t>Office of Institutional </a:t>
            </a:r>
            <a:r>
              <a:rPr lang="en-US" dirty="0" smtClean="0"/>
              <a:t>Research, Effectiveness and Planning-</a:t>
            </a:r>
          </a:p>
          <a:p>
            <a:r>
              <a:rPr lang="en-US" dirty="0" smtClean="0"/>
              <a:t>California </a:t>
            </a:r>
            <a:r>
              <a:rPr lang="en-US" dirty="0" smtClean="0"/>
              <a:t>State University, Sacramento</a:t>
            </a:r>
            <a:endParaRPr lang="en-US" dirty="0"/>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Dashboard utilizing Tableau</a:t>
            </a:r>
            <a:endParaRPr lang="en-US" dirty="0"/>
          </a:p>
        </p:txBody>
      </p:sp>
      <p:sp>
        <p:nvSpPr>
          <p:cNvPr id="3" name="Content Placeholder 2"/>
          <p:cNvSpPr>
            <a:spLocks noGrp="1"/>
          </p:cNvSpPr>
          <p:nvPr>
            <p:ph sz="quarter" idx="4"/>
          </p:nvPr>
        </p:nvSpPr>
        <p:spPr>
          <a:xfrm>
            <a:off x="656705" y="1945179"/>
            <a:ext cx="10239895" cy="3846022"/>
          </a:xfrm>
        </p:spPr>
        <p:txBody>
          <a:bodyPr/>
          <a:lstStyle/>
          <a:p>
            <a:r>
              <a:rPr lang="en-US" dirty="0"/>
              <a:t>The new more interactive </a:t>
            </a:r>
            <a:r>
              <a:rPr lang="en-US" b="1" i="1" dirty="0"/>
              <a:t>Faculty Course Assignment </a:t>
            </a:r>
            <a:r>
              <a:rPr lang="en-US" dirty="0"/>
              <a:t>report details the instructor’s workload by individual course(s), student course credit, enrollment per section, team teaching percentage, Weighted Teaching Unit and FTES generated. </a:t>
            </a:r>
            <a:endParaRPr lang="en-US" dirty="0" smtClean="0"/>
          </a:p>
          <a:p>
            <a:r>
              <a:rPr lang="en-US" dirty="0" smtClean="0"/>
              <a:t>But </a:t>
            </a:r>
            <a:r>
              <a:rPr lang="en-US" dirty="0"/>
              <a:t>now, users can drill down by each of the Colleges, Departments, and even by Faculty. The visualization allows the user to get College, Department totals based on their preferences. And most importantly….they can do this quickly.</a:t>
            </a:r>
            <a:endParaRPr lang="en-US" dirty="0"/>
          </a:p>
        </p:txBody>
      </p:sp>
    </p:spTree>
    <p:extLst>
      <p:ext uri="{BB962C8B-B14F-4D97-AF65-F5344CB8AC3E}">
        <p14:creationId xmlns:p14="http://schemas.microsoft.com/office/powerpoint/2010/main" val="322917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462" y="96530"/>
            <a:ext cx="9601200" cy="601739"/>
          </a:xfrm>
        </p:spPr>
        <p:txBody>
          <a:bodyPr/>
          <a:lstStyle/>
          <a:p>
            <a:r>
              <a:rPr lang="en-US" dirty="0" smtClean="0"/>
              <a:t>Faculty Teaching Assignment Report</a:t>
            </a:r>
            <a:endParaRPr lang="en-US" dirty="0"/>
          </a:p>
        </p:txBody>
      </p:sp>
      <p:pic>
        <p:nvPicPr>
          <p:cNvPr id="4" name="Content Placeholder 3"/>
          <p:cNvPicPr>
            <a:picLocks noGrp="1" noChangeAspect="1"/>
          </p:cNvPicPr>
          <p:nvPr>
            <p:ph idx="1"/>
          </p:nvPr>
        </p:nvPicPr>
        <p:blipFill>
          <a:blip r:embed="rId2"/>
          <a:stretch>
            <a:fillRect/>
          </a:stretch>
        </p:blipFill>
        <p:spPr>
          <a:xfrm>
            <a:off x="1137457" y="802430"/>
            <a:ext cx="9601200" cy="1728543"/>
          </a:xfrm>
          <a:prstGeom prst="rect">
            <a:avLst/>
          </a:prstGeom>
        </p:spPr>
      </p:pic>
      <p:pic>
        <p:nvPicPr>
          <p:cNvPr id="5" name="Picture 4"/>
          <p:cNvPicPr>
            <a:picLocks noChangeAspect="1"/>
          </p:cNvPicPr>
          <p:nvPr/>
        </p:nvPicPr>
        <p:blipFill>
          <a:blip r:embed="rId3"/>
          <a:stretch>
            <a:fillRect/>
          </a:stretch>
        </p:blipFill>
        <p:spPr>
          <a:xfrm>
            <a:off x="1327642" y="2784764"/>
            <a:ext cx="10356594" cy="2823706"/>
          </a:xfrm>
          <a:prstGeom prst="rect">
            <a:avLst/>
          </a:prstGeom>
        </p:spPr>
      </p:pic>
    </p:spTree>
    <p:extLst>
      <p:ext uri="{BB962C8B-B14F-4D97-AF65-F5344CB8AC3E}">
        <p14:creationId xmlns:p14="http://schemas.microsoft.com/office/powerpoint/2010/main" val="90513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0271" y="523567"/>
            <a:ext cx="11051458" cy="5810865"/>
          </a:xfrm>
          <a:prstGeom prst="rect">
            <a:avLst/>
          </a:prstGeom>
        </p:spPr>
      </p:pic>
    </p:spTree>
    <p:extLst>
      <p:ext uri="{BB962C8B-B14F-4D97-AF65-F5344CB8AC3E}">
        <p14:creationId xmlns:p14="http://schemas.microsoft.com/office/powerpoint/2010/main" val="27615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618365"/>
          </a:xfrm>
        </p:spPr>
        <p:txBody>
          <a:bodyPr/>
          <a:lstStyle/>
          <a:p>
            <a:r>
              <a:rPr lang="en-US" dirty="0" smtClean="0"/>
              <a:t>ADDITIONAL </a:t>
            </a:r>
            <a:r>
              <a:rPr lang="en-US" dirty="0"/>
              <a:t>TABLEAU DASHBOARDS</a:t>
            </a:r>
            <a:endParaRPr lang="en-US" dirty="0"/>
          </a:p>
        </p:txBody>
      </p:sp>
      <p:sp>
        <p:nvSpPr>
          <p:cNvPr id="3" name="Content Placeholder 2"/>
          <p:cNvSpPr>
            <a:spLocks noGrp="1"/>
          </p:cNvSpPr>
          <p:nvPr>
            <p:ph idx="1"/>
          </p:nvPr>
        </p:nvSpPr>
        <p:spPr>
          <a:xfrm>
            <a:off x="859443" y="1248087"/>
            <a:ext cx="10728498" cy="1852561"/>
          </a:xfrm>
        </p:spPr>
        <p:txBody>
          <a:bodyPr>
            <a:normAutofit/>
          </a:bodyPr>
          <a:lstStyle/>
          <a:p>
            <a:r>
              <a:rPr lang="en-US" dirty="0" smtClean="0"/>
              <a:t> </a:t>
            </a:r>
            <a:r>
              <a:rPr lang="en-US" dirty="0"/>
              <a:t>The reports are also used to create trends analyses. The 5-year academic comparison report shows the difference in FTES, FTEF, SCU and WTU, as well as related trends. Again, by adding in the same information from the previous terms, we now have historical data that is easily accessible and more dynamic. The statistics are manageable and drillable based on the users needs. The user can decide to create even more meaningful tables and graphs. </a:t>
            </a:r>
            <a:endParaRPr lang="en-US" dirty="0"/>
          </a:p>
        </p:txBody>
      </p:sp>
      <p:pic>
        <p:nvPicPr>
          <p:cNvPr id="4" name="Picture 3"/>
          <p:cNvPicPr>
            <a:picLocks noChangeAspect="1"/>
          </p:cNvPicPr>
          <p:nvPr/>
        </p:nvPicPr>
        <p:blipFill>
          <a:blip r:embed="rId3"/>
          <a:stretch>
            <a:fillRect/>
          </a:stretch>
        </p:blipFill>
        <p:spPr>
          <a:xfrm>
            <a:off x="1141615" y="3100648"/>
            <a:ext cx="9908770" cy="3879215"/>
          </a:xfrm>
          <a:prstGeom prst="rect">
            <a:avLst/>
          </a:prstGeom>
        </p:spPr>
      </p:pic>
    </p:spTree>
    <p:extLst>
      <p:ext uri="{BB962C8B-B14F-4D97-AF65-F5344CB8AC3E}">
        <p14:creationId xmlns:p14="http://schemas.microsoft.com/office/powerpoint/2010/main" val="21430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4"/>
            <a:ext cx="9601200" cy="535238"/>
          </a:xfrm>
        </p:spPr>
        <p:txBody>
          <a:bodyPr/>
          <a:lstStyle/>
          <a:p>
            <a:endParaRPr lang="en-US" dirty="0"/>
          </a:p>
        </p:txBody>
      </p:sp>
      <p:pic>
        <p:nvPicPr>
          <p:cNvPr id="4" name="Picture 3"/>
          <p:cNvPicPr>
            <a:picLocks noChangeAspect="1"/>
          </p:cNvPicPr>
          <p:nvPr/>
        </p:nvPicPr>
        <p:blipFill>
          <a:blip r:embed="rId3"/>
          <a:stretch>
            <a:fillRect/>
          </a:stretch>
        </p:blipFill>
        <p:spPr>
          <a:xfrm>
            <a:off x="688258" y="1713628"/>
            <a:ext cx="10815484" cy="4395019"/>
          </a:xfrm>
          <a:prstGeom prst="rect">
            <a:avLst/>
          </a:prstGeom>
        </p:spPr>
      </p:pic>
    </p:spTree>
    <p:extLst>
      <p:ext uri="{BB962C8B-B14F-4D97-AF65-F5344CB8AC3E}">
        <p14:creationId xmlns:p14="http://schemas.microsoft.com/office/powerpoint/2010/main" val="388792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
            </a:r>
            <a:br>
              <a:rPr lang="en-US" b="0" dirty="0"/>
            </a:br>
            <a:r>
              <a:rPr lang="en-US" b="0" dirty="0"/>
              <a:t> </a:t>
            </a:r>
            <a:r>
              <a:rPr lang="en-US" dirty="0"/>
              <a:t>HISTORICAL COURSE DETAIL BY COUNT, LEVEL &amp; CLASSIFICATION</a:t>
            </a:r>
            <a:endParaRPr lang="en-US" dirty="0"/>
          </a:p>
        </p:txBody>
      </p:sp>
      <p:sp>
        <p:nvSpPr>
          <p:cNvPr id="3" name="Content Placeholder 2"/>
          <p:cNvSpPr>
            <a:spLocks noGrp="1"/>
          </p:cNvSpPr>
          <p:nvPr>
            <p:ph idx="1"/>
          </p:nvPr>
        </p:nvSpPr>
        <p:spPr>
          <a:xfrm>
            <a:off x="1224279" y="1981201"/>
            <a:ext cx="10039465" cy="4155439"/>
          </a:xfrm>
        </p:spPr>
        <p:txBody>
          <a:bodyPr/>
          <a:lstStyle/>
          <a:p>
            <a:endParaRPr lang="en-US" dirty="0"/>
          </a:p>
          <a:p>
            <a:r>
              <a:rPr lang="en-US" dirty="0"/>
              <a:t> The Historical Course Detail report is a new dashboard using the Faculty Course Assignment base data to report information on the courses taught here at Sac State. </a:t>
            </a:r>
            <a:endParaRPr lang="en-US" dirty="0" smtClean="0"/>
          </a:p>
          <a:p>
            <a:r>
              <a:rPr lang="en-US" dirty="0" smtClean="0"/>
              <a:t>We </a:t>
            </a:r>
            <a:r>
              <a:rPr lang="en-US" dirty="0"/>
              <a:t>can now see how many course sections there are historically by College and by Department. We can do run a percentage difference graph to show the five-year trend.</a:t>
            </a:r>
          </a:p>
          <a:p>
            <a:r>
              <a:rPr lang="en-US" dirty="0"/>
              <a:t>Subsequently, the Provost, Deans, and College Chairs use these reports for budget allocation, planning and policy decision making.</a:t>
            </a:r>
            <a:endParaRPr lang="en-US" dirty="0"/>
          </a:p>
        </p:txBody>
      </p:sp>
    </p:spTree>
    <p:extLst>
      <p:ext uri="{BB962C8B-B14F-4D97-AF65-F5344CB8AC3E}">
        <p14:creationId xmlns:p14="http://schemas.microsoft.com/office/powerpoint/2010/main" val="80383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31979" y="526786"/>
            <a:ext cx="9860914" cy="1286933"/>
          </a:xfrm>
          <a:prstGeom prst="rect">
            <a:avLst/>
          </a:prstGeom>
        </p:spPr>
      </p:pic>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4"/>
          <a:stretch>
            <a:fillRect/>
          </a:stretch>
        </p:blipFill>
        <p:spPr>
          <a:xfrm>
            <a:off x="4977707" y="1981200"/>
            <a:ext cx="2236586" cy="3810000"/>
          </a:xfrm>
          <a:prstGeom prst="rect">
            <a:avLst/>
          </a:prstGeom>
        </p:spPr>
      </p:pic>
    </p:spTree>
    <p:extLst>
      <p:ext uri="{BB962C8B-B14F-4D97-AF65-F5344CB8AC3E}">
        <p14:creationId xmlns:p14="http://schemas.microsoft.com/office/powerpoint/2010/main" val="231991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49382"/>
            <a:ext cx="9601200" cy="607147"/>
          </a:xfrm>
        </p:spPr>
        <p:txBody>
          <a:bodyPr/>
          <a:lstStyle/>
          <a:p>
            <a:r>
              <a:rPr lang="en-US" b="0" dirty="0" smtClean="0"/>
              <a:t>Historical Course Info</a:t>
            </a:r>
            <a:endParaRPr lang="en-US" dirty="0"/>
          </a:p>
        </p:txBody>
      </p:sp>
      <p:sp>
        <p:nvSpPr>
          <p:cNvPr id="3" name="Content Placeholder 2"/>
          <p:cNvSpPr>
            <a:spLocks noGrp="1"/>
          </p:cNvSpPr>
          <p:nvPr>
            <p:ph idx="1"/>
          </p:nvPr>
        </p:nvSpPr>
        <p:spPr>
          <a:xfrm>
            <a:off x="1295400" y="1257994"/>
            <a:ext cx="9601200" cy="3809999"/>
          </a:xfrm>
        </p:spPr>
        <p:txBody>
          <a:bodyPr/>
          <a:lstStyle/>
          <a:p>
            <a:endParaRPr lang="en-US" dirty="0"/>
          </a:p>
          <a:p>
            <a:r>
              <a:rPr lang="en-US" dirty="0"/>
              <a:t> The Count of courses by classification gives the campus community and decision makers an idea of the “type” of courses being taught by Department and by College. As you can see from the informational graph, we can easily detect that there are a greater number of Lecture, Discussions and Seminars taught then there are Activity and Lab courses and further, Supervision and Independent Study. Course Planning could use this report for historical use and aid in future course planning.</a:t>
            </a:r>
          </a:p>
          <a:p>
            <a:pPr marL="0" indent="0">
              <a:buNone/>
            </a:pPr>
            <a:endParaRPr lang="en-US" dirty="0"/>
          </a:p>
        </p:txBody>
      </p:sp>
    </p:spTree>
    <p:extLst>
      <p:ext uri="{BB962C8B-B14F-4D97-AF65-F5344CB8AC3E}">
        <p14:creationId xmlns:p14="http://schemas.microsoft.com/office/powerpoint/2010/main" val="34603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08098" y="249700"/>
            <a:ext cx="6977184" cy="5668962"/>
          </a:xfrm>
          <a:prstGeom prst="rect">
            <a:avLst/>
          </a:prstGeom>
        </p:spPr>
      </p:pic>
    </p:spTree>
    <p:extLst>
      <p:ext uri="{BB962C8B-B14F-4D97-AF65-F5344CB8AC3E}">
        <p14:creationId xmlns:p14="http://schemas.microsoft.com/office/powerpoint/2010/main" val="37309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7819"/>
            <a:ext cx="9601200" cy="1646238"/>
          </a:xfrm>
        </p:spPr>
        <p:txBody>
          <a:bodyPr>
            <a:normAutofit fontScale="90000"/>
          </a:bodyPr>
          <a:lstStyle/>
          <a:p>
            <a:r>
              <a:rPr lang="en-US" b="0" dirty="0"/>
              <a:t/>
            </a:r>
            <a:br>
              <a:rPr lang="en-US" b="0" dirty="0"/>
            </a:br>
            <a:r>
              <a:rPr lang="en-US" b="0" dirty="0" smtClean="0"/>
              <a:t>This </a:t>
            </a:r>
            <a:r>
              <a:rPr lang="en-US" b="0" dirty="0"/>
              <a:t>Table shows the Course Count by Course Level. The user can find out how many courses taught at Sac State are Pre-Collegiate, Lower Div., Upper Div., and Graduate by College and Department</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16639" y="4125277"/>
            <a:ext cx="3875361" cy="2732723"/>
          </a:xfrm>
          <a:prstGeom prst="rect">
            <a:avLst/>
          </a:prstGeom>
        </p:spPr>
      </p:pic>
      <p:pic>
        <p:nvPicPr>
          <p:cNvPr id="5" name="Picture 4"/>
          <p:cNvPicPr>
            <a:picLocks noChangeAspect="1"/>
          </p:cNvPicPr>
          <p:nvPr/>
        </p:nvPicPr>
        <p:blipFill>
          <a:blip r:embed="rId4"/>
          <a:stretch>
            <a:fillRect/>
          </a:stretch>
        </p:blipFill>
        <p:spPr>
          <a:xfrm>
            <a:off x="1430861" y="1958184"/>
            <a:ext cx="5938684" cy="4188542"/>
          </a:xfrm>
          <a:prstGeom prst="rect">
            <a:avLst/>
          </a:prstGeom>
        </p:spPr>
      </p:pic>
    </p:spTree>
    <p:extLst>
      <p:ext uri="{BB962C8B-B14F-4D97-AF65-F5344CB8AC3E}">
        <p14:creationId xmlns:p14="http://schemas.microsoft.com/office/powerpoint/2010/main" val="231862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State University, Sacramento</a:t>
            </a:r>
            <a:endParaRPr lang="en-US" dirty="0"/>
          </a:p>
        </p:txBody>
      </p:sp>
      <p:sp>
        <p:nvSpPr>
          <p:cNvPr id="3" name="Content Placeholder 2"/>
          <p:cNvSpPr>
            <a:spLocks noGrp="1"/>
          </p:cNvSpPr>
          <p:nvPr>
            <p:ph idx="1"/>
          </p:nvPr>
        </p:nvSpPr>
        <p:spPr/>
        <p:txBody>
          <a:bodyPr/>
          <a:lstStyle/>
          <a:p>
            <a:r>
              <a:rPr lang="en-US" dirty="0" smtClean="0"/>
              <a:t>Founded 1947</a:t>
            </a:r>
          </a:p>
          <a:p>
            <a:r>
              <a:rPr lang="en-US" dirty="0" smtClean="0"/>
              <a:t>Designated a Tree Campus USA</a:t>
            </a:r>
          </a:p>
          <a:p>
            <a:pPr lvl="1"/>
            <a:r>
              <a:rPr lang="en-US" dirty="0" smtClean="0"/>
              <a:t>300 acres with 3,500 trees</a:t>
            </a:r>
          </a:p>
          <a:p>
            <a:r>
              <a:rPr lang="en-US" dirty="0" smtClean="0"/>
              <a:t>Seven academic colleges</a:t>
            </a:r>
          </a:p>
          <a:p>
            <a:r>
              <a:rPr lang="en-US" dirty="0" smtClean="0"/>
              <a:t>58 undergraduate majors</a:t>
            </a:r>
          </a:p>
          <a:p>
            <a:r>
              <a:rPr lang="en-US" dirty="0" smtClean="0"/>
              <a:t>More than 30,700 students enrolled</a:t>
            </a:r>
          </a:p>
          <a:p>
            <a:r>
              <a:rPr lang="en-US" dirty="0" smtClean="0"/>
              <a:t>US News ranked for Diversity</a:t>
            </a:r>
          </a:p>
          <a:p>
            <a:pPr marL="274320" lvl="1" indent="0">
              <a:buNone/>
            </a:pPr>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94400" y="1646238"/>
            <a:ext cx="5791200" cy="3860801"/>
          </a:xfrm>
          <a:prstGeom prst="rect">
            <a:avLst/>
          </a:prstGeom>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dirty="0" smtClean="0"/>
              <a:t>Contact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Nancy Hardy, Academic Planning Database Coordinator</a:t>
            </a:r>
          </a:p>
          <a:p>
            <a:pPr marL="0" indent="0">
              <a:buNone/>
            </a:pPr>
            <a:r>
              <a:rPr lang="en-US" dirty="0"/>
              <a:t>California State University, Sacramento</a:t>
            </a:r>
          </a:p>
          <a:p>
            <a:pPr marL="0" indent="0">
              <a:buNone/>
            </a:pPr>
            <a:r>
              <a:rPr lang="en-US" dirty="0"/>
              <a:t>Office of Institutional Research, Effectiveness</a:t>
            </a:r>
          </a:p>
          <a:p>
            <a:pPr marL="0" indent="0">
              <a:buNone/>
            </a:pPr>
            <a:r>
              <a:rPr lang="en-US" dirty="0"/>
              <a:t>and Planning</a:t>
            </a:r>
          </a:p>
          <a:p>
            <a:pPr marL="0" indent="0">
              <a:buNone/>
            </a:pPr>
            <a:r>
              <a:rPr lang="en-US" dirty="0"/>
              <a:t>6000 “J” Street</a:t>
            </a:r>
          </a:p>
          <a:p>
            <a:pPr marL="0" indent="0">
              <a:buNone/>
            </a:pPr>
            <a:r>
              <a:rPr lang="en-US" dirty="0"/>
              <a:t>Sacramento, CA 95819-6028</a:t>
            </a:r>
          </a:p>
          <a:p>
            <a:pPr marL="0" indent="0">
              <a:buNone/>
            </a:pPr>
            <a:r>
              <a:rPr lang="en-US" dirty="0"/>
              <a:t>916-278-7914 (p)</a:t>
            </a:r>
          </a:p>
          <a:p>
            <a:pPr marL="0" indent="0">
              <a:buNone/>
            </a:pPr>
            <a:r>
              <a:rPr lang="en-US" dirty="0"/>
              <a:t>916-278-6828 (f)</a:t>
            </a:r>
          </a:p>
          <a:p>
            <a:pPr marL="0" indent="0">
              <a:buNone/>
            </a:pPr>
            <a:r>
              <a:rPr lang="en-US" dirty="0"/>
              <a:t>nhardy@csus.edu</a:t>
            </a:r>
          </a:p>
          <a:p>
            <a:pPr marL="0" indent="0">
              <a:buNone/>
            </a:pPr>
            <a:r>
              <a:rPr lang="en-US" dirty="0"/>
              <a:t>www.csus.edu/oir</a:t>
            </a:r>
            <a:endParaRPr lang="en-US" dirty="0"/>
          </a:p>
        </p:txBody>
      </p:sp>
      <p:pic>
        <p:nvPicPr>
          <p:cNvPr id="4" name="Picture 3"/>
          <p:cNvPicPr>
            <a:picLocks noChangeAspect="1"/>
          </p:cNvPicPr>
          <p:nvPr/>
        </p:nvPicPr>
        <p:blipFill>
          <a:blip r:embed="rId2"/>
          <a:stretch>
            <a:fillRect/>
          </a:stretch>
        </p:blipFill>
        <p:spPr>
          <a:xfrm>
            <a:off x="8228705" y="3182388"/>
            <a:ext cx="3367549" cy="3367549"/>
          </a:xfrm>
          <a:prstGeom prst="rect">
            <a:avLst/>
          </a:prstGeom>
        </p:spPr>
      </p:pic>
    </p:spTree>
    <p:extLst>
      <p:ext uri="{BB962C8B-B14F-4D97-AF65-F5344CB8AC3E}">
        <p14:creationId xmlns:p14="http://schemas.microsoft.com/office/powerpoint/2010/main" val="251614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Matthew Basinger, Research Analyst</a:t>
            </a:r>
          </a:p>
          <a:p>
            <a:pPr lvl="1"/>
            <a:r>
              <a:rPr lang="en-US" dirty="0">
                <a:hlinkClick r:id="rId2"/>
              </a:rPr>
              <a:t>matthew.basinger@csus.edu</a:t>
            </a:r>
            <a:endParaRPr lang="en-US" dirty="0"/>
          </a:p>
          <a:p>
            <a:r>
              <a:rPr lang="en-US" dirty="0"/>
              <a:t>Nancy Hardy, Academic Planning Database Coordinator</a:t>
            </a:r>
          </a:p>
          <a:p>
            <a:pPr lvl="1"/>
            <a:r>
              <a:rPr lang="en-US" dirty="0">
                <a:hlinkClick r:id="rId3"/>
              </a:rPr>
              <a:t>nhardy@csus.edu</a:t>
            </a:r>
            <a:r>
              <a:rPr lang="en-US" dirty="0"/>
              <a:t> </a:t>
            </a:r>
          </a:p>
          <a:p>
            <a:endParaRPr lang="en-US" dirty="0"/>
          </a:p>
        </p:txBody>
      </p:sp>
      <p:pic>
        <p:nvPicPr>
          <p:cNvPr id="4" name="Picture Placeholder 4" descr="qmark.jpg"/>
          <p:cNvPicPr>
            <a:picLocks noChangeAspect="1"/>
          </p:cNvPicPr>
          <p:nvPr/>
        </p:nvPicPr>
        <p:blipFill>
          <a:blip r:embed="rId4" cstate="print"/>
          <a:srcRect l="14115" r="14115"/>
          <a:stretch>
            <a:fillRect/>
          </a:stretch>
        </p:blipFill>
        <p:spPr>
          <a:xfrm>
            <a:off x="8434370" y="503853"/>
            <a:ext cx="2927579" cy="4079112"/>
          </a:xfrm>
          <a:prstGeom prst="rect">
            <a:avLst/>
          </a:prstGeom>
          <a:ln>
            <a:noFill/>
          </a:ln>
          <a:effectLst>
            <a:softEdge rad="112500"/>
          </a:effectLst>
        </p:spPr>
      </p:pic>
      <p:pic>
        <p:nvPicPr>
          <p:cNvPr id="5" name="Picture 3" descr="N:\aa\oir\Users\StudentAssistants\Rebecca\sac_oir_ copy.bmp"/>
          <p:cNvPicPr>
            <a:picLocks noChangeAspect="1" noChangeArrowheads="1"/>
          </p:cNvPicPr>
          <p:nvPr/>
        </p:nvPicPr>
        <p:blipFill>
          <a:blip r:embed="rId5" cstate="print"/>
          <a:srcRect/>
          <a:stretch>
            <a:fillRect/>
          </a:stretch>
        </p:blipFill>
        <p:spPr bwMode="auto">
          <a:xfrm>
            <a:off x="8374534" y="4504075"/>
            <a:ext cx="3362325" cy="827706"/>
          </a:xfrm>
          <a:prstGeom prst="rect">
            <a:avLst/>
          </a:prstGeom>
          <a:noFill/>
          <a:effectLst>
            <a:glow rad="127000">
              <a:schemeClr val="bg1">
                <a:alpha val="0"/>
              </a:schemeClr>
            </a:glow>
          </a:effectLst>
        </p:spPr>
      </p:pic>
    </p:spTree>
    <p:extLst>
      <p:ext uri="{BB962C8B-B14F-4D97-AF65-F5344CB8AC3E}">
        <p14:creationId xmlns:p14="http://schemas.microsoft.com/office/powerpoint/2010/main" val="119548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Sacramento State has developed specialized annual faculty reports including the Faculty Teaching Assignment Report </a:t>
            </a:r>
            <a:r>
              <a:rPr lang="en-US" dirty="0" smtClean="0"/>
              <a:t>(FTAR</a:t>
            </a:r>
            <a:r>
              <a:rPr lang="en-US" dirty="0"/>
              <a:t>), a historical dashboard containing 5 years’ worth of data as well as a historical dashboard on courses taught here at Sac State. </a:t>
            </a:r>
            <a:endParaRPr lang="en-US" dirty="0" smtClean="0"/>
          </a:p>
          <a:p>
            <a:r>
              <a:rPr lang="en-US" dirty="0" smtClean="0"/>
              <a:t>These </a:t>
            </a:r>
            <a:r>
              <a:rPr lang="en-US" dirty="0"/>
              <a:t>reports demonstrate faculty teaching load (WTU), assigned and reimbursed release time, course enrollment, Student Credit Unit (SCU), Full-time Equivalent Students (FTES) and Full-time Equivalent Instructional Faculty (FTEF) as well as course count and classification.  </a:t>
            </a:r>
            <a:endParaRPr lang="en-US" dirty="0" smtClean="0"/>
          </a:p>
          <a:p>
            <a:r>
              <a:rPr lang="en-US" dirty="0" smtClean="0"/>
              <a:t>These </a:t>
            </a:r>
            <a:r>
              <a:rPr lang="en-US" dirty="0"/>
              <a:t>reports were originated and requested by the Provost and Vice Provost in 2007. To date, they are used regularly in support of planning, budget allocation, and faculty hiring. </a:t>
            </a:r>
            <a:endParaRPr lang="en-US" dirty="0" smtClean="0"/>
          </a:p>
          <a:p>
            <a:r>
              <a:rPr lang="en-US" dirty="0" smtClean="0"/>
              <a:t>In </a:t>
            </a:r>
            <a:r>
              <a:rPr lang="en-US" dirty="0"/>
              <a:t>the past, these reports were generated in Excel and published to the campus community. Now, we have been able to create a Faculty Teaching Assignment Report that is more dynamic and interactive with 5 years of historical data which is easier to use and navigate. </a:t>
            </a:r>
          </a:p>
        </p:txBody>
      </p:sp>
    </p:spTree>
    <p:extLst>
      <p:ext uri="{BB962C8B-B14F-4D97-AF65-F5344CB8AC3E}">
        <p14:creationId xmlns:p14="http://schemas.microsoft.com/office/powerpoint/2010/main" val="147601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p:sp>
        <p:nvSpPr>
          <p:cNvPr id="3" name="Content Placeholder 2"/>
          <p:cNvSpPr>
            <a:spLocks noGrp="1"/>
          </p:cNvSpPr>
          <p:nvPr>
            <p:ph idx="1"/>
          </p:nvPr>
        </p:nvSpPr>
        <p:spPr/>
        <p:txBody>
          <a:bodyPr/>
          <a:lstStyle/>
          <a:p>
            <a:r>
              <a:rPr lang="en-US" dirty="0" smtClean="0"/>
              <a:t>Sacramento State utilizes these reports to help make decisions</a:t>
            </a:r>
            <a:endParaRPr lang="en-US" dirty="0" smtClean="0"/>
          </a:p>
          <a:p>
            <a:r>
              <a:rPr lang="en-US" dirty="0" smtClean="0"/>
              <a:t>Historically speaking, APDB holds a lot of the university's historical data on faculty and course data. </a:t>
            </a:r>
            <a:endParaRPr lang="en-US" dirty="0" smtClean="0"/>
          </a:p>
          <a:p>
            <a:r>
              <a:rPr lang="en-US" dirty="0" smtClean="0"/>
              <a:t>Our office wants to assist various entities on campus with data and research </a:t>
            </a:r>
            <a:endParaRPr lang="en-US" dirty="0"/>
          </a:p>
        </p:txBody>
      </p:sp>
    </p:spTree>
    <p:extLst>
      <p:ext uri="{BB962C8B-B14F-4D97-AF65-F5344CB8AC3E}">
        <p14:creationId xmlns:p14="http://schemas.microsoft.com/office/powerpoint/2010/main" val="28533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-Extract information from the CMS System for any given semester-Perform standard APDB edits and submit final APDB report to the Chancellor’s Office</a:t>
            </a:r>
          </a:p>
          <a:p>
            <a:r>
              <a:rPr lang="en-US" dirty="0"/>
              <a:t>-Use flat faculty and section summary files received from the Chancellor’s Office to generate reports</a:t>
            </a:r>
          </a:p>
          <a:p>
            <a:r>
              <a:rPr lang="en-US" dirty="0"/>
              <a:t>-Verify and cross reference all data inputs</a:t>
            </a:r>
          </a:p>
          <a:p>
            <a:r>
              <a:rPr lang="en-US" dirty="0"/>
              <a:t>-Create 3 reports and use Tableau for interactive visualization</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964" y="59953"/>
            <a:ext cx="1894188" cy="1921248"/>
          </a:xfrm>
          <a:prstGeom prst="rect">
            <a:avLst/>
          </a:prstGeom>
        </p:spPr>
      </p:pic>
    </p:spTree>
    <p:extLst>
      <p:ext uri="{BB962C8B-B14F-4D97-AF65-F5344CB8AC3E}">
        <p14:creationId xmlns:p14="http://schemas.microsoft.com/office/powerpoint/2010/main" val="285801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normAutofit/>
          </a:bodyPr>
          <a:lstStyle/>
          <a:p>
            <a:r>
              <a:rPr lang="en-US" dirty="0"/>
              <a:t>Participants in this session will learn how I was able to utilize the APDB reports to generate an easy to navigate tableau dashboards and how I was able to generate historical information fairly quickly with the excel files originally generated from the APDB files. The user will be able to see how to create a similar dashboard. They will also see how easy it is to maintain and upload fresh new data per semester</a:t>
            </a:r>
            <a:r>
              <a:rPr lang="en-US" dirty="0" smtClean="0"/>
              <a:t>.</a:t>
            </a:r>
          </a:p>
          <a:p>
            <a:r>
              <a:rPr lang="en-US" dirty="0" smtClean="0"/>
              <a:t>After </a:t>
            </a:r>
            <a:r>
              <a:rPr lang="en-US" dirty="0"/>
              <a:t>acquiring the </a:t>
            </a:r>
            <a:r>
              <a:rPr lang="en-US" i="1" dirty="0"/>
              <a:t>Course Section </a:t>
            </a:r>
            <a:r>
              <a:rPr lang="en-US" dirty="0"/>
              <a:t>and </a:t>
            </a:r>
            <a:r>
              <a:rPr lang="en-US" i="1" dirty="0"/>
              <a:t>Faculty Summary </a:t>
            </a:r>
            <a:r>
              <a:rPr lang="en-US" dirty="0"/>
              <a:t>files from the Chancellor’s Office, we take the file and merge the section summary file with data provided by the Office of Human Resources.</a:t>
            </a:r>
          </a:p>
          <a:p>
            <a:r>
              <a:rPr lang="en-US" dirty="0"/>
              <a:t>Once the data is merged and free of error, the following base reports are created to which the dashboards are then formalized in Tableau.</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64348" y="107091"/>
            <a:ext cx="1812324" cy="1812324"/>
          </a:xfrm>
          <a:prstGeom prst="rect">
            <a:avLst/>
          </a:prstGeom>
        </p:spPr>
      </p:pic>
    </p:spTree>
    <p:extLst>
      <p:ext uri="{BB962C8B-B14F-4D97-AF65-F5344CB8AC3E}">
        <p14:creationId xmlns:p14="http://schemas.microsoft.com/office/powerpoint/2010/main" val="15112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Method</a:t>
            </a:r>
            <a:endParaRPr lang="en-US" dirty="0"/>
          </a:p>
        </p:txBody>
      </p:sp>
      <p:sp>
        <p:nvSpPr>
          <p:cNvPr id="3" name="Content Placeholder 2"/>
          <p:cNvSpPr>
            <a:spLocks noGrp="1"/>
          </p:cNvSpPr>
          <p:nvPr>
            <p:ph idx="1"/>
          </p:nvPr>
        </p:nvSpPr>
        <p:spPr/>
        <p:txBody>
          <a:bodyPr/>
          <a:lstStyle/>
          <a:p>
            <a:endParaRPr lang="en-US" dirty="0"/>
          </a:p>
          <a:p>
            <a:r>
              <a:rPr lang="en-US" dirty="0"/>
              <a:t> </a:t>
            </a:r>
            <a:r>
              <a:rPr lang="en-US" dirty="0" smtClean="0"/>
              <a:t>The </a:t>
            </a:r>
            <a:r>
              <a:rPr lang="en-US" i="1" dirty="0" smtClean="0"/>
              <a:t>old </a:t>
            </a:r>
            <a:r>
              <a:rPr lang="en-US" i="1" dirty="0"/>
              <a:t>method of creating the </a:t>
            </a:r>
            <a:r>
              <a:rPr lang="en-US" b="1" i="1" dirty="0"/>
              <a:t>Faculty Course Assignment </a:t>
            </a:r>
            <a:r>
              <a:rPr lang="en-US" dirty="0"/>
              <a:t>report details the instructor’s workload by individual course(s), student course credit, enrollment per section, team teaching percentage, Weighted Teaching Unit and FTES generated in Excel. Every department on campus will get a detail report of their faculty’s teaching assignment. In the old Excel version it was neat, tedious but also static and the final result was a PDF which was hard to pinpoint each data </a:t>
            </a:r>
            <a:r>
              <a:rPr lang="en-US" dirty="0" smtClean="0"/>
              <a:t>element quickly</a:t>
            </a:r>
            <a:r>
              <a:rPr lang="en-US" dirty="0"/>
              <a:t>. Department totals were available but not College Totals.</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519490" y="364235"/>
            <a:ext cx="3013483" cy="1556966"/>
          </a:xfrm>
          <a:prstGeom prst="rect">
            <a:avLst/>
          </a:prstGeom>
        </p:spPr>
      </p:pic>
    </p:spTree>
    <p:extLst>
      <p:ext uri="{BB962C8B-B14F-4D97-AF65-F5344CB8AC3E}">
        <p14:creationId xmlns:p14="http://schemas.microsoft.com/office/powerpoint/2010/main" val="42060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Reports</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236132" y="1946495"/>
            <a:ext cx="10244511" cy="3844705"/>
          </a:xfrm>
          <a:prstGeom prst="rect">
            <a:avLst/>
          </a:prstGeom>
        </p:spPr>
      </p:pic>
    </p:spTree>
    <p:extLst>
      <p:ext uri="{BB962C8B-B14F-4D97-AF65-F5344CB8AC3E}">
        <p14:creationId xmlns:p14="http://schemas.microsoft.com/office/powerpoint/2010/main" val="31788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4"/>
            <a:ext cx="9601200" cy="576802"/>
          </a:xfrm>
        </p:spPr>
        <p:txBody>
          <a:bodyPr/>
          <a:lstStyle/>
          <a:p>
            <a:r>
              <a:rPr lang="en-US" dirty="0"/>
              <a:t>E</a:t>
            </a:r>
            <a:r>
              <a:rPr lang="en-US" dirty="0" smtClean="0"/>
              <a:t>xample:</a:t>
            </a:r>
            <a:endParaRPr lang="en-US" dirty="0"/>
          </a:p>
        </p:txBody>
      </p:sp>
      <p:pic>
        <p:nvPicPr>
          <p:cNvPr id="7" name="Content Placeholder 6"/>
          <p:cNvPicPr>
            <a:picLocks noGrp="1" noChangeAspect="1"/>
          </p:cNvPicPr>
          <p:nvPr>
            <p:ph sz="half" idx="2"/>
          </p:nvPr>
        </p:nvPicPr>
        <p:blipFill>
          <a:blip r:embed="rId3"/>
          <a:stretch>
            <a:fillRect/>
          </a:stretch>
        </p:blipFill>
        <p:spPr>
          <a:xfrm>
            <a:off x="3993024" y="1204913"/>
            <a:ext cx="4142452" cy="4586287"/>
          </a:xfrm>
          <a:prstGeom prst="rect">
            <a:avLst/>
          </a:prstGeom>
        </p:spPr>
      </p:pic>
    </p:spTree>
    <p:extLst>
      <p:ext uri="{BB962C8B-B14F-4D97-AF65-F5344CB8AC3E}">
        <p14:creationId xmlns:p14="http://schemas.microsoft.com/office/powerpoint/2010/main" val="24750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diamond grid presentation (widescreen)</Template>
  <TotalTime>729</TotalTime>
  <Words>1050</Words>
  <Application>Microsoft Office PowerPoint</Application>
  <PresentationFormat>Widescreen</PresentationFormat>
  <Paragraphs>81</Paragraphs>
  <Slides>21</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Diamond Grid 16x9</vt:lpstr>
      <vt:lpstr>Using APDB Data to Create Faculty and Course Reports and Dashboards for University Reporting</vt:lpstr>
      <vt:lpstr>California State University, Sacramento</vt:lpstr>
      <vt:lpstr>Introduction</vt:lpstr>
      <vt:lpstr>Why do we care?</vt:lpstr>
      <vt:lpstr>Processes</vt:lpstr>
      <vt:lpstr>Steps</vt:lpstr>
      <vt:lpstr>Old Method</vt:lpstr>
      <vt:lpstr>Excel Reports</vt:lpstr>
      <vt:lpstr>Example:</vt:lpstr>
      <vt:lpstr>New Dashboard utilizing Tableau</vt:lpstr>
      <vt:lpstr>Faculty Teaching Assignment Report</vt:lpstr>
      <vt:lpstr>PowerPoint Presentation</vt:lpstr>
      <vt:lpstr>ADDITIONAL TABLEAU DASHBOARDS</vt:lpstr>
      <vt:lpstr>PowerPoint Presentation</vt:lpstr>
      <vt:lpstr>  HISTORICAL COURSE DETAIL BY COUNT, LEVEL &amp; CLASSIFICATION</vt:lpstr>
      <vt:lpstr>PowerPoint Presentation</vt:lpstr>
      <vt:lpstr>Historical Course Info</vt:lpstr>
      <vt:lpstr>PowerPoint Presentation</vt:lpstr>
      <vt:lpstr> This Table shows the Course Count by Course Level. The user can find out how many courses taught at Sac State are Pre-Collegiate, Lower Div., Upper Div., and Graduate by College and Department</vt:lpstr>
      <vt:lpstr> Contact</vt:lpstr>
      <vt:lpstr>Questions?</vt:lpstr>
    </vt:vector>
  </TitlesOfParts>
  <Company>CSUS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Special Advising Program on Students’ Progress</dc:title>
  <dc:creator>Oir-03, OIR</dc:creator>
  <cp:lastModifiedBy>Hardy, Nancy</cp:lastModifiedBy>
  <cp:revision>43</cp:revision>
  <cp:lastPrinted>2017-11-03T19:08:17Z</cp:lastPrinted>
  <dcterms:created xsi:type="dcterms:W3CDTF">2017-10-02T16:16:05Z</dcterms:created>
  <dcterms:modified xsi:type="dcterms:W3CDTF">2022-04-05T20:29:39Z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