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61" r:id="rId2"/>
    <p:sldId id="262" r:id="rId3"/>
    <p:sldId id="276" r:id="rId4"/>
    <p:sldId id="279" r:id="rId5"/>
    <p:sldId id="280" r:id="rId6"/>
    <p:sldId id="284" r:id="rId7"/>
    <p:sldId id="266" r:id="rId8"/>
    <p:sldId id="277" r:id="rId9"/>
    <p:sldId id="269" r:id="rId10"/>
    <p:sldId id="271" r:id="rId11"/>
    <p:sldId id="272" r:id="rId12"/>
    <p:sldId id="273" r:id="rId13"/>
    <p:sldId id="274" r:id="rId14"/>
    <p:sldId id="283" r:id="rId15"/>
    <p:sldId id="278" r:id="rId16"/>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706" autoAdjust="0"/>
  </p:normalViewPr>
  <p:slideViewPr>
    <p:cSldViewPr snapToGrid="0">
      <p:cViewPr varScale="1">
        <p:scale>
          <a:sx n="115" d="100"/>
          <a:sy n="115" d="100"/>
        </p:scale>
        <p:origin x="144" y="126"/>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6434"/>
          </a:xfrm>
          <a:prstGeom prst="rect">
            <a:avLst/>
          </a:prstGeom>
        </p:spPr>
        <p:txBody>
          <a:bodyPr vert="horz" lIns="92446" tIns="46223" rIns="92446" bIns="46223" rtlCol="0"/>
          <a:lstStyle>
            <a:lvl1pPr algn="r">
              <a:defRPr sz="1200"/>
            </a:lvl1pPr>
          </a:lstStyle>
          <a:p>
            <a:fld id="{59041DB8-B66F-4DC8-A96E-33677E0F90FF}" type="datetimeFigureOut">
              <a:rPr lang="en-US" smtClean="0"/>
              <a:t>7/25/2023</a:t>
            </a:fld>
            <a:endParaRPr lang="en-US"/>
          </a:p>
        </p:txBody>
      </p:sp>
      <p:sp>
        <p:nvSpPr>
          <p:cNvPr id="4" name="Footer Placeholder 3"/>
          <p:cNvSpPr>
            <a:spLocks noGrp="1"/>
          </p:cNvSpPr>
          <p:nvPr>
            <p:ph type="ftr" sz="quarter" idx="2"/>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6433"/>
          </a:xfrm>
          <a:prstGeom prst="rect">
            <a:avLst/>
          </a:prstGeom>
        </p:spPr>
        <p:txBody>
          <a:bodyPr vert="horz" lIns="92446" tIns="46223" rIns="92446" bIns="46223"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DEB49C4A-65AC-492D-9701-81B46C3AD0E4}" type="datetimeFigureOut">
              <a:rPr lang="en-US" smtClean="0"/>
              <a:t>7/25/2023</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3"/>
            <a:ext cx="5505450" cy="3137535"/>
          </a:xfrm>
          <a:prstGeom prst="rect">
            <a:avLst/>
          </a:prstGeom>
        </p:spPr>
        <p:txBody>
          <a:bodyPr vert="horz" lIns="92446" tIns="46223" rIns="92446" bIns="46223"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a:t>
            </a:fld>
            <a:endParaRPr lang="en-US"/>
          </a:p>
        </p:txBody>
      </p:sp>
    </p:spTree>
    <p:extLst>
      <p:ext uri="{BB962C8B-B14F-4D97-AF65-F5344CB8AC3E}">
        <p14:creationId xmlns:p14="http://schemas.microsoft.com/office/powerpoint/2010/main" val="1039058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4187028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7</a:t>
            </a:fld>
            <a:endParaRPr lang="en-US"/>
          </a:p>
        </p:txBody>
      </p:sp>
    </p:spTree>
    <p:extLst>
      <p:ext uri="{BB962C8B-B14F-4D97-AF65-F5344CB8AC3E}">
        <p14:creationId xmlns:p14="http://schemas.microsoft.com/office/powerpoint/2010/main" val="3703294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9</a:t>
            </a:fld>
            <a:endParaRPr lang="en-US"/>
          </a:p>
        </p:txBody>
      </p:sp>
    </p:spTree>
    <p:extLst>
      <p:ext uri="{BB962C8B-B14F-4D97-AF65-F5344CB8AC3E}">
        <p14:creationId xmlns:p14="http://schemas.microsoft.com/office/powerpoint/2010/main" val="2893641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10</a:t>
            </a:fld>
            <a:endParaRPr lang="en-US"/>
          </a:p>
        </p:txBody>
      </p:sp>
    </p:spTree>
    <p:extLst>
      <p:ext uri="{BB962C8B-B14F-4D97-AF65-F5344CB8AC3E}">
        <p14:creationId xmlns:p14="http://schemas.microsoft.com/office/powerpoint/2010/main" val="2170260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11</a:t>
            </a:fld>
            <a:endParaRPr lang="en-US"/>
          </a:p>
        </p:txBody>
      </p:sp>
    </p:spTree>
    <p:extLst>
      <p:ext uri="{BB962C8B-B14F-4D97-AF65-F5344CB8AC3E}">
        <p14:creationId xmlns:p14="http://schemas.microsoft.com/office/powerpoint/2010/main" val="56217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12</a:t>
            </a:fld>
            <a:endParaRPr lang="en-US"/>
          </a:p>
        </p:txBody>
      </p:sp>
    </p:spTree>
    <p:extLst>
      <p:ext uri="{BB962C8B-B14F-4D97-AF65-F5344CB8AC3E}">
        <p14:creationId xmlns:p14="http://schemas.microsoft.com/office/powerpoint/2010/main" val="11448945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13</a:t>
            </a:fld>
            <a:endParaRPr lang="en-US"/>
          </a:p>
        </p:txBody>
      </p:sp>
    </p:spTree>
    <p:extLst>
      <p:ext uri="{BB962C8B-B14F-4D97-AF65-F5344CB8AC3E}">
        <p14:creationId xmlns:p14="http://schemas.microsoft.com/office/powerpoint/2010/main" val="2179498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 y="0"/>
            <a:ext cx="12192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cxnSp>
        <p:nvCxnSpPr>
          <p:cNvPr id="58" name="Straight Connector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F57DB399-89EE-4266-BA30-8A9ECB319C5C}" type="datetime1">
              <a:rPr lang="en-US" smtClean="0"/>
              <a:t>7/25/2023</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489856"/>
            <a:ext cx="1687286" cy="530134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399" y="489856"/>
            <a:ext cx="7587344" cy="530134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248F227A-FEDB-4B7F-9686-ECC3076720B0}" type="datetime1">
              <a:rPr lang="en-US" smtClean="0"/>
              <a:t>7/25/2023</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1EF85DE9-AD54-4BF1-A2F9-6C4E91F19BF3}" type="datetime1">
              <a:rPr lang="en-US" smtClean="0"/>
              <a:t>7/25/2023</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12192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8843AABB-F804-4DB2-9B4C-3A87B2312983}" type="datetime1">
              <a:rPr lang="en-US" smtClean="0"/>
              <a:t>7/25/2023</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4B20FDFB-59C8-4820-9853-FB3F417F2867}" type="datetime1">
              <a:rPr lang="en-US" smtClean="0"/>
              <a:t>7/25/2023</a:t>
            </a:fld>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4C032CA4-801D-4B28-BE01-F10E5660FD00}" type="datetime1">
              <a:rPr lang="en-US" smtClean="0"/>
              <a:t>7/25/2023</a:t>
            </a:fld>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12192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Footer Placeholder 212"/>
          <p:cNvSpPr>
            <a:spLocks noGrp="1"/>
          </p:cNvSpPr>
          <p:nvPr>
            <p:ph type="ftr" sz="quarter" idx="11"/>
          </p:nvPr>
        </p:nvSpPr>
        <p:spPr/>
        <p:txBody>
          <a:bodyPr/>
          <a:lstStyle/>
          <a:p>
            <a:r>
              <a:rPr lang="en-US" dirty="0"/>
              <a:t>Add a footer</a:t>
            </a:r>
          </a:p>
        </p:txBody>
      </p:sp>
      <p:sp>
        <p:nvSpPr>
          <p:cNvPr id="212" name="Date Placeholder 211"/>
          <p:cNvSpPr>
            <a:spLocks noGrp="1"/>
          </p:cNvSpPr>
          <p:nvPr>
            <p:ph type="dt" sz="half" idx="10"/>
          </p:nvPr>
        </p:nvSpPr>
        <p:spPr/>
        <p:txBody>
          <a:bodyPr/>
          <a:lstStyle/>
          <a:p>
            <a:fld id="{8E0C1310-6BBB-4FE6-9171-6BBBF89BEFFD}" type="datetime1">
              <a:rPr lang="en-US" smtClean="0"/>
              <a:t>7/25/2023</a:t>
            </a:fld>
            <a:endParaRPr lang="en-US"/>
          </a:p>
        </p:txBody>
      </p:sp>
      <p:sp>
        <p:nvSpPr>
          <p:cNvPr id="214" name="Slide Number Placeholder 213"/>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12192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cxnSp>
        <p:nvCxnSpPr>
          <p:cNvPr id="60" name="Straight Connector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lvl1pPr>
              <a:defRPr>
                <a:solidFill>
                  <a:schemeClr val="bg1"/>
                </a:solidFill>
              </a:defRPr>
            </a:lvl1pPr>
          </a:lstStyle>
          <a:p>
            <a:fld id="{039EDADE-1A89-4533-A661-8DA4570A2DF7}" type="datetime1">
              <a:rPr lang="en-US" smtClean="0"/>
              <a:t>7/25/2023</a:t>
            </a:fld>
            <a:endParaRPr lang="en-US"/>
          </a:p>
        </p:txBody>
      </p:sp>
      <p:sp>
        <p:nvSpPr>
          <p:cNvPr id="8" name="Slide Number Placeholder 7"/>
          <p:cNvSpPr>
            <a:spLocks noGrp="1"/>
          </p:cNvSpPr>
          <p:nvPr>
            <p:ph type="sldNum" sz="quarter" idx="12"/>
          </p:nvPr>
        </p:nvSpPr>
        <p:spPr/>
        <p:txBody>
          <a:bodyPr/>
          <a:lstStyle>
            <a:lvl1pPr>
              <a:defRPr>
                <a:solidFill>
                  <a:schemeClr val="bg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12192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en-US" smtClean="0"/>
              <a:t>Click to edit Master title style</a:t>
            </a: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195943"/>
            <a:ext cx="12192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48" name="Straight Connector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defRPr>
            </a:lvl1pPr>
          </a:lstStyle>
          <a:p>
            <a:r>
              <a:rPr lang="en-US" dirty="0"/>
              <a:t>Add a footer</a:t>
            </a:r>
          </a:p>
        </p:txBody>
      </p:sp>
      <p:sp>
        <p:nvSpPr>
          <p:cNvPr id="4" name="Date Placeholder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BA345A54-B4C0-4224-9E1E-7DB54F76C5B6}" type="datetime1">
              <a:rPr lang="en-US" smtClean="0"/>
              <a:t>7/25/2023</a:t>
            </a:fld>
            <a:endParaRPr lang="en-US" dirty="0"/>
          </a:p>
        </p:txBody>
      </p:sp>
      <p:sp>
        <p:nvSpPr>
          <p:cNvPr id="6" name="Slide Number Placeholder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mailto:nhardy@csus.edu" TargetMode="Externa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csus.edu/president/institutional-research-effectiveness-planning/dashboards/"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hyperlink" Target="https://www.csus.edu/president/institutional-research-effectiveness-planning/dashboards/faculty-workload.html"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3844" y="1039090"/>
            <a:ext cx="9604310" cy="1809593"/>
          </a:xfrm>
        </p:spPr>
        <p:txBody>
          <a:bodyPr>
            <a:normAutofit/>
          </a:bodyPr>
          <a:lstStyle/>
          <a:p>
            <a:r>
              <a:rPr lang="en-US" sz="4800" dirty="0" smtClean="0"/>
              <a:t>Faculty Workload, Dashboards and </a:t>
            </a:r>
            <a:r>
              <a:rPr lang="en-US" sz="4800" dirty="0" smtClean="0"/>
              <a:t>more </a:t>
            </a:r>
            <a:r>
              <a:rPr lang="en-US" sz="4800" dirty="0" smtClean="0"/>
              <a:t>Dashboards…Oh My! </a:t>
            </a:r>
            <a:endParaRPr lang="en-US" sz="4800" dirty="0"/>
          </a:p>
        </p:txBody>
      </p:sp>
      <p:sp>
        <p:nvSpPr>
          <p:cNvPr id="3" name="Subtitle 2"/>
          <p:cNvSpPr>
            <a:spLocks noGrp="1"/>
          </p:cNvSpPr>
          <p:nvPr>
            <p:ph type="subTitle" idx="1"/>
          </p:nvPr>
        </p:nvSpPr>
        <p:spPr>
          <a:xfrm>
            <a:off x="1293844" y="5432564"/>
            <a:ext cx="10453313" cy="1425436"/>
          </a:xfrm>
        </p:spPr>
        <p:txBody>
          <a:bodyPr>
            <a:normAutofit/>
          </a:bodyPr>
          <a:lstStyle/>
          <a:p>
            <a:r>
              <a:rPr lang="en-US" dirty="0" smtClean="0"/>
              <a:t>Nancy Hardy, Academic Planning Database Coordinator</a:t>
            </a:r>
          </a:p>
          <a:p>
            <a:endParaRPr lang="en-US" dirty="0" smtClean="0"/>
          </a:p>
          <a:p>
            <a:r>
              <a:rPr lang="en-US" dirty="0" smtClean="0"/>
              <a:t>Office of Institutional Research, Effectiveness and Planning</a:t>
            </a:r>
          </a:p>
          <a:p>
            <a:r>
              <a:rPr lang="en-US" dirty="0" smtClean="0"/>
              <a:t>California State University, Sacramento</a:t>
            </a:r>
            <a:endParaRPr lang="en-US" dirty="0"/>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
            </a:r>
            <a:br>
              <a:rPr lang="en-US" b="0" dirty="0"/>
            </a:br>
            <a:r>
              <a:rPr lang="en-US" dirty="0" smtClean="0"/>
              <a:t>HISTORICAL </a:t>
            </a:r>
            <a:r>
              <a:rPr lang="en-US" dirty="0"/>
              <a:t>COURSE DETAIL BY COUNT, LEVEL &amp; CLASSIFICATION</a:t>
            </a:r>
          </a:p>
        </p:txBody>
      </p:sp>
      <p:sp>
        <p:nvSpPr>
          <p:cNvPr id="3" name="Content Placeholder 2"/>
          <p:cNvSpPr>
            <a:spLocks noGrp="1"/>
          </p:cNvSpPr>
          <p:nvPr>
            <p:ph idx="1"/>
          </p:nvPr>
        </p:nvSpPr>
        <p:spPr>
          <a:xfrm>
            <a:off x="1224279" y="1981201"/>
            <a:ext cx="10039465" cy="4155439"/>
          </a:xfrm>
        </p:spPr>
        <p:txBody>
          <a:bodyPr/>
          <a:lstStyle/>
          <a:p>
            <a:endParaRPr lang="en-US" dirty="0"/>
          </a:p>
          <a:p>
            <a:r>
              <a:rPr lang="en-US" dirty="0" smtClean="0"/>
              <a:t>The </a:t>
            </a:r>
            <a:r>
              <a:rPr lang="en-US" dirty="0"/>
              <a:t>Historical Course Detail report is a new dashboard using the Faculty Course Assignment base data to report information on the courses taught here at Sac State. </a:t>
            </a:r>
            <a:endParaRPr lang="en-US" dirty="0" smtClean="0"/>
          </a:p>
          <a:p>
            <a:r>
              <a:rPr lang="en-US" dirty="0" smtClean="0"/>
              <a:t>We </a:t>
            </a:r>
            <a:r>
              <a:rPr lang="en-US" dirty="0"/>
              <a:t>can now see how many course sections there are historically by College and by Department. We can </a:t>
            </a:r>
            <a:r>
              <a:rPr lang="en-US" dirty="0" smtClean="0"/>
              <a:t>run </a:t>
            </a:r>
            <a:r>
              <a:rPr lang="en-US" dirty="0"/>
              <a:t>a percentage difference graph to show the five-year trend.</a:t>
            </a:r>
          </a:p>
          <a:p>
            <a:r>
              <a:rPr lang="en-US" dirty="0"/>
              <a:t>Subsequently, the Provost, Deans, and College Chairs use these reports for budget allocation, planning and policy decision making.</a:t>
            </a:r>
          </a:p>
        </p:txBody>
      </p:sp>
      <p:sp>
        <p:nvSpPr>
          <p:cNvPr id="4" name="Slide Number Placeholder 3"/>
          <p:cNvSpPr>
            <a:spLocks noGrp="1"/>
          </p:cNvSpPr>
          <p:nvPr>
            <p:ph type="sldNum" sz="quarter" idx="12"/>
          </p:nvPr>
        </p:nvSpPr>
        <p:spPr/>
        <p:txBody>
          <a:bodyPr/>
          <a:lstStyle/>
          <a:p>
            <a:fld id="{E31375A4-56A4-47D6-9801-1991572033F7}" type="slidenum">
              <a:rPr lang="en-US" smtClean="0"/>
              <a:t>10</a:t>
            </a:fld>
            <a:endParaRPr lang="en-US"/>
          </a:p>
        </p:txBody>
      </p:sp>
    </p:spTree>
    <p:extLst>
      <p:ext uri="{BB962C8B-B14F-4D97-AF65-F5344CB8AC3E}">
        <p14:creationId xmlns:p14="http://schemas.microsoft.com/office/powerpoint/2010/main" val="803835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1709991" y="0"/>
            <a:ext cx="8464787" cy="6165061"/>
          </a:xfrm>
          <a:prstGeom prst="rect">
            <a:avLst/>
          </a:prstGeom>
        </p:spPr>
      </p:pic>
      <p:sp>
        <p:nvSpPr>
          <p:cNvPr id="2" name="Slide Number Placeholder 1"/>
          <p:cNvSpPr>
            <a:spLocks noGrp="1"/>
          </p:cNvSpPr>
          <p:nvPr>
            <p:ph type="sldNum" sz="quarter" idx="12"/>
          </p:nvPr>
        </p:nvSpPr>
        <p:spPr/>
        <p:txBody>
          <a:bodyPr/>
          <a:lstStyle/>
          <a:p>
            <a:fld id="{E31375A4-56A4-47D6-9801-1991572033F7}" type="slidenum">
              <a:rPr lang="en-US" smtClean="0"/>
              <a:t>11</a:t>
            </a:fld>
            <a:endParaRPr lang="en-US"/>
          </a:p>
        </p:txBody>
      </p:sp>
    </p:spTree>
    <p:extLst>
      <p:ext uri="{BB962C8B-B14F-4D97-AF65-F5344CB8AC3E}">
        <p14:creationId xmlns:p14="http://schemas.microsoft.com/office/powerpoint/2010/main" val="2319910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49382"/>
            <a:ext cx="9601200" cy="607147"/>
          </a:xfrm>
        </p:spPr>
        <p:txBody>
          <a:bodyPr/>
          <a:lstStyle/>
          <a:p>
            <a:r>
              <a:rPr lang="en-US" b="0" dirty="0" smtClean="0"/>
              <a:t>Historical Course Info</a:t>
            </a:r>
            <a:endParaRPr lang="en-US" dirty="0"/>
          </a:p>
        </p:txBody>
      </p:sp>
      <p:sp>
        <p:nvSpPr>
          <p:cNvPr id="3" name="Content Placeholder 2"/>
          <p:cNvSpPr>
            <a:spLocks noGrp="1"/>
          </p:cNvSpPr>
          <p:nvPr>
            <p:ph idx="1"/>
          </p:nvPr>
        </p:nvSpPr>
        <p:spPr>
          <a:xfrm>
            <a:off x="1295400" y="1257994"/>
            <a:ext cx="9601200" cy="3809999"/>
          </a:xfrm>
        </p:spPr>
        <p:txBody>
          <a:bodyPr/>
          <a:lstStyle/>
          <a:p>
            <a:endParaRPr lang="en-US" dirty="0"/>
          </a:p>
          <a:p>
            <a:r>
              <a:rPr lang="en-US" dirty="0"/>
              <a:t>T</a:t>
            </a:r>
            <a:r>
              <a:rPr lang="en-US" dirty="0" smtClean="0"/>
              <a:t>he </a:t>
            </a:r>
            <a:r>
              <a:rPr lang="en-US" dirty="0"/>
              <a:t>Count of courses by classification gives the campus community and decision makers </a:t>
            </a:r>
            <a:r>
              <a:rPr lang="en-US" dirty="0" smtClean="0"/>
              <a:t>an answer as to the “type</a:t>
            </a:r>
            <a:r>
              <a:rPr lang="en-US" dirty="0"/>
              <a:t>” of courses being taught by Department and by College. As you can see from the informational graph, we can easily detect that there are a greater number of Lecture, Discussions and Seminars taught then there are Activity and Lab courses and further, Supervision and Independent Study. </a:t>
            </a:r>
            <a:endParaRPr lang="en-US" dirty="0" smtClean="0"/>
          </a:p>
          <a:p>
            <a:r>
              <a:rPr lang="en-US" dirty="0" smtClean="0"/>
              <a:t>We can now also see the trajectory of adding course sections and modality trends.</a:t>
            </a:r>
          </a:p>
          <a:p>
            <a:r>
              <a:rPr lang="en-US" dirty="0" smtClean="0"/>
              <a:t>Course </a:t>
            </a:r>
            <a:r>
              <a:rPr lang="en-US" dirty="0"/>
              <a:t>Planning could use this report for historical use and aid in future course planning</a:t>
            </a:r>
            <a:r>
              <a:rPr lang="en-US" dirty="0" smtClean="0"/>
              <a:t>. </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t>12</a:t>
            </a:fld>
            <a:endParaRPr lang="en-US"/>
          </a:p>
        </p:txBody>
      </p:sp>
    </p:spTree>
    <p:extLst>
      <p:ext uri="{BB962C8B-B14F-4D97-AF65-F5344CB8AC3E}">
        <p14:creationId xmlns:p14="http://schemas.microsoft.com/office/powerpoint/2010/main" val="3460360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07819"/>
            <a:ext cx="9601200" cy="1646238"/>
          </a:xfrm>
        </p:spPr>
        <p:txBody>
          <a:bodyPr>
            <a:normAutofit fontScale="90000"/>
          </a:bodyPr>
          <a:lstStyle/>
          <a:p>
            <a:r>
              <a:rPr lang="en-US" b="0" dirty="0"/>
              <a:t/>
            </a:r>
            <a:br>
              <a:rPr lang="en-US" b="0" dirty="0"/>
            </a:br>
            <a:r>
              <a:rPr lang="en-US" b="0" dirty="0" smtClean="0"/>
              <a:t>This </a:t>
            </a:r>
            <a:r>
              <a:rPr lang="en-US" b="0" dirty="0"/>
              <a:t>Table shows the Course Count by Course Level. The user can find out how many courses taught at Sac State are Pre-Collegiate, Lower Div., Upper Div., and Graduate by College and Department</a:t>
            </a:r>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316639" y="4125277"/>
            <a:ext cx="3875361" cy="2732723"/>
          </a:xfrm>
          <a:prstGeom prst="rect">
            <a:avLst/>
          </a:prstGeom>
        </p:spPr>
      </p:pic>
      <p:pic>
        <p:nvPicPr>
          <p:cNvPr id="3" name="Picture 2"/>
          <p:cNvPicPr>
            <a:picLocks noChangeAspect="1"/>
          </p:cNvPicPr>
          <p:nvPr/>
        </p:nvPicPr>
        <p:blipFill>
          <a:blip r:embed="rId4"/>
          <a:stretch>
            <a:fillRect/>
          </a:stretch>
        </p:blipFill>
        <p:spPr>
          <a:xfrm>
            <a:off x="778442" y="1854057"/>
            <a:ext cx="7538197" cy="4915632"/>
          </a:xfrm>
          <a:prstGeom prst="rect">
            <a:avLst/>
          </a:prstGeom>
        </p:spPr>
      </p:pic>
      <p:sp>
        <p:nvSpPr>
          <p:cNvPr id="5" name="Slide Number Placeholder 4"/>
          <p:cNvSpPr>
            <a:spLocks noGrp="1"/>
          </p:cNvSpPr>
          <p:nvPr>
            <p:ph type="sldNum" sz="quarter" idx="12"/>
          </p:nvPr>
        </p:nvSpPr>
        <p:spPr/>
        <p:txBody>
          <a:bodyPr/>
          <a:lstStyle/>
          <a:p>
            <a:fld id="{E31375A4-56A4-47D6-9801-1991572033F7}" type="slidenum">
              <a:rPr lang="en-US" smtClean="0"/>
              <a:t>13</a:t>
            </a:fld>
            <a:endParaRPr lang="en-US"/>
          </a:p>
        </p:txBody>
      </p:sp>
    </p:spTree>
    <p:extLst>
      <p:ext uri="{BB962C8B-B14F-4D97-AF65-F5344CB8AC3E}">
        <p14:creationId xmlns:p14="http://schemas.microsoft.com/office/powerpoint/2010/main" val="2318625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008" y="200815"/>
            <a:ext cx="9601200" cy="1142385"/>
          </a:xfrm>
        </p:spPr>
        <p:txBody>
          <a:bodyPr/>
          <a:lstStyle/>
          <a:p>
            <a:r>
              <a:rPr lang="en-US" b="0" dirty="0"/>
              <a:t/>
            </a:r>
            <a:br>
              <a:rPr lang="en-US" b="0" dirty="0"/>
            </a:br>
            <a:r>
              <a:rPr lang="en-US" dirty="0" smtClean="0"/>
              <a:t>Contact</a:t>
            </a:r>
            <a:endParaRPr lang="en-US" dirty="0"/>
          </a:p>
        </p:txBody>
      </p:sp>
      <p:sp>
        <p:nvSpPr>
          <p:cNvPr id="3" name="Content Placeholder 2"/>
          <p:cNvSpPr>
            <a:spLocks noGrp="1"/>
          </p:cNvSpPr>
          <p:nvPr>
            <p:ph idx="1"/>
          </p:nvPr>
        </p:nvSpPr>
        <p:spPr>
          <a:xfrm>
            <a:off x="532015" y="1956263"/>
            <a:ext cx="11064239" cy="3809999"/>
          </a:xfrm>
        </p:spPr>
        <p:txBody>
          <a:bodyPr>
            <a:normAutofit fontScale="92500" lnSpcReduction="20000"/>
          </a:bodyPr>
          <a:lstStyle/>
          <a:p>
            <a:pPr marL="0" indent="0">
              <a:buNone/>
            </a:pPr>
            <a:r>
              <a:rPr lang="en-US" dirty="0"/>
              <a:t>Nancy Hardy, Academic Planning Database Coordinator</a:t>
            </a:r>
          </a:p>
          <a:p>
            <a:pPr marL="0" indent="0">
              <a:buNone/>
            </a:pPr>
            <a:r>
              <a:rPr lang="en-US" dirty="0"/>
              <a:t>California State University, Sacramento</a:t>
            </a:r>
          </a:p>
          <a:p>
            <a:pPr marL="0" indent="0">
              <a:buNone/>
            </a:pPr>
            <a:r>
              <a:rPr lang="en-US" dirty="0"/>
              <a:t>Office of Institutional Research, </a:t>
            </a:r>
            <a:r>
              <a:rPr lang="en-US" dirty="0" smtClean="0"/>
              <a:t>Effectiveness and </a:t>
            </a:r>
            <a:r>
              <a:rPr lang="en-US" dirty="0"/>
              <a:t>Planning</a:t>
            </a:r>
          </a:p>
          <a:p>
            <a:pPr marL="0" indent="0">
              <a:buNone/>
            </a:pPr>
            <a:r>
              <a:rPr lang="en-US" dirty="0"/>
              <a:t>6000 “J” Street</a:t>
            </a:r>
          </a:p>
          <a:p>
            <a:pPr marL="0" indent="0">
              <a:buNone/>
            </a:pPr>
            <a:r>
              <a:rPr lang="en-US" dirty="0"/>
              <a:t>Sacramento, CA 95819-6028</a:t>
            </a:r>
          </a:p>
          <a:p>
            <a:pPr marL="0" indent="0">
              <a:buNone/>
            </a:pPr>
            <a:r>
              <a:rPr lang="en-US" dirty="0"/>
              <a:t>916-278-7914 (p)</a:t>
            </a:r>
          </a:p>
          <a:p>
            <a:pPr marL="0" indent="0">
              <a:buNone/>
            </a:pPr>
            <a:r>
              <a:rPr lang="en-US" dirty="0"/>
              <a:t>916-278-6828 (f)</a:t>
            </a:r>
          </a:p>
          <a:p>
            <a:pPr marL="0" indent="0">
              <a:buNone/>
            </a:pPr>
            <a:r>
              <a:rPr lang="en-US" dirty="0"/>
              <a:t>nhardy@csus.edu</a:t>
            </a:r>
          </a:p>
          <a:p>
            <a:pPr marL="0" indent="0">
              <a:buNone/>
            </a:pPr>
            <a:r>
              <a:rPr lang="en-US" dirty="0"/>
              <a:t>www.csus.edu/oir</a:t>
            </a:r>
          </a:p>
        </p:txBody>
      </p:sp>
      <p:pic>
        <p:nvPicPr>
          <p:cNvPr id="4" name="Picture 3"/>
          <p:cNvPicPr>
            <a:picLocks noChangeAspect="1"/>
          </p:cNvPicPr>
          <p:nvPr/>
        </p:nvPicPr>
        <p:blipFill>
          <a:blip r:embed="rId2"/>
          <a:stretch>
            <a:fillRect/>
          </a:stretch>
        </p:blipFill>
        <p:spPr>
          <a:xfrm>
            <a:off x="8228705" y="3182388"/>
            <a:ext cx="3367549" cy="3367549"/>
          </a:xfrm>
          <a:prstGeom prst="rect">
            <a:avLst/>
          </a:prstGeom>
        </p:spPr>
      </p:pic>
      <p:sp>
        <p:nvSpPr>
          <p:cNvPr id="5" name="Slide Number Placeholder 4"/>
          <p:cNvSpPr>
            <a:spLocks noGrp="1"/>
          </p:cNvSpPr>
          <p:nvPr>
            <p:ph type="sldNum" sz="quarter" idx="12"/>
          </p:nvPr>
        </p:nvSpPr>
        <p:spPr/>
        <p:txBody>
          <a:bodyPr/>
          <a:lstStyle/>
          <a:p>
            <a:fld id="{E31375A4-56A4-47D6-9801-1991572033F7}" type="slidenum">
              <a:rPr lang="en-US" smtClean="0"/>
              <a:t>14</a:t>
            </a:fld>
            <a:endParaRPr lang="en-US"/>
          </a:p>
        </p:txBody>
      </p:sp>
    </p:spTree>
    <p:extLst>
      <p:ext uri="{BB962C8B-B14F-4D97-AF65-F5344CB8AC3E}">
        <p14:creationId xmlns:p14="http://schemas.microsoft.com/office/powerpoint/2010/main" val="2516148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Nancy </a:t>
            </a:r>
            <a:r>
              <a:rPr lang="en-US" dirty="0"/>
              <a:t>Hardy, Academic Planning Database Coordinator</a:t>
            </a:r>
          </a:p>
          <a:p>
            <a:pPr lvl="1"/>
            <a:r>
              <a:rPr lang="en-US" dirty="0">
                <a:hlinkClick r:id="rId2"/>
              </a:rPr>
              <a:t>nhardy@csus.edu</a:t>
            </a:r>
            <a:r>
              <a:rPr lang="en-US" dirty="0"/>
              <a:t> </a:t>
            </a:r>
          </a:p>
          <a:p>
            <a:endParaRPr lang="en-US" dirty="0"/>
          </a:p>
        </p:txBody>
      </p:sp>
      <p:pic>
        <p:nvPicPr>
          <p:cNvPr id="4" name="Picture Placeholder 4" descr="qmark.jpg"/>
          <p:cNvPicPr>
            <a:picLocks noChangeAspect="1"/>
          </p:cNvPicPr>
          <p:nvPr/>
        </p:nvPicPr>
        <p:blipFill>
          <a:blip r:embed="rId3" cstate="print"/>
          <a:srcRect l="14115" r="14115"/>
          <a:stretch>
            <a:fillRect/>
          </a:stretch>
        </p:blipFill>
        <p:spPr>
          <a:xfrm>
            <a:off x="8434370" y="503853"/>
            <a:ext cx="2927579" cy="4079112"/>
          </a:xfrm>
          <a:prstGeom prst="rect">
            <a:avLst/>
          </a:prstGeom>
          <a:ln>
            <a:noFill/>
          </a:ln>
          <a:effectLst>
            <a:softEdge rad="112500"/>
          </a:effectLst>
        </p:spPr>
      </p:pic>
      <p:pic>
        <p:nvPicPr>
          <p:cNvPr id="5" name="Picture 3" descr="N:\aa\oir\Users\StudentAssistants\Rebecca\sac_oir_ copy.bmp"/>
          <p:cNvPicPr>
            <a:picLocks noChangeAspect="1" noChangeArrowheads="1"/>
          </p:cNvPicPr>
          <p:nvPr/>
        </p:nvPicPr>
        <p:blipFill>
          <a:blip r:embed="rId4" cstate="print"/>
          <a:srcRect/>
          <a:stretch>
            <a:fillRect/>
          </a:stretch>
        </p:blipFill>
        <p:spPr bwMode="auto">
          <a:xfrm>
            <a:off x="8374534" y="4504075"/>
            <a:ext cx="3362325" cy="827706"/>
          </a:xfrm>
          <a:prstGeom prst="rect">
            <a:avLst/>
          </a:prstGeom>
          <a:noFill/>
          <a:effectLst>
            <a:glow rad="127000">
              <a:schemeClr val="bg1">
                <a:alpha val="0"/>
              </a:schemeClr>
            </a:glow>
          </a:effectLst>
        </p:spPr>
      </p:pic>
      <p:sp>
        <p:nvSpPr>
          <p:cNvPr id="6" name="Slide Number Placeholder 5"/>
          <p:cNvSpPr>
            <a:spLocks noGrp="1"/>
          </p:cNvSpPr>
          <p:nvPr>
            <p:ph type="sldNum" sz="quarter" idx="12"/>
          </p:nvPr>
        </p:nvSpPr>
        <p:spPr/>
        <p:txBody>
          <a:bodyPr/>
          <a:lstStyle/>
          <a:p>
            <a:fld id="{E31375A4-56A4-47D6-9801-1991572033F7}" type="slidenum">
              <a:rPr lang="en-US" smtClean="0"/>
              <a:t>15</a:t>
            </a:fld>
            <a:endParaRPr lang="en-US"/>
          </a:p>
        </p:txBody>
      </p:sp>
    </p:spTree>
    <p:extLst>
      <p:ext uri="{BB962C8B-B14F-4D97-AF65-F5344CB8AC3E}">
        <p14:creationId xmlns:p14="http://schemas.microsoft.com/office/powerpoint/2010/main" val="1195487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a:t>Sacramento State has developed specialized annual faculty reports including the Faculty Teaching Assignment Report </a:t>
            </a:r>
            <a:r>
              <a:rPr lang="en-US" dirty="0" smtClean="0"/>
              <a:t>(FTAR</a:t>
            </a:r>
            <a:r>
              <a:rPr lang="en-US" dirty="0"/>
              <a:t>), a historical dashboard </a:t>
            </a:r>
            <a:r>
              <a:rPr lang="en-US" dirty="0" smtClean="0"/>
              <a:t>containing over </a:t>
            </a:r>
            <a:r>
              <a:rPr lang="en-US" dirty="0"/>
              <a:t>5 years’ worth of data as well as a historical dashboard on courses taught here at Sac State. </a:t>
            </a:r>
            <a:endParaRPr lang="en-US" dirty="0" smtClean="0"/>
          </a:p>
          <a:p>
            <a:r>
              <a:rPr lang="en-US" dirty="0" smtClean="0"/>
              <a:t>These </a:t>
            </a:r>
            <a:r>
              <a:rPr lang="en-US" dirty="0"/>
              <a:t>reports demonstrate faculty teaching load (WTU), assigned and reimbursed release time, course enrollment, Student Credit Unit (SCU), Full-time Equivalent Students (FTES) and Full-time Equivalent Instructional Faculty (FTEF) as well as course count and classification.  </a:t>
            </a:r>
            <a:endParaRPr lang="en-US" dirty="0" smtClean="0"/>
          </a:p>
          <a:p>
            <a:r>
              <a:rPr lang="en-US" dirty="0" smtClean="0"/>
              <a:t>These </a:t>
            </a:r>
            <a:r>
              <a:rPr lang="en-US" dirty="0"/>
              <a:t>reports were originated and requested by the Provost and Vice Provost in 2007. To date, they are used regularly in support of planning, budget allocation, and faculty hiring. </a:t>
            </a:r>
            <a:endParaRPr lang="en-US" dirty="0" smtClean="0"/>
          </a:p>
          <a:p>
            <a:r>
              <a:rPr lang="en-US" dirty="0" smtClean="0"/>
              <a:t>In </a:t>
            </a:r>
            <a:r>
              <a:rPr lang="en-US" dirty="0"/>
              <a:t>the past, these reports were generated in Excel and published to the campus community. Now, we have been able to create a Faculty Teaching Assignment </a:t>
            </a:r>
            <a:r>
              <a:rPr lang="en-US" dirty="0" smtClean="0"/>
              <a:t>Report dashboard </a:t>
            </a:r>
            <a:r>
              <a:rPr lang="en-US" dirty="0"/>
              <a:t>that is more dynamic and interactive with 5 years of historical data which is easier to use and navigate. </a:t>
            </a:r>
          </a:p>
        </p:txBody>
      </p:sp>
      <p:sp>
        <p:nvSpPr>
          <p:cNvPr id="4" name="Slide Number Placeholder 3"/>
          <p:cNvSpPr>
            <a:spLocks noGrp="1"/>
          </p:cNvSpPr>
          <p:nvPr>
            <p:ph type="sldNum" sz="quarter" idx="12"/>
          </p:nvPr>
        </p:nvSpPr>
        <p:spPr/>
        <p:txBody>
          <a:bodyPr/>
          <a:lstStyle/>
          <a:p>
            <a:fld id="{E31375A4-56A4-47D6-9801-1991572033F7}" type="slidenum">
              <a:rPr lang="en-US" smtClean="0"/>
              <a:t>2</a:t>
            </a:fld>
            <a:endParaRPr lang="en-US"/>
          </a:p>
        </p:txBody>
      </p:sp>
    </p:spTree>
    <p:extLst>
      <p:ext uri="{BB962C8B-B14F-4D97-AF65-F5344CB8AC3E}">
        <p14:creationId xmlns:p14="http://schemas.microsoft.com/office/powerpoint/2010/main" val="1476019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care?</a:t>
            </a:r>
            <a:endParaRPr lang="en-US" dirty="0"/>
          </a:p>
        </p:txBody>
      </p:sp>
      <p:sp>
        <p:nvSpPr>
          <p:cNvPr id="3" name="Content Placeholder 2"/>
          <p:cNvSpPr>
            <a:spLocks noGrp="1"/>
          </p:cNvSpPr>
          <p:nvPr>
            <p:ph idx="1"/>
          </p:nvPr>
        </p:nvSpPr>
        <p:spPr/>
        <p:txBody>
          <a:bodyPr/>
          <a:lstStyle/>
          <a:p>
            <a:r>
              <a:rPr lang="en-US" dirty="0" smtClean="0"/>
              <a:t>Sacramento State utilizes these reports to help make decisions</a:t>
            </a:r>
          </a:p>
          <a:p>
            <a:r>
              <a:rPr lang="en-US" dirty="0" smtClean="0"/>
              <a:t>Historically speaking, APDB holds a lot of the university's historical data on faculty and course data. </a:t>
            </a:r>
          </a:p>
          <a:p>
            <a:r>
              <a:rPr lang="en-US" dirty="0" smtClean="0"/>
              <a:t>Trend analysis can now be done quickly and all in </a:t>
            </a:r>
            <a:r>
              <a:rPr lang="en-US" smtClean="0"/>
              <a:t>one place</a:t>
            </a:r>
            <a:endParaRPr lang="en-US" dirty="0" smtClean="0"/>
          </a:p>
          <a:p>
            <a:r>
              <a:rPr lang="en-US" dirty="0" smtClean="0"/>
              <a:t>Our office wants to assist various entities on campus with data and research </a:t>
            </a:r>
          </a:p>
          <a:p>
            <a:r>
              <a:rPr lang="en-US" dirty="0" smtClean="0"/>
              <a:t>Faculty and Staff can now utilize the data quicker and more efficiently</a:t>
            </a:r>
          </a:p>
          <a:p>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t>3</a:t>
            </a:fld>
            <a:endParaRPr lang="en-US"/>
          </a:p>
        </p:txBody>
      </p:sp>
    </p:spTree>
    <p:extLst>
      <p:ext uri="{BB962C8B-B14F-4D97-AF65-F5344CB8AC3E}">
        <p14:creationId xmlns:p14="http://schemas.microsoft.com/office/powerpoint/2010/main" val="2853378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Processes</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smtClean="0"/>
              <a:t>Extract </a:t>
            </a:r>
            <a:r>
              <a:rPr lang="en-US" dirty="0"/>
              <a:t>information from the CMS System for any given semester-Perform standard APDB edits and submit final APDB report to the Chancellor’s Office</a:t>
            </a:r>
          </a:p>
          <a:p>
            <a:r>
              <a:rPr lang="en-US" dirty="0" smtClean="0"/>
              <a:t>Use </a:t>
            </a:r>
            <a:r>
              <a:rPr lang="en-US" dirty="0"/>
              <a:t>flat faculty and section summary files received from the Chancellor’s Office to generate reports</a:t>
            </a:r>
          </a:p>
          <a:p>
            <a:r>
              <a:rPr lang="en-US" dirty="0" smtClean="0"/>
              <a:t>Verify </a:t>
            </a:r>
            <a:r>
              <a:rPr lang="en-US" dirty="0"/>
              <a:t>and cross reference all data inputs</a:t>
            </a:r>
          </a:p>
          <a:p>
            <a:r>
              <a:rPr lang="en-US" dirty="0" smtClean="0"/>
              <a:t>Create </a:t>
            </a:r>
            <a:r>
              <a:rPr lang="en-US" dirty="0"/>
              <a:t>reports and use Tableau for interactive </a:t>
            </a:r>
            <a:r>
              <a:rPr lang="en-US" dirty="0" smtClean="0"/>
              <a:t>visualization and reference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25964" y="59953"/>
            <a:ext cx="1894188" cy="1921248"/>
          </a:xfrm>
          <a:prstGeom prst="rect">
            <a:avLst/>
          </a:prstGeom>
        </p:spPr>
      </p:pic>
      <p:sp>
        <p:nvSpPr>
          <p:cNvPr id="4" name="Slide Number Placeholder 3"/>
          <p:cNvSpPr>
            <a:spLocks noGrp="1"/>
          </p:cNvSpPr>
          <p:nvPr>
            <p:ph type="sldNum" sz="quarter" idx="12"/>
          </p:nvPr>
        </p:nvSpPr>
        <p:spPr/>
        <p:txBody>
          <a:bodyPr/>
          <a:lstStyle/>
          <a:p>
            <a:fld id="{E31375A4-56A4-47D6-9801-1991572033F7}" type="slidenum">
              <a:rPr lang="en-US" smtClean="0"/>
              <a:t>4</a:t>
            </a:fld>
            <a:endParaRPr lang="en-US"/>
          </a:p>
        </p:txBody>
      </p:sp>
    </p:spTree>
    <p:extLst>
      <p:ext uri="{BB962C8B-B14F-4D97-AF65-F5344CB8AC3E}">
        <p14:creationId xmlns:p14="http://schemas.microsoft.com/office/powerpoint/2010/main" val="2858012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Very important that your department coordinators are on top of making sure that your faculty workload is correct, that your schedules are reported correctly</a:t>
            </a:r>
          </a:p>
          <a:p>
            <a:r>
              <a:rPr lang="en-US" dirty="0" smtClean="0"/>
              <a:t>They need to pay special attention that your workload matches the faculty HR contract FTE by term! Add up teaching assignments, release time units and any coordinative or administrative time. </a:t>
            </a:r>
            <a:endParaRPr lang="en-US" dirty="0"/>
          </a:p>
          <a:p>
            <a:r>
              <a:rPr lang="en-US" dirty="0" smtClean="0"/>
              <a:t>Workloads must be reconciled before census date. Fall 2023 is Sept.25</a:t>
            </a:r>
            <a:r>
              <a:rPr lang="en-US" baseline="30000" dirty="0" smtClean="0"/>
              <a:t>th</a:t>
            </a:r>
            <a:r>
              <a:rPr lang="en-US" dirty="0" smtClean="0"/>
              <a:t>, Spring 2024 is February 16</a:t>
            </a:r>
            <a:r>
              <a:rPr lang="en-US" baseline="30000" dirty="0" smtClean="0"/>
              <a:t>th</a:t>
            </a:r>
            <a:r>
              <a:rPr lang="en-US" dirty="0" smtClean="0"/>
              <a:t>.</a:t>
            </a:r>
          </a:p>
          <a:p>
            <a:r>
              <a:rPr lang="en-US" dirty="0"/>
              <a:t>Once the data is merged and free of error, the following base reports are created to which the dashboards are then formalized in Tableau.</a:t>
            </a:r>
          </a:p>
          <a:p>
            <a:r>
              <a:rPr lang="en-US" dirty="0" smtClean="0"/>
              <a:t>After </a:t>
            </a:r>
            <a:r>
              <a:rPr lang="en-US" dirty="0"/>
              <a:t>acquiring the </a:t>
            </a:r>
            <a:r>
              <a:rPr lang="en-US" i="1" dirty="0"/>
              <a:t>Course Section </a:t>
            </a:r>
            <a:r>
              <a:rPr lang="en-US" dirty="0"/>
              <a:t>and </a:t>
            </a:r>
            <a:r>
              <a:rPr lang="en-US" i="1" dirty="0"/>
              <a:t>Faculty Summary </a:t>
            </a:r>
            <a:r>
              <a:rPr lang="en-US" dirty="0"/>
              <a:t>files from the Chancellor’s Office, the file gets merged with the section summary file and with the data provided by the Office of Human Resources.</a:t>
            </a:r>
          </a:p>
          <a:p>
            <a:endParaRPr lang="en-US"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0264348" y="107091"/>
            <a:ext cx="1812324" cy="1812324"/>
          </a:xfrm>
          <a:prstGeom prst="rect">
            <a:avLst/>
          </a:prstGeom>
        </p:spPr>
      </p:pic>
      <p:sp>
        <p:nvSpPr>
          <p:cNvPr id="5" name="Slide Number Placeholder 4"/>
          <p:cNvSpPr>
            <a:spLocks noGrp="1"/>
          </p:cNvSpPr>
          <p:nvPr>
            <p:ph type="sldNum" sz="quarter" idx="12"/>
          </p:nvPr>
        </p:nvSpPr>
        <p:spPr/>
        <p:txBody>
          <a:bodyPr/>
          <a:lstStyle/>
          <a:p>
            <a:fld id="{E31375A4-56A4-47D6-9801-1991572033F7}" type="slidenum">
              <a:rPr lang="en-US" smtClean="0"/>
              <a:t>5</a:t>
            </a:fld>
            <a:endParaRPr lang="en-US"/>
          </a:p>
        </p:txBody>
      </p:sp>
    </p:spTree>
    <p:extLst>
      <p:ext uri="{BB962C8B-B14F-4D97-AF65-F5344CB8AC3E}">
        <p14:creationId xmlns:p14="http://schemas.microsoft.com/office/powerpoint/2010/main" val="1511294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Workload, job codes and employee record numbers</a:t>
            </a:r>
            <a:endParaRPr lang="en-US" dirty="0"/>
          </a:p>
        </p:txBody>
      </p:sp>
      <p:pic>
        <p:nvPicPr>
          <p:cNvPr id="4" name="Content Placeholder 3"/>
          <p:cNvPicPr>
            <a:picLocks noGrp="1"/>
          </p:cNvPicPr>
          <p:nvPr>
            <p:ph idx="1"/>
          </p:nvPr>
        </p:nvPicPr>
        <p:blipFill>
          <a:blip r:embed="rId2"/>
          <a:stretch>
            <a:fillRect/>
          </a:stretch>
        </p:blipFill>
        <p:spPr>
          <a:xfrm>
            <a:off x="537946" y="1646238"/>
            <a:ext cx="4233559" cy="3378056"/>
          </a:xfrm>
          <a:prstGeom prst="rect">
            <a:avLst/>
          </a:prstGeom>
        </p:spPr>
      </p:pic>
      <p:pic>
        <p:nvPicPr>
          <p:cNvPr id="5" name="Picture 4"/>
          <p:cNvPicPr/>
          <p:nvPr/>
        </p:nvPicPr>
        <p:blipFill>
          <a:blip r:embed="rId3"/>
          <a:stretch>
            <a:fillRect/>
          </a:stretch>
        </p:blipFill>
        <p:spPr>
          <a:xfrm>
            <a:off x="5461462" y="1291418"/>
            <a:ext cx="5552007" cy="3732876"/>
          </a:xfrm>
          <a:prstGeom prst="rect">
            <a:avLst/>
          </a:prstGeom>
        </p:spPr>
      </p:pic>
      <p:sp>
        <p:nvSpPr>
          <p:cNvPr id="6" name="TextBox 5"/>
          <p:cNvSpPr txBox="1"/>
          <p:nvPr/>
        </p:nvSpPr>
        <p:spPr>
          <a:xfrm>
            <a:off x="537946" y="5203447"/>
            <a:ext cx="10592796" cy="1231106"/>
          </a:xfrm>
          <a:prstGeom prst="rect">
            <a:avLst/>
          </a:prstGeom>
          <a:noFill/>
        </p:spPr>
        <p:txBody>
          <a:bodyPr wrap="square" rtlCol="0">
            <a:spAutoFit/>
          </a:bodyPr>
          <a:lstStyle/>
          <a:p>
            <a:r>
              <a:rPr lang="en-US" sz="1400" dirty="0" smtClean="0"/>
              <a:t>- Need to check </a:t>
            </a:r>
            <a:r>
              <a:rPr lang="en-US" sz="1400" dirty="0"/>
              <a:t>when faculty teach in more than one </a:t>
            </a:r>
            <a:r>
              <a:rPr lang="en-US" sz="1400" dirty="0" smtClean="0"/>
              <a:t>department or college </a:t>
            </a:r>
          </a:p>
          <a:p>
            <a:r>
              <a:rPr lang="en-US" sz="1400" dirty="0" smtClean="0"/>
              <a:t>- Job </a:t>
            </a:r>
            <a:r>
              <a:rPr lang="en-US" sz="1400" dirty="0"/>
              <a:t>codes </a:t>
            </a:r>
            <a:r>
              <a:rPr lang="en-US" sz="1400" dirty="0" smtClean="0"/>
              <a:t>must </a:t>
            </a:r>
            <a:r>
              <a:rPr lang="en-US" sz="1400" dirty="0"/>
              <a:t>coincide with department they are </a:t>
            </a:r>
            <a:r>
              <a:rPr lang="en-US" sz="1400" dirty="0" smtClean="0"/>
              <a:t>teaching and the job they are doing</a:t>
            </a:r>
          </a:p>
          <a:p>
            <a:r>
              <a:rPr lang="en-US" sz="1400" dirty="0" smtClean="0"/>
              <a:t>- All load factors must add up to 100% which means all team taught courses must be divided out correctly</a:t>
            </a:r>
          </a:p>
          <a:p>
            <a:r>
              <a:rPr lang="en-US" sz="1400" dirty="0" smtClean="0"/>
              <a:t>- All workloads should be assigned and calculated on the 1</a:t>
            </a:r>
            <a:r>
              <a:rPr lang="en-US" sz="1400" baseline="30000" dirty="0" smtClean="0"/>
              <a:t>st</a:t>
            </a:r>
            <a:r>
              <a:rPr lang="en-US" sz="1400" dirty="0" smtClean="0"/>
              <a:t> meeting pattern</a:t>
            </a:r>
            <a:endParaRPr lang="en-US" sz="1400" dirty="0"/>
          </a:p>
          <a:p>
            <a:endParaRPr lang="en-US" dirty="0"/>
          </a:p>
        </p:txBody>
      </p:sp>
      <p:sp>
        <p:nvSpPr>
          <p:cNvPr id="3" name="Slide Number Placeholder 2"/>
          <p:cNvSpPr>
            <a:spLocks noGrp="1"/>
          </p:cNvSpPr>
          <p:nvPr>
            <p:ph type="sldNum" sz="quarter" idx="12"/>
          </p:nvPr>
        </p:nvSpPr>
        <p:spPr/>
        <p:txBody>
          <a:bodyPr/>
          <a:lstStyle/>
          <a:p>
            <a:fld id="{E31375A4-56A4-47D6-9801-1991572033F7}" type="slidenum">
              <a:rPr lang="en-US" smtClean="0"/>
              <a:t>6</a:t>
            </a:fld>
            <a:endParaRPr lang="en-US"/>
          </a:p>
        </p:txBody>
      </p:sp>
    </p:spTree>
    <p:extLst>
      <p:ext uri="{BB962C8B-B14F-4D97-AF65-F5344CB8AC3E}">
        <p14:creationId xmlns:p14="http://schemas.microsoft.com/office/powerpoint/2010/main" val="2195338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Dashboards utilizing Tableau</a:t>
            </a:r>
            <a:endParaRPr lang="en-US" dirty="0"/>
          </a:p>
        </p:txBody>
      </p:sp>
      <p:sp>
        <p:nvSpPr>
          <p:cNvPr id="3" name="Content Placeholder 2"/>
          <p:cNvSpPr>
            <a:spLocks noGrp="1"/>
          </p:cNvSpPr>
          <p:nvPr>
            <p:ph sz="quarter" idx="4"/>
          </p:nvPr>
        </p:nvSpPr>
        <p:spPr>
          <a:xfrm>
            <a:off x="656705" y="1945179"/>
            <a:ext cx="10239895" cy="3846022"/>
          </a:xfrm>
        </p:spPr>
        <p:txBody>
          <a:bodyPr>
            <a:normAutofit/>
          </a:bodyPr>
          <a:lstStyle/>
          <a:p>
            <a:r>
              <a:rPr lang="en-US" dirty="0"/>
              <a:t>The new more interactive </a:t>
            </a:r>
            <a:r>
              <a:rPr lang="en-US" b="1" i="1" dirty="0"/>
              <a:t>Faculty Course Assignment </a:t>
            </a:r>
            <a:r>
              <a:rPr lang="en-US" dirty="0"/>
              <a:t>report details the instructor’s workload by individual course(s), student course credit, enrollment per section, team teaching percentage, Weighted Teaching Unit and FTES generated. </a:t>
            </a:r>
            <a:endParaRPr lang="en-US" dirty="0" smtClean="0"/>
          </a:p>
          <a:p>
            <a:r>
              <a:rPr lang="en-US" dirty="0" smtClean="0"/>
              <a:t>But </a:t>
            </a:r>
            <a:r>
              <a:rPr lang="en-US" dirty="0"/>
              <a:t>now, users can drill down by each of the Colleges, Departments, and even by Faculty. The visualization allows the user to get College, Department totals based on their preferences. And most importantly….they can do this quickly</a:t>
            </a:r>
            <a:r>
              <a:rPr lang="en-US" dirty="0" smtClean="0"/>
              <a:t>.</a:t>
            </a:r>
          </a:p>
          <a:p>
            <a:r>
              <a:rPr lang="en-US" dirty="0">
                <a:hlinkClick r:id="rId3"/>
              </a:rPr>
              <a:t>https://</a:t>
            </a:r>
            <a:r>
              <a:rPr lang="en-US" dirty="0" smtClean="0">
                <a:hlinkClick r:id="rId3"/>
              </a:rPr>
              <a:t>www.csus.edu/president/institutional-research-effectiveness-planning/dashboards/</a:t>
            </a:r>
            <a:endParaRPr lang="en-US" dirty="0"/>
          </a:p>
          <a:p>
            <a:r>
              <a:rPr lang="en-US" dirty="0" smtClean="0">
                <a:hlinkClick r:id="rId4"/>
              </a:rPr>
              <a:t>https</a:t>
            </a:r>
            <a:r>
              <a:rPr lang="en-US" dirty="0">
                <a:hlinkClick r:id="rId4"/>
              </a:rPr>
              <a:t>://</a:t>
            </a:r>
            <a:r>
              <a:rPr lang="en-US" dirty="0" smtClean="0">
                <a:hlinkClick r:id="rId4"/>
              </a:rPr>
              <a:t>www.csus.edu/president/institutional-research-effectiveness-planning/dashboards/faculty-workload.html</a:t>
            </a: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t>7</a:t>
            </a:fld>
            <a:endParaRPr lang="en-US"/>
          </a:p>
        </p:txBody>
      </p:sp>
    </p:spTree>
    <p:extLst>
      <p:ext uri="{BB962C8B-B14F-4D97-AF65-F5344CB8AC3E}">
        <p14:creationId xmlns:p14="http://schemas.microsoft.com/office/powerpoint/2010/main" val="3229171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0462" y="96530"/>
            <a:ext cx="9601200" cy="601739"/>
          </a:xfrm>
        </p:spPr>
        <p:txBody>
          <a:bodyPr/>
          <a:lstStyle/>
          <a:p>
            <a:r>
              <a:rPr lang="en-US" dirty="0" smtClean="0"/>
              <a:t>Faculty Teaching Assignment Report</a:t>
            </a:r>
            <a:endParaRPr lang="en-US" dirty="0"/>
          </a:p>
        </p:txBody>
      </p:sp>
      <p:pic>
        <p:nvPicPr>
          <p:cNvPr id="6" name="Content Placeholder 5"/>
          <p:cNvPicPr>
            <a:picLocks noGrp="1" noChangeAspect="1"/>
          </p:cNvPicPr>
          <p:nvPr>
            <p:ph idx="1"/>
          </p:nvPr>
        </p:nvPicPr>
        <p:blipFill>
          <a:blip r:embed="rId2"/>
          <a:stretch>
            <a:fillRect/>
          </a:stretch>
        </p:blipFill>
        <p:spPr>
          <a:xfrm>
            <a:off x="1270462" y="698269"/>
            <a:ext cx="7684727" cy="5437497"/>
          </a:xfrm>
          <a:prstGeom prst="rect">
            <a:avLst/>
          </a:prstGeom>
        </p:spPr>
      </p:pic>
      <p:sp>
        <p:nvSpPr>
          <p:cNvPr id="3" name="Slide Number Placeholder 2"/>
          <p:cNvSpPr>
            <a:spLocks noGrp="1"/>
          </p:cNvSpPr>
          <p:nvPr>
            <p:ph type="sldNum" sz="quarter" idx="12"/>
          </p:nvPr>
        </p:nvSpPr>
        <p:spPr/>
        <p:txBody>
          <a:bodyPr/>
          <a:lstStyle/>
          <a:p>
            <a:fld id="{E31375A4-56A4-47D6-9801-1991572033F7}" type="slidenum">
              <a:rPr lang="en-US" smtClean="0"/>
              <a:t>8</a:t>
            </a:fld>
            <a:endParaRPr lang="en-US"/>
          </a:p>
        </p:txBody>
      </p:sp>
    </p:spTree>
    <p:extLst>
      <p:ext uri="{BB962C8B-B14F-4D97-AF65-F5344CB8AC3E}">
        <p14:creationId xmlns:p14="http://schemas.microsoft.com/office/powerpoint/2010/main" val="905135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503853"/>
            <a:ext cx="9601200" cy="618365"/>
          </a:xfrm>
        </p:spPr>
        <p:txBody>
          <a:bodyPr/>
          <a:lstStyle/>
          <a:p>
            <a:r>
              <a:rPr lang="en-US" dirty="0" smtClean="0"/>
              <a:t>ADDITIONAL </a:t>
            </a:r>
            <a:r>
              <a:rPr lang="en-US" dirty="0"/>
              <a:t>TABLEAU DASHBOARDS</a:t>
            </a:r>
          </a:p>
        </p:txBody>
      </p:sp>
      <p:sp>
        <p:nvSpPr>
          <p:cNvPr id="3" name="Content Placeholder 2"/>
          <p:cNvSpPr>
            <a:spLocks noGrp="1"/>
          </p:cNvSpPr>
          <p:nvPr>
            <p:ph idx="1"/>
          </p:nvPr>
        </p:nvSpPr>
        <p:spPr>
          <a:xfrm>
            <a:off x="859443" y="1248087"/>
            <a:ext cx="10728498" cy="1852561"/>
          </a:xfrm>
        </p:spPr>
        <p:txBody>
          <a:bodyPr>
            <a:normAutofit/>
          </a:bodyPr>
          <a:lstStyle/>
          <a:p>
            <a:r>
              <a:rPr lang="en-US" dirty="0" smtClean="0"/>
              <a:t>The </a:t>
            </a:r>
            <a:r>
              <a:rPr lang="en-US" dirty="0"/>
              <a:t>reports are also used to create trends analyses. The 5-year academic comparison report shows the difference in FTES, FTEF, SCU and WTU, as well as related trends. Again, by adding in the same information from the previous terms, we now have historical data that is easily accessible and more dynamic. The statistics are manageable and drillable based on the users needs. The user can decide to create even more meaningful tables and graphs. </a:t>
            </a:r>
          </a:p>
        </p:txBody>
      </p:sp>
      <p:pic>
        <p:nvPicPr>
          <p:cNvPr id="6" name="Picture 5"/>
          <p:cNvPicPr>
            <a:picLocks noChangeAspect="1"/>
          </p:cNvPicPr>
          <p:nvPr/>
        </p:nvPicPr>
        <p:blipFill>
          <a:blip r:embed="rId3"/>
          <a:stretch>
            <a:fillRect/>
          </a:stretch>
        </p:blipFill>
        <p:spPr>
          <a:xfrm>
            <a:off x="3486952" y="2743202"/>
            <a:ext cx="5897702" cy="4114798"/>
          </a:xfrm>
          <a:prstGeom prst="rect">
            <a:avLst/>
          </a:prstGeom>
        </p:spPr>
      </p:pic>
      <p:sp>
        <p:nvSpPr>
          <p:cNvPr id="4" name="Slide Number Placeholder 3"/>
          <p:cNvSpPr>
            <a:spLocks noGrp="1"/>
          </p:cNvSpPr>
          <p:nvPr>
            <p:ph type="sldNum" sz="quarter" idx="12"/>
          </p:nvPr>
        </p:nvSpPr>
        <p:spPr/>
        <p:txBody>
          <a:bodyPr/>
          <a:lstStyle/>
          <a:p>
            <a:fld id="{E31375A4-56A4-47D6-9801-1991572033F7}" type="slidenum">
              <a:rPr lang="en-US" smtClean="0"/>
              <a:t>9</a:t>
            </a:fld>
            <a:endParaRPr lang="en-US"/>
          </a:p>
        </p:txBody>
      </p:sp>
    </p:spTree>
    <p:extLst>
      <p:ext uri="{BB962C8B-B14F-4D97-AF65-F5344CB8AC3E}">
        <p14:creationId xmlns:p14="http://schemas.microsoft.com/office/powerpoint/2010/main" val="214305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amond grid presentation (widescreen).potx" id="{B2221865-AD13-4DF0-B68E-BF08E8CC5659}" vid="{BAA0C488-98B6-4F47-8E1C-5C7CD9605F73}"/>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diamond grid presentation (widescreen)</Template>
  <TotalTime>2968</TotalTime>
  <Words>1029</Words>
  <Application>Microsoft Office PowerPoint</Application>
  <PresentationFormat>Widescreen</PresentationFormat>
  <Paragraphs>87</Paragraphs>
  <Slides>15</Slides>
  <Notes>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15</vt:i4>
      </vt:variant>
    </vt:vector>
  </HeadingPairs>
  <TitlesOfParts>
    <vt:vector size="17" baseType="lpstr">
      <vt:lpstr>Arial</vt:lpstr>
      <vt:lpstr>Diamond Grid 16x9</vt:lpstr>
      <vt:lpstr>Faculty Workload, Dashboards and more Dashboards…Oh My! </vt:lpstr>
      <vt:lpstr>Introduction</vt:lpstr>
      <vt:lpstr>Why do we care?</vt:lpstr>
      <vt:lpstr>Processes</vt:lpstr>
      <vt:lpstr>Steps</vt:lpstr>
      <vt:lpstr>Workload, job codes and employee record numbers</vt:lpstr>
      <vt:lpstr>New Dashboards utilizing Tableau</vt:lpstr>
      <vt:lpstr>Faculty Teaching Assignment Report</vt:lpstr>
      <vt:lpstr>ADDITIONAL TABLEAU DASHBOARDS</vt:lpstr>
      <vt:lpstr> HISTORICAL COURSE DETAIL BY COUNT, LEVEL &amp; CLASSIFICATION</vt:lpstr>
      <vt:lpstr>PowerPoint Presentation</vt:lpstr>
      <vt:lpstr>Historical Course Info</vt:lpstr>
      <vt:lpstr> This Table shows the Course Count by Course Level. The user can find out how many courses taught at Sac State are Pre-Collegiate, Lower Div., Upper Div., and Graduate by College and Department</vt:lpstr>
      <vt:lpstr> Contact</vt:lpstr>
      <vt:lpstr>Questions?</vt:lpstr>
    </vt:vector>
  </TitlesOfParts>
  <Company>CSUS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Special Advising Program on Students’ Progress</dc:title>
  <dc:creator>Oir-03, OIR</dc:creator>
  <cp:lastModifiedBy>Hardy, Nancy</cp:lastModifiedBy>
  <cp:revision>82</cp:revision>
  <cp:lastPrinted>2017-11-03T19:08:17Z</cp:lastPrinted>
  <dcterms:created xsi:type="dcterms:W3CDTF">2017-10-02T16:16:05Z</dcterms:created>
  <dcterms:modified xsi:type="dcterms:W3CDTF">2023-07-25T16:43:29Z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